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342" r:id="rId2"/>
    <p:sldId id="344" r:id="rId3"/>
    <p:sldId id="345" r:id="rId4"/>
    <p:sldId id="352" r:id="rId5"/>
    <p:sldId id="351" r:id="rId6"/>
    <p:sldId id="347" r:id="rId7"/>
    <p:sldId id="348" r:id="rId8"/>
    <p:sldId id="354" r:id="rId9"/>
    <p:sldId id="355" r:id="rId10"/>
    <p:sldId id="356" r:id="rId11"/>
    <p:sldId id="357" r:id="rId12"/>
    <p:sldId id="358" r:id="rId13"/>
    <p:sldId id="359" r:id="rId14"/>
    <p:sldId id="384" r:id="rId15"/>
    <p:sldId id="361" r:id="rId16"/>
    <p:sldId id="360" r:id="rId17"/>
    <p:sldId id="385" r:id="rId18"/>
    <p:sldId id="362" r:id="rId19"/>
    <p:sldId id="386" r:id="rId20"/>
    <p:sldId id="363" r:id="rId21"/>
    <p:sldId id="366" r:id="rId22"/>
    <p:sldId id="367" r:id="rId23"/>
    <p:sldId id="368" r:id="rId24"/>
    <p:sldId id="387" r:id="rId25"/>
    <p:sldId id="369" r:id="rId26"/>
    <p:sldId id="370" r:id="rId27"/>
    <p:sldId id="388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407" r:id="rId38"/>
    <p:sldId id="380" r:id="rId39"/>
    <p:sldId id="381" r:id="rId40"/>
    <p:sldId id="382" r:id="rId41"/>
    <p:sldId id="365" r:id="rId42"/>
    <p:sldId id="343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orient="horz" pos="1296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432" userDrawn="1">
          <p15:clr>
            <a:srgbClr val="A4A3A4"/>
          </p15:clr>
        </p15:guide>
        <p15:guide id="5" orient="horz" pos="2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00"/>
    <a:srgbClr val="FBFCFC"/>
    <a:srgbClr val="34A1DA"/>
    <a:srgbClr val="76B6D7"/>
    <a:srgbClr val="FFFFFF"/>
    <a:srgbClr val="CAE7F6"/>
    <a:srgbClr val="35A2DB"/>
    <a:srgbClr val="709BBF"/>
    <a:srgbClr val="8BA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63" autoAdjust="0"/>
    <p:restoredTop sz="99275" autoAdjust="0"/>
  </p:normalViewPr>
  <p:slideViewPr>
    <p:cSldViewPr snapToGrid="0">
      <p:cViewPr varScale="1">
        <p:scale>
          <a:sx n="66" d="100"/>
          <a:sy n="66" d="100"/>
        </p:scale>
        <p:origin x="984" y="52"/>
      </p:cViewPr>
      <p:guideLst>
        <p:guide orient="horz" pos="312"/>
        <p:guide orient="horz" pos="1296"/>
        <p:guide pos="2880"/>
        <p:guide pos="432"/>
        <p:guide orient="horz" pos="211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2400"/>
    </p:cViewPr>
  </p:sorterViewPr>
  <p:notesViewPr>
    <p:cSldViewPr snapToGrid="0">
      <p:cViewPr varScale="1">
        <p:scale>
          <a:sx n="96" d="100"/>
          <a:sy n="96" d="100"/>
        </p:scale>
        <p:origin x="-401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Uninsured Illinois adults with incomes too high for Medicaid,</a:t>
            </a:r>
            <a:r>
              <a:rPr lang="en-US" sz="1600" b="1" baseline="0" dirty="0"/>
              <a:t> by age and income as a percentage of the federal poverty level (FPL): 2018 (thousands)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 19-34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139-200% FPL</c:v>
                </c:pt>
                <c:pt idx="1">
                  <c:v>201-300% FPL</c:v>
                </c:pt>
                <c:pt idx="2">
                  <c:v>301-400% FPL</c:v>
                </c:pt>
                <c:pt idx="3">
                  <c:v>&gt;400% FPL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61.36</c:v>
                </c:pt>
                <c:pt idx="1">
                  <c:v>69.063000000000002</c:v>
                </c:pt>
                <c:pt idx="2">
                  <c:v>42.418999999999997</c:v>
                </c:pt>
                <c:pt idx="3">
                  <c:v>54.040999999999997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C-4879-A9B5-ED9BF3C7E5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Age 35-54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139-200% FPL</c:v>
                </c:pt>
                <c:pt idx="1">
                  <c:v>201-300% FPL</c:v>
                </c:pt>
                <c:pt idx="2">
                  <c:v>301-400% FPL</c:v>
                </c:pt>
                <c:pt idx="3">
                  <c:v>&gt;400% FPL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57.582999999999998</c:v>
                </c:pt>
                <c:pt idx="1">
                  <c:v>75.694999999999993</c:v>
                </c:pt>
                <c:pt idx="2">
                  <c:v>38.627000000000002</c:v>
                </c:pt>
                <c:pt idx="3">
                  <c:v>52.62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C-4879-A9B5-ED9BF3C7E5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Age 55-64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139-200% FPL</c:v>
                </c:pt>
                <c:pt idx="1">
                  <c:v>201-300% FPL</c:v>
                </c:pt>
                <c:pt idx="2">
                  <c:v>301-400% FPL</c:v>
                </c:pt>
                <c:pt idx="3">
                  <c:v>&gt;400% FPL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16.835999999999999</c:v>
                </c:pt>
                <c:pt idx="1">
                  <c:v>20.425000000000001</c:v>
                </c:pt>
                <c:pt idx="2">
                  <c:v>17.148</c:v>
                </c:pt>
                <c:pt idx="3">
                  <c:v>20.629000000000001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C-4879-A9B5-ED9BF3C7E5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78397648"/>
        <c:axId val="678399568"/>
      </c:barChart>
      <c:catAx>
        <c:axId val="67839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399568"/>
        <c:crosses val="autoZero"/>
        <c:auto val="1"/>
        <c:lblAlgn val="ctr"/>
        <c:lblOffset val="100"/>
        <c:noMultiLvlLbl val="0"/>
      </c:catAx>
      <c:valAx>
        <c:axId val="67839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39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F11B6-0114-475B-9E93-C21101A21D3F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F060BD-872A-47C4-BEFA-332136035B74}">
      <dgm:prSet phldrT="[Text]"/>
      <dgm:spPr/>
      <dgm:t>
        <a:bodyPr/>
        <a:lstStyle/>
        <a:p>
          <a:r>
            <a:rPr lang="en-US" dirty="0" smtClean="0"/>
            <a:t>In my state, what are the characteristics of Medicaid beneficiaries who do not work?</a:t>
          </a:r>
          <a:endParaRPr lang="en-US" dirty="0"/>
        </a:p>
      </dgm:t>
    </dgm:pt>
    <dgm:pt modelId="{65DAD6C3-BF53-42E3-92AE-C5AF26A558E4}" type="parTrans" cxnId="{9C31C1C7-6D32-4762-BCCA-4A3D71EB679F}">
      <dgm:prSet/>
      <dgm:spPr/>
      <dgm:t>
        <a:bodyPr/>
        <a:lstStyle/>
        <a:p>
          <a:endParaRPr lang="en-US"/>
        </a:p>
      </dgm:t>
    </dgm:pt>
    <dgm:pt modelId="{989E20C7-A0CF-47D0-B8D1-8725C056140E}" type="sibTrans" cxnId="{9C31C1C7-6D32-4762-BCCA-4A3D71EB679F}">
      <dgm:prSet/>
      <dgm:spPr/>
      <dgm:t>
        <a:bodyPr/>
        <a:lstStyle/>
        <a:p>
          <a:endParaRPr lang="en-US"/>
        </a:p>
      </dgm:t>
    </dgm:pt>
    <dgm:pt modelId="{CDCAA693-142C-4C3F-8E92-EE214CF1350A}">
      <dgm:prSet phldrT="[Text]"/>
      <dgm:spPr/>
      <dgm:t>
        <a:bodyPr/>
        <a:lstStyle/>
        <a:p>
          <a:r>
            <a:rPr lang="en-US" dirty="0" smtClean="0"/>
            <a:t>What’s the age and income of my state’s uninsured who qualify for premium tax credits?</a:t>
          </a:r>
          <a:endParaRPr lang="en-US" dirty="0"/>
        </a:p>
      </dgm:t>
    </dgm:pt>
    <dgm:pt modelId="{E4270535-65BB-4A1E-AAB6-00D941BCEF69}" type="parTrans" cxnId="{19A30A01-FFC2-4A0D-A6B2-593ECA16A52F}">
      <dgm:prSet/>
      <dgm:spPr/>
      <dgm:t>
        <a:bodyPr/>
        <a:lstStyle/>
        <a:p>
          <a:endParaRPr lang="en-US"/>
        </a:p>
      </dgm:t>
    </dgm:pt>
    <dgm:pt modelId="{A987BF60-4374-46EB-812F-7F57E9227F2E}" type="sibTrans" cxnId="{19A30A01-FFC2-4A0D-A6B2-593ECA16A52F}">
      <dgm:prSet/>
      <dgm:spPr/>
      <dgm:t>
        <a:bodyPr/>
        <a:lstStyle/>
        <a:p>
          <a:endParaRPr lang="en-US"/>
        </a:p>
      </dgm:t>
    </dgm:pt>
    <dgm:pt modelId="{C58633FA-9C7E-4D69-94F8-CF7EA3B20049}">
      <dgm:prSet phldrT="[Text]"/>
      <dgm:spPr/>
      <dgm:t>
        <a:bodyPr/>
        <a:lstStyle/>
        <a:p>
          <a:r>
            <a:rPr lang="en-US" dirty="0" smtClean="0"/>
            <a:t>Nationally, how do health-care access barriers vary by race and ethnicity? </a:t>
          </a:r>
          <a:endParaRPr lang="en-US" dirty="0"/>
        </a:p>
      </dgm:t>
    </dgm:pt>
    <dgm:pt modelId="{931DC80E-5E8E-490C-90D4-23ECCD95D837}" type="parTrans" cxnId="{FA7308BF-1C70-4F3B-AAC3-B9E534BADABA}">
      <dgm:prSet/>
      <dgm:spPr/>
      <dgm:t>
        <a:bodyPr/>
        <a:lstStyle/>
        <a:p>
          <a:endParaRPr lang="en-US"/>
        </a:p>
      </dgm:t>
    </dgm:pt>
    <dgm:pt modelId="{E3AEFE39-9C9E-475C-A62A-A05A81FCE965}" type="sibTrans" cxnId="{FA7308BF-1C70-4F3B-AAC3-B9E534BADABA}">
      <dgm:prSet/>
      <dgm:spPr/>
      <dgm:t>
        <a:bodyPr/>
        <a:lstStyle/>
        <a:p>
          <a:endParaRPr lang="en-US"/>
        </a:p>
      </dgm:t>
    </dgm:pt>
    <dgm:pt modelId="{DB75D146-F563-4063-8782-C114580933ED}" type="pres">
      <dgm:prSet presAssocID="{206F11B6-0114-475B-9E93-C21101A21D3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AD2578-D233-475A-BD4F-4C1320F8CF2D}" type="pres">
      <dgm:prSet presAssocID="{47F060BD-872A-47C4-BEFA-332136035B74}" presName="comp" presStyleCnt="0"/>
      <dgm:spPr/>
    </dgm:pt>
    <dgm:pt modelId="{C26EC860-F7BF-4CA4-B6BD-06A3307B3671}" type="pres">
      <dgm:prSet presAssocID="{47F060BD-872A-47C4-BEFA-332136035B74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8CC51-276F-4488-95C0-EFE78A2561B3}" type="pres">
      <dgm:prSet presAssocID="{47F060BD-872A-47C4-BEFA-332136035B74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8EDF252-AB4B-4220-9FFF-AECC92232DEC}" type="pres">
      <dgm:prSet presAssocID="{989E20C7-A0CF-47D0-B8D1-8725C056140E}" presName="sibTrans" presStyleCnt="0"/>
      <dgm:spPr/>
    </dgm:pt>
    <dgm:pt modelId="{04602FB7-2241-4303-9331-2908AC8657E3}" type="pres">
      <dgm:prSet presAssocID="{CDCAA693-142C-4C3F-8E92-EE214CF1350A}" presName="comp" presStyleCnt="0"/>
      <dgm:spPr/>
    </dgm:pt>
    <dgm:pt modelId="{E045B4C7-8209-4717-BCB1-1FD1FCDE86CA}" type="pres">
      <dgm:prSet presAssocID="{CDCAA693-142C-4C3F-8E92-EE214CF1350A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C2E4B-3C62-4A80-913A-06BBDA67F91E}" type="pres">
      <dgm:prSet presAssocID="{CDCAA693-142C-4C3F-8E92-EE214CF1350A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568D781-42E2-4FB0-81B0-3C85656172EE}" type="pres">
      <dgm:prSet presAssocID="{A987BF60-4374-46EB-812F-7F57E9227F2E}" presName="sibTrans" presStyleCnt="0"/>
      <dgm:spPr/>
    </dgm:pt>
    <dgm:pt modelId="{0756F58A-F434-498A-9BF8-4029B5FB6955}" type="pres">
      <dgm:prSet presAssocID="{C58633FA-9C7E-4D69-94F8-CF7EA3B20049}" presName="comp" presStyleCnt="0"/>
      <dgm:spPr/>
    </dgm:pt>
    <dgm:pt modelId="{2A33A194-0900-4A64-8B1E-99AFFC4A71B7}" type="pres">
      <dgm:prSet presAssocID="{C58633FA-9C7E-4D69-94F8-CF7EA3B20049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A2F9A-8107-400C-96F1-F65C08A747B5}" type="pres">
      <dgm:prSet presAssocID="{C58633FA-9C7E-4D69-94F8-CF7EA3B20049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</dgm:ptLst>
  <dgm:cxnLst>
    <dgm:cxn modelId="{19A30A01-FFC2-4A0D-A6B2-593ECA16A52F}" srcId="{206F11B6-0114-475B-9E93-C21101A21D3F}" destId="{CDCAA693-142C-4C3F-8E92-EE214CF1350A}" srcOrd="1" destOrd="0" parTransId="{E4270535-65BB-4A1E-AAB6-00D941BCEF69}" sibTransId="{A987BF60-4374-46EB-812F-7F57E9227F2E}"/>
    <dgm:cxn modelId="{0AC2E5F2-8001-48F6-957C-318D41BE30F8}" type="presOf" srcId="{206F11B6-0114-475B-9E93-C21101A21D3F}" destId="{DB75D146-F563-4063-8782-C114580933ED}" srcOrd="0" destOrd="0" presId="urn:microsoft.com/office/officeart/2008/layout/AlternatingPictureBlocks"/>
    <dgm:cxn modelId="{9C31C1C7-6D32-4762-BCCA-4A3D71EB679F}" srcId="{206F11B6-0114-475B-9E93-C21101A21D3F}" destId="{47F060BD-872A-47C4-BEFA-332136035B74}" srcOrd="0" destOrd="0" parTransId="{65DAD6C3-BF53-42E3-92AE-C5AF26A558E4}" sibTransId="{989E20C7-A0CF-47D0-B8D1-8725C056140E}"/>
    <dgm:cxn modelId="{FA7308BF-1C70-4F3B-AAC3-B9E534BADABA}" srcId="{206F11B6-0114-475B-9E93-C21101A21D3F}" destId="{C58633FA-9C7E-4D69-94F8-CF7EA3B20049}" srcOrd="2" destOrd="0" parTransId="{931DC80E-5E8E-490C-90D4-23ECCD95D837}" sibTransId="{E3AEFE39-9C9E-475C-A62A-A05A81FCE965}"/>
    <dgm:cxn modelId="{B2949140-6D59-4675-AB9B-97A481FC068C}" type="presOf" srcId="{47F060BD-872A-47C4-BEFA-332136035B74}" destId="{C26EC860-F7BF-4CA4-B6BD-06A3307B3671}" srcOrd="0" destOrd="0" presId="urn:microsoft.com/office/officeart/2008/layout/AlternatingPictureBlocks"/>
    <dgm:cxn modelId="{BC8C581A-AB8F-4A7B-9EEE-D0670EF9888E}" type="presOf" srcId="{C58633FA-9C7E-4D69-94F8-CF7EA3B20049}" destId="{2A33A194-0900-4A64-8B1E-99AFFC4A71B7}" srcOrd="0" destOrd="0" presId="urn:microsoft.com/office/officeart/2008/layout/AlternatingPictureBlocks"/>
    <dgm:cxn modelId="{76011441-6BBA-4930-9C56-254C53DB0F2A}" type="presOf" srcId="{CDCAA693-142C-4C3F-8E92-EE214CF1350A}" destId="{E045B4C7-8209-4717-BCB1-1FD1FCDE86CA}" srcOrd="0" destOrd="0" presId="urn:microsoft.com/office/officeart/2008/layout/AlternatingPictureBlocks"/>
    <dgm:cxn modelId="{85D99E61-D0DA-4422-B8F5-CD8BFD62D6C7}" type="presParOf" srcId="{DB75D146-F563-4063-8782-C114580933ED}" destId="{A3AD2578-D233-475A-BD4F-4C1320F8CF2D}" srcOrd="0" destOrd="0" presId="urn:microsoft.com/office/officeart/2008/layout/AlternatingPictureBlocks"/>
    <dgm:cxn modelId="{E530E9E1-958C-4005-9010-0861C5B12C17}" type="presParOf" srcId="{A3AD2578-D233-475A-BD4F-4C1320F8CF2D}" destId="{C26EC860-F7BF-4CA4-B6BD-06A3307B3671}" srcOrd="0" destOrd="0" presId="urn:microsoft.com/office/officeart/2008/layout/AlternatingPictureBlocks"/>
    <dgm:cxn modelId="{E29D0869-9F58-4874-8FB9-39C062B769B3}" type="presParOf" srcId="{A3AD2578-D233-475A-BD4F-4C1320F8CF2D}" destId="{5948CC51-276F-4488-95C0-EFE78A2561B3}" srcOrd="1" destOrd="0" presId="urn:microsoft.com/office/officeart/2008/layout/AlternatingPictureBlocks"/>
    <dgm:cxn modelId="{22895239-43E8-496C-9F1E-8D64C35593ED}" type="presParOf" srcId="{DB75D146-F563-4063-8782-C114580933ED}" destId="{88EDF252-AB4B-4220-9FFF-AECC92232DEC}" srcOrd="1" destOrd="0" presId="urn:microsoft.com/office/officeart/2008/layout/AlternatingPictureBlocks"/>
    <dgm:cxn modelId="{9F513806-26F9-44B9-BE02-4C969728989F}" type="presParOf" srcId="{DB75D146-F563-4063-8782-C114580933ED}" destId="{04602FB7-2241-4303-9331-2908AC8657E3}" srcOrd="2" destOrd="0" presId="urn:microsoft.com/office/officeart/2008/layout/AlternatingPictureBlocks"/>
    <dgm:cxn modelId="{E2B49BF7-2164-4453-8C36-33498405ED45}" type="presParOf" srcId="{04602FB7-2241-4303-9331-2908AC8657E3}" destId="{E045B4C7-8209-4717-BCB1-1FD1FCDE86CA}" srcOrd="0" destOrd="0" presId="urn:microsoft.com/office/officeart/2008/layout/AlternatingPictureBlocks"/>
    <dgm:cxn modelId="{99876F51-7EBF-4A9F-91BB-19B8F3A5D0C1}" type="presParOf" srcId="{04602FB7-2241-4303-9331-2908AC8657E3}" destId="{D05C2E4B-3C62-4A80-913A-06BBDA67F91E}" srcOrd="1" destOrd="0" presId="urn:microsoft.com/office/officeart/2008/layout/AlternatingPictureBlocks"/>
    <dgm:cxn modelId="{CE290D49-30E5-4DC2-A1C5-2BCF5A5A4E90}" type="presParOf" srcId="{DB75D146-F563-4063-8782-C114580933ED}" destId="{8568D781-42E2-4FB0-81B0-3C85656172EE}" srcOrd="3" destOrd="0" presId="urn:microsoft.com/office/officeart/2008/layout/AlternatingPictureBlocks"/>
    <dgm:cxn modelId="{B6D4A65E-2248-4E02-AC82-012D2FDF9338}" type="presParOf" srcId="{DB75D146-F563-4063-8782-C114580933ED}" destId="{0756F58A-F434-498A-9BF8-4029B5FB6955}" srcOrd="4" destOrd="0" presId="urn:microsoft.com/office/officeart/2008/layout/AlternatingPictureBlocks"/>
    <dgm:cxn modelId="{93505C05-2EC4-4332-AB2E-40D992BE44F4}" type="presParOf" srcId="{0756F58A-F434-498A-9BF8-4029B5FB6955}" destId="{2A33A194-0900-4A64-8B1E-99AFFC4A71B7}" srcOrd="0" destOrd="0" presId="urn:microsoft.com/office/officeart/2008/layout/AlternatingPictureBlocks"/>
    <dgm:cxn modelId="{807B160B-DDFF-45BD-A018-B1A5D50199FE}" type="presParOf" srcId="{0756F58A-F434-498A-9BF8-4029B5FB6955}" destId="{17AA2F9A-8107-400C-96F1-F65C08A747B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EC860-F7BF-4CA4-B6BD-06A3307B3671}">
      <dsp:nvSpPr>
        <dsp:cNvPr id="0" name=""/>
        <dsp:cNvSpPr/>
      </dsp:nvSpPr>
      <dsp:spPr>
        <a:xfrm>
          <a:off x="3446446" y="1607"/>
          <a:ext cx="2543377" cy="1150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my state, what are the characteristics of Medicaid beneficiaries who do not work?</a:t>
          </a:r>
          <a:endParaRPr lang="en-US" sz="1800" kern="1200" dirty="0"/>
        </a:p>
      </dsp:txBody>
      <dsp:txXfrm>
        <a:off x="3446446" y="1607"/>
        <a:ext cx="2543377" cy="1150329"/>
      </dsp:txXfrm>
    </dsp:sp>
    <dsp:sp modelId="{5948CC51-276F-4488-95C0-EFE78A2561B3}">
      <dsp:nvSpPr>
        <dsp:cNvPr id="0" name=""/>
        <dsp:cNvSpPr/>
      </dsp:nvSpPr>
      <dsp:spPr>
        <a:xfrm>
          <a:off x="2193738" y="1607"/>
          <a:ext cx="1138825" cy="115032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5B4C7-8209-4717-BCB1-1FD1FCDE86CA}">
      <dsp:nvSpPr>
        <dsp:cNvPr id="0" name=""/>
        <dsp:cNvSpPr/>
      </dsp:nvSpPr>
      <dsp:spPr>
        <a:xfrm>
          <a:off x="2193738" y="1341741"/>
          <a:ext cx="2543377" cy="1150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What’s the age and income of my state’s uninsured who qualify for premium tax credits?</a:t>
          </a:r>
          <a:endParaRPr lang="en-US" sz="1800" kern="1200" dirty="0"/>
        </a:p>
      </dsp:txBody>
      <dsp:txXfrm>
        <a:off x="2193738" y="1341741"/>
        <a:ext cx="2543377" cy="1150329"/>
      </dsp:txXfrm>
    </dsp:sp>
    <dsp:sp modelId="{D05C2E4B-3C62-4A80-913A-06BBDA67F91E}">
      <dsp:nvSpPr>
        <dsp:cNvPr id="0" name=""/>
        <dsp:cNvSpPr/>
      </dsp:nvSpPr>
      <dsp:spPr>
        <a:xfrm>
          <a:off x="4850998" y="1341741"/>
          <a:ext cx="1138825" cy="115032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3A194-0900-4A64-8B1E-99AFFC4A71B7}">
      <dsp:nvSpPr>
        <dsp:cNvPr id="0" name=""/>
        <dsp:cNvSpPr/>
      </dsp:nvSpPr>
      <dsp:spPr>
        <a:xfrm>
          <a:off x="3446446" y="2681874"/>
          <a:ext cx="2543377" cy="1150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Nationally, how do health-care access barriers vary by race and ethnicity? </a:t>
          </a:r>
          <a:endParaRPr lang="en-US" sz="1800" kern="1200" dirty="0"/>
        </a:p>
      </dsp:txBody>
      <dsp:txXfrm>
        <a:off x="3446446" y="2681874"/>
        <a:ext cx="2543377" cy="1150329"/>
      </dsp:txXfrm>
    </dsp:sp>
    <dsp:sp modelId="{17AA2F9A-8107-400C-96F1-F65C08A747B5}">
      <dsp:nvSpPr>
        <dsp:cNvPr id="0" name=""/>
        <dsp:cNvSpPr/>
      </dsp:nvSpPr>
      <dsp:spPr>
        <a:xfrm>
          <a:off x="2193738" y="2681874"/>
          <a:ext cx="1138825" cy="115032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3BC112-5440-A244-8B99-8905982B34F0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FamiliesUSA.org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104614-B88C-4DA0-8A52-AF27F41E60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079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8B0C8C-98A3-F540-86A7-C4DF3D23C316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FamiliesUSA.org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CECAC9-F51C-4923-8A99-5CB11F4BE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195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Make sure that the Title slide does not have footer information (sources, FUSA </a:t>
            </a:r>
            <a:r>
              <a:rPr lang="en-US" dirty="0" err="1"/>
              <a:t>logomark</a:t>
            </a:r>
            <a:r>
              <a:rPr lang="en-US" dirty="0"/>
              <a:t> and page number). To turn off on this page, go to Insert &gt; </a:t>
            </a:r>
            <a:r>
              <a:rPr lang="en-US" dirty="0" err="1"/>
              <a:t>Headers&amp;Footers</a:t>
            </a:r>
            <a:r>
              <a:rPr lang="en-US" dirty="0"/>
              <a:t> and deselect Footer and Page number options &gt; Apply to this page only. Also, select start page numbers at 0.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8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7D3D5E0D-68E3-424D-9CDF-A9A998258021}"/>
              </a:ext>
            </a:extLst>
          </p:cNvPr>
          <p:cNvSpPr/>
          <p:nvPr userDrawn="1"/>
        </p:nvSpPr>
        <p:spPr>
          <a:xfrm>
            <a:off x="4097876" y="4652376"/>
            <a:ext cx="5046123" cy="2205624"/>
          </a:xfrm>
          <a:prstGeom prst="rect">
            <a:avLst/>
          </a:prstGeom>
          <a:solidFill>
            <a:srgbClr val="76B6D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84D0BFA-821C-FA41-B0CC-F14142C3D0F1}"/>
              </a:ext>
            </a:extLst>
          </p:cNvPr>
          <p:cNvSpPr/>
          <p:nvPr userDrawn="1"/>
        </p:nvSpPr>
        <p:spPr>
          <a:xfrm>
            <a:off x="4097876" y="1"/>
            <a:ext cx="5046123" cy="4652375"/>
          </a:xfrm>
          <a:prstGeom prst="rect">
            <a:avLst/>
          </a:prstGeom>
          <a:solidFill>
            <a:srgbClr val="76B6D7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FA59F-3A9E-2F4B-8294-262BA7BBB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56" y="1829748"/>
            <a:ext cx="2751859" cy="307333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8B8C5B0-0497-744B-BAD8-4F44A2799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53" y="5864056"/>
            <a:ext cx="1416663" cy="3162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14A0E7A-9FEE-4540-B8B6-348C5565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b="31050"/>
          <a:stretch/>
        </p:blipFill>
        <p:spPr>
          <a:xfrm>
            <a:off x="4241356" y="694486"/>
            <a:ext cx="4759161" cy="3738366"/>
          </a:xfrm>
          <a:prstGeom prst="rect">
            <a:avLst/>
          </a:prstGeom>
        </p:spPr>
      </p:pic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8EED7C0F-4285-E44C-A1E4-0EEDE92F1E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7338" y="5435600"/>
            <a:ext cx="5030787" cy="1487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First name, Last name</a:t>
            </a:r>
          </a:p>
        </p:txBody>
      </p:sp>
    </p:spTree>
    <p:extLst>
      <p:ext uri="{BB962C8B-B14F-4D97-AF65-F5344CB8AC3E}">
        <p14:creationId xmlns:p14="http://schemas.microsoft.com/office/powerpoint/2010/main" val="193951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419290-4263-5843-ABE9-E965C8EE7C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B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B3BE4D-AC98-5D46-8CD8-C9584AFC0E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248378"/>
            <a:ext cx="9144000" cy="361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7804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70C9-6C1D-8C41-9044-24919434F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119" y="238596"/>
            <a:ext cx="7263747" cy="879121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76B6D7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422" y="1935516"/>
            <a:ext cx="8184444" cy="383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45D3A84-F899-A046-A192-CBE6F837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FA73AC-8D49-B040-A746-1754BEED7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5" y="-263607"/>
            <a:ext cx="1197774" cy="1851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79B47E-8E5A-674A-B613-3ED93CA53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66" y="5908453"/>
            <a:ext cx="682876" cy="55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5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BD0529-783E-634E-A53D-200B1B43D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-263607"/>
            <a:ext cx="1197776" cy="1851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A70C9-6C1D-8C41-9044-24919434F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119" y="238596"/>
            <a:ext cx="7263747" cy="879121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76B6D7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422" y="1935516"/>
            <a:ext cx="8184444" cy="383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45D3A84-F899-A046-A192-CBE6F837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9B47E-8E5A-674A-B613-3ED93CA53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66" y="5908453"/>
            <a:ext cx="682876" cy="551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3FBBF-1691-E74F-826B-D1176A493C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81" y="5786939"/>
            <a:ext cx="686058" cy="5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0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CF38DA2-8440-9640-8415-6AC809988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4" b="27776"/>
          <a:stretch/>
        </p:blipFill>
        <p:spPr>
          <a:xfrm>
            <a:off x="159864" y="126409"/>
            <a:ext cx="1228326" cy="979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A70C9-6C1D-8C41-9044-24919434F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119" y="238596"/>
            <a:ext cx="7263747" cy="879121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76B6D7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422" y="1935516"/>
            <a:ext cx="8184444" cy="383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45D3A84-F899-A046-A192-CBE6F837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9B47E-8E5A-674A-B613-3ED93CA53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66" y="5908453"/>
            <a:ext cx="682876" cy="551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3FBBF-1691-E74F-826B-D1176A493C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81" y="5786939"/>
            <a:ext cx="686058" cy="587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AB72-13E9-8C47-AFF4-8549E2AC14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9404" y="4849051"/>
            <a:ext cx="1190032" cy="18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6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70C9-6C1D-8C41-9044-24919434F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119" y="238596"/>
            <a:ext cx="7263747" cy="879121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76B6D7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422" y="1935516"/>
            <a:ext cx="8184444" cy="383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45D3A84-F899-A046-A192-CBE6F837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9B47E-8E5A-674A-B613-3ED93CA53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66" y="5908453"/>
            <a:ext cx="682876" cy="551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3FBBF-1691-E74F-826B-D1176A493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81" y="5786939"/>
            <a:ext cx="686058" cy="587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AB72-13E9-8C47-AFF4-8549E2AC1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b="21323"/>
          <a:stretch/>
        </p:blipFill>
        <p:spPr>
          <a:xfrm>
            <a:off x="144296" y="139993"/>
            <a:ext cx="1190032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5DC6DFC-5208-E24E-9A0D-52D16A4A6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0" b="21382"/>
          <a:stretch/>
        </p:blipFill>
        <p:spPr>
          <a:xfrm>
            <a:off x="215891" y="230352"/>
            <a:ext cx="1220045" cy="9359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A70C9-6C1D-8C41-9044-24919434F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119" y="238596"/>
            <a:ext cx="7263747" cy="879121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76B6D7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422" y="1935516"/>
            <a:ext cx="8184444" cy="383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45D3A84-F899-A046-A192-CBE6F837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9B47E-8E5A-674A-B613-3ED93CA53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66" y="5908453"/>
            <a:ext cx="682876" cy="551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3FBBF-1691-E74F-826B-D1176A493C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81" y="5786939"/>
            <a:ext cx="686058" cy="587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AB72-13E9-8C47-AFF4-8549E2AC14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7282" y="4882334"/>
            <a:ext cx="1190032" cy="18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2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C27474-874C-1347-97DF-CCAED9B3CA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4" y="-191794"/>
            <a:ext cx="1208268" cy="1867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A70C9-6C1D-8C41-9044-24919434F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119" y="238596"/>
            <a:ext cx="7263747" cy="879121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76B6D7"/>
                </a:solidFill>
              </a:defRPr>
            </a:lvl1pPr>
          </a:lstStyle>
          <a:p>
            <a:r>
              <a:rPr lang="en-US" dirty="0"/>
              <a:t>Click to edit header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39CF-13E4-6B49-99D0-751F25C39D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422" y="1935516"/>
            <a:ext cx="8184444" cy="383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Bullet 1</a:t>
            </a:r>
          </a:p>
          <a:p>
            <a:pPr lvl="1"/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845D3A84-F899-A046-A192-CBE6F837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3" y="6356350"/>
            <a:ext cx="5629628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l"/>
            <a:r>
              <a:rPr lang="en-US" dirty="0"/>
              <a:t>Sources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6B21B25-02D0-F64D-9A46-7901EEF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9515" y="6356350"/>
            <a:ext cx="518379" cy="365125"/>
          </a:xfrm>
        </p:spPr>
        <p:txBody>
          <a:bodyPr/>
          <a:lstStyle>
            <a:lvl1pPr algn="ctr">
              <a:defRPr/>
            </a:lvl1pPr>
          </a:lstStyle>
          <a:p>
            <a:fld id="{AE919B77-9796-D34E-8D5A-4054B4AFF4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9B47E-8E5A-674A-B613-3ED93CA53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66" y="5908453"/>
            <a:ext cx="682876" cy="551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3FBBF-1691-E74F-826B-D1176A493C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81" y="5786939"/>
            <a:ext cx="686058" cy="587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AB72-13E9-8C47-AFF4-8549E2AC14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7282" y="4882334"/>
            <a:ext cx="1190032" cy="18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0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0E7BDE-BB9B-DA41-ADE0-8D96A1C021B5}"/>
              </a:ext>
            </a:extLst>
          </p:cNvPr>
          <p:cNvSpPr/>
          <p:nvPr userDrawn="1"/>
        </p:nvSpPr>
        <p:spPr>
          <a:xfrm>
            <a:off x="0" y="0"/>
            <a:ext cx="9144000" cy="4810455"/>
          </a:xfrm>
          <a:prstGeom prst="rect">
            <a:avLst/>
          </a:prstGeom>
          <a:solidFill>
            <a:srgbClr val="34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4A1D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61664-29D3-544E-9C26-F798986760F3}"/>
              </a:ext>
            </a:extLst>
          </p:cNvPr>
          <p:cNvSpPr txBox="1"/>
          <p:nvPr userDrawn="1"/>
        </p:nvSpPr>
        <p:spPr>
          <a:xfrm>
            <a:off x="3241164" y="5884964"/>
            <a:ext cx="2731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</a:rPr>
              <a:t>FamiliesUSA.org</a:t>
            </a:r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796ABD-78AA-AF4B-A431-A0C40A7D6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64" y="5290810"/>
            <a:ext cx="2661670" cy="5941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53AC1E-A683-8B4D-AAD7-EBAE32A033A4}"/>
              </a:ext>
            </a:extLst>
          </p:cNvPr>
          <p:cNvSpPr/>
          <p:nvPr userDrawn="1"/>
        </p:nvSpPr>
        <p:spPr>
          <a:xfrm>
            <a:off x="0" y="211655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Meta OT" panose="020B0604030101020102" pitchFamily="34" charset="77"/>
              </a:rPr>
              <a:t>Dedicated to creating a nation where the best health and 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Meta OT" panose="020B0604030101020102" pitchFamily="34" charset="77"/>
              </a:rPr>
              <a:t>health care are equally accessible and affordable to all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39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84E98-ED1C-0A46-BCF4-B7F50E25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0D138-E986-2549-99BB-CA166A5B9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9B77-9796-D34E-8D5A-4054B4AFF4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A2ED9ED-ACE1-484D-8D68-5BE6C472C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3989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74" r:id="rId3"/>
    <p:sldLayoutId id="2147483691" r:id="rId4"/>
    <p:sldLayoutId id="2147483692" r:id="rId5"/>
    <p:sldLayoutId id="2147483695" r:id="rId6"/>
    <p:sldLayoutId id="2147483693" r:id="rId7"/>
    <p:sldLayoutId id="2147483694" r:id="rId8"/>
    <p:sldLayoutId id="214748368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6B6D7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6D7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6D7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6D7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6D7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ps.ahrq.gov/mepsweb/" TargetMode="External"/><Relationship Id="rId2" Type="http://schemas.openxmlformats.org/officeDocument/2006/relationships/hyperlink" Target="https://ipums.org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76B92-BCB2-724A-86E1-7AA24AA13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Do-It-Yourself Factoid Discovery</a:t>
            </a:r>
          </a:p>
          <a:p>
            <a:r>
              <a:rPr lang="en-US" dirty="0" smtClean="0"/>
              <a:t>Stan Dorn, Director, National Center for Coverage Innovation at Families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98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 – it’s #17, using the FIPS code variable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3" y="1442224"/>
            <a:ext cx="8825860" cy="40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89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use the filter to limit the query to people in Illinois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54" y="1571137"/>
            <a:ext cx="10177659" cy="46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15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439D-EB47-C345-BA10-7C2BBB08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further limit the query to people under age 65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37DA6-38E3-6F4D-B02D-B67CF83E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1D0CFD0-BFAE-8D4D-A778-F67475DB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132" y="6271492"/>
            <a:ext cx="7700050" cy="449984"/>
          </a:xfrm>
        </p:spPr>
        <p:txBody>
          <a:bodyPr/>
          <a:lstStyle/>
          <a:p>
            <a:pPr algn="l"/>
            <a:r>
              <a:rPr lang="en-US" sz="1400" dirty="0" smtClean="0"/>
              <a:t>Source: NCCI analysis of Medicaid enrollment data from the Center for Medicare &amp; Medicaid Services (CMS). </a:t>
            </a:r>
            <a:r>
              <a:rPr lang="en-US" sz="1400" i="1" dirty="0" smtClean="0"/>
              <a:t>Note</a:t>
            </a:r>
            <a:r>
              <a:rPr lang="en-US" sz="1400" dirty="0" smtClean="0"/>
              <a:t>: Chart shows four-month averages of final monthly counts.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42" y="1490791"/>
            <a:ext cx="8611252" cy="388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57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B17D-9290-F546-8C77-AFCD6C3D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of them are uninsured?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D121B-FACD-6B47-BC86-A6E734C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4" y="1435253"/>
            <a:ext cx="8987336" cy="40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37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B17D-9290-F546-8C77-AFCD6C3D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of them are uninsured?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D121B-FACD-6B47-BC86-A6E734C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4" y="1435253"/>
            <a:ext cx="8987336" cy="4025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47" y="1435253"/>
            <a:ext cx="5868949" cy="431744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353014" y="1494725"/>
            <a:ext cx="832624" cy="88420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62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5A3A1F-7C93-E148-B284-14872734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want our results displayed?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5D7BD-9EDB-2E44-8379-4785712A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23" y="1295177"/>
            <a:ext cx="9446441" cy="422096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717073" y="2899317"/>
            <a:ext cx="2371493" cy="47578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88566" y="2714651"/>
            <a:ext cx="88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Step #1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8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2E5B2E3-1B10-624F-82DE-4CD79B03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arrange our output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34DC6-C65C-8849-B726-91B0FB63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96" y="1524000"/>
            <a:ext cx="8088297" cy="37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2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5A3A1F-7C93-E148-B284-14872734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not do a chart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5D7BD-9EDB-2E44-8379-4785712A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23" y="1295177"/>
            <a:ext cx="9446441" cy="422096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508919" y="3122337"/>
            <a:ext cx="2371493" cy="47578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622" y="2907935"/>
            <a:ext cx="88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Step #2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99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charts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7" y="1593633"/>
            <a:ext cx="8488889" cy="3856137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4891668" y="2460702"/>
            <a:ext cx="319669" cy="453483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71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charts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7" y="1593633"/>
            <a:ext cx="8488889" cy="3856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7" y="1602787"/>
            <a:ext cx="8675107" cy="384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08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2E5B2E3-1B10-624F-82DE-4CD79B03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goal: </a:t>
            </a:r>
            <a:r>
              <a:rPr lang="en-US" dirty="0" smtClean="0"/>
              <a:t>finding numbers that </a:t>
            </a:r>
            <a:r>
              <a:rPr lang="en-US" dirty="0" smtClean="0"/>
              <a:t>answer specific policy-relevant questions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18708"/>
              </p:ext>
            </p:extLst>
          </p:nvPr>
        </p:nvGraphicFramePr>
        <p:xfrm>
          <a:off x="485775" y="1935163"/>
          <a:ext cx="8183563" cy="383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34DC6-C65C-8849-B726-91B0FB63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70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run the table!!!!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63" y="1761893"/>
            <a:ext cx="8722461" cy="38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8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439D-EB47-C345-BA10-7C2BBB08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37DA6-38E3-6F4D-B02D-B67CF83E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6517"/>
          <a:stretch/>
        </p:blipFill>
        <p:spPr>
          <a:xfrm>
            <a:off x="318657" y="1362507"/>
            <a:ext cx="7513378" cy="459044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940769" y="3946668"/>
            <a:ext cx="666627" cy="25367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11592" y="3721870"/>
            <a:ext cx="16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8.3% uninsured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940770" y="4436315"/>
            <a:ext cx="725620" cy="188779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36893" y="4468078"/>
            <a:ext cx="19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894,000 uninsured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42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B17D-9290-F546-8C77-AFCD6C3D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75" y="339180"/>
            <a:ext cx="7263747" cy="879121"/>
          </a:xfrm>
        </p:spPr>
        <p:txBody>
          <a:bodyPr>
            <a:normAutofit/>
          </a:bodyPr>
          <a:lstStyle/>
          <a:p>
            <a:r>
              <a:rPr lang="en-US" dirty="0" smtClean="0"/>
              <a:t>How are th</a:t>
            </a:r>
            <a:r>
              <a:rPr lang="en-US" dirty="0" smtClean="0"/>
              <a:t>e uninsured distributed by age? First, let’s limit the data to the uninsured.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D121B-FACD-6B47-BC86-A6E734C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7" y="1465628"/>
            <a:ext cx="8641080" cy="3939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47" y="1435253"/>
            <a:ext cx="5868949" cy="431744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764792" y="1520492"/>
            <a:ext cx="493776" cy="8020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0792" y="2569904"/>
            <a:ext cx="356134" cy="279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25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2E5B2E3-1B10-624F-82DE-4CD79B03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let’s see how the uninsured are distributed by age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34DC6-C65C-8849-B726-91B0FB63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6" y="1227483"/>
            <a:ext cx="9364832" cy="42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75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2E5B2E3-1B10-624F-82DE-4CD79B03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run the table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34DC6-C65C-8849-B726-91B0FB63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6" y="1227483"/>
            <a:ext cx="9364832" cy="421319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084832" y="4764024"/>
            <a:ext cx="1051560" cy="110642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19856" y="4764024"/>
            <a:ext cx="0" cy="1417320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685032" y="4764024"/>
            <a:ext cx="1051560" cy="1234440"/>
          </a:xfrm>
          <a:prstGeom prst="straightConnector1">
            <a:avLst/>
          </a:prstGeom>
          <a:ln w="222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4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5A3A1F-7C93-E148-B284-14872734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5D7BD-9EDB-2E44-8379-4785712A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6404"/>
          <a:stretch/>
        </p:blipFill>
        <p:spPr>
          <a:xfrm>
            <a:off x="178378" y="1898243"/>
            <a:ext cx="9533970" cy="5142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4824" y="1117717"/>
            <a:ext cx="6046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Yikes!!! There’s got to be a better way!!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17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magic of recoding: </a:t>
            </a:r>
            <a:br>
              <a:rPr lang="en-US" dirty="0" smtClean="0"/>
            </a:br>
            <a:r>
              <a:rPr lang="en-US" dirty="0" smtClean="0"/>
              <a:t>O</a:t>
            </a:r>
            <a:r>
              <a:rPr lang="en-US" dirty="0" smtClean="0"/>
              <a:t>rganize variables into groups – in this case, 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1155"/>
          <a:stretch/>
        </p:blipFill>
        <p:spPr>
          <a:xfrm>
            <a:off x="0" y="1318661"/>
            <a:ext cx="10810532" cy="43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46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run the table!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1155"/>
          <a:stretch/>
        </p:blipFill>
        <p:spPr>
          <a:xfrm>
            <a:off x="0" y="1318661"/>
            <a:ext cx="10810532" cy="43698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733574" y="5652590"/>
            <a:ext cx="855205" cy="92450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872244" y="5652591"/>
            <a:ext cx="16362" cy="1068884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137420" y="5652591"/>
            <a:ext cx="684836" cy="924506"/>
          </a:xfrm>
          <a:prstGeom prst="straightConnector1">
            <a:avLst/>
          </a:prstGeom>
          <a:ln w="222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3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results!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6610" b="2546"/>
          <a:stretch/>
        </p:blipFill>
        <p:spPr>
          <a:xfrm>
            <a:off x="77002" y="1362224"/>
            <a:ext cx="7526956" cy="5382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248811" y="4841507"/>
            <a:ext cx="577516" cy="0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0911" y="4675249"/>
            <a:ext cx="5951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472C4"/>
                </a:solidFill>
              </a:rPr>
              <a:t>98,000 IL children are uninsured. They make up 10.9% of the state’s uninsured</a:t>
            </a:r>
            <a:endParaRPr lang="en-US" sz="1400" b="1" dirty="0">
              <a:solidFill>
                <a:srgbClr val="4472C4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48811" y="5197107"/>
            <a:ext cx="577516" cy="0"/>
          </a:xfrm>
          <a:prstGeom prst="straightConnector1">
            <a:avLst/>
          </a:prstGeom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09066" y="5073644"/>
            <a:ext cx="595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349,000 young adults, age 19-34, are uninsured. They make up 39% of the state’s uninsured.</a:t>
            </a:r>
            <a:endParaRPr 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20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439D-EB47-C345-BA10-7C2BBB08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OK. But what percentage of Illinois residents in each age group are uninsured?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37DA6-38E3-6F4D-B02D-B67CF83E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1520"/>
          <a:stretch/>
        </p:blipFill>
        <p:spPr>
          <a:xfrm>
            <a:off x="175491" y="1201951"/>
            <a:ext cx="9496601" cy="55195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131293" y="3638349"/>
            <a:ext cx="500514" cy="43313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131293" y="3638349"/>
            <a:ext cx="500514" cy="43313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26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5A3A1F-7C93-E148-B284-14872734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Easy-to-use federal data resources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5D7BD-9EDB-2E44-8379-4785712A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41925"/>
              </p:ext>
            </p:extLst>
          </p:nvPr>
        </p:nvGraphicFramePr>
        <p:xfrm>
          <a:off x="578511" y="1397000"/>
          <a:ext cx="7940193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144">
                  <a:extLst>
                    <a:ext uri="{9D8B030D-6E8A-4147-A177-3AD203B41FA5}">
                      <a16:colId xmlns:a16="http://schemas.microsoft.com/office/drawing/2014/main" val="2141374286"/>
                    </a:ext>
                  </a:extLst>
                </a:gridCol>
                <a:gridCol w="2955636">
                  <a:extLst>
                    <a:ext uri="{9D8B030D-6E8A-4147-A177-3AD203B41FA5}">
                      <a16:colId xmlns:a16="http://schemas.microsoft.com/office/drawing/2014/main" val="2390586155"/>
                    </a:ext>
                  </a:extLst>
                </a:gridCol>
                <a:gridCol w="1576053">
                  <a:extLst>
                    <a:ext uri="{9D8B030D-6E8A-4147-A177-3AD203B41FA5}">
                      <a16:colId xmlns:a16="http://schemas.microsoft.com/office/drawing/2014/main" val="557686754"/>
                    </a:ext>
                  </a:extLst>
                </a:gridCol>
                <a:gridCol w="1382360">
                  <a:extLst>
                    <a:ext uri="{9D8B030D-6E8A-4147-A177-3AD203B41FA5}">
                      <a16:colId xmlns:a16="http://schemas.microsoft.com/office/drawing/2014/main" val="1030274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National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66301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Integrated Public Use Microdata Series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IPUMS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1400" dirty="0" smtClean="0">
                          <a:hlinkClick r:id="rId2"/>
                        </a:rPr>
                        <a:t>https://ipums.org/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Community Survey (ACS)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4400" dirty="0" smtClean="0"/>
                        <a:t> 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440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1881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Population</a:t>
                      </a:r>
                      <a:r>
                        <a:rPr lang="en-US" baseline="0" dirty="0" smtClean="0"/>
                        <a:t> Survey </a:t>
                      </a:r>
                      <a:r>
                        <a:rPr lang="en-US" baseline="0" dirty="0" smtClean="0"/>
                        <a:t>– Annual Social and Economic Supplement (CPS - ASEC)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4400" dirty="0" smtClean="0"/>
                        <a:t> 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440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8497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Health Interview Survey (NHIS)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4400" dirty="0" smtClean="0"/>
                        <a:t> 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440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5944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Medical Expenditure Panel Survey (MEPS</a:t>
                      </a:r>
                      <a:r>
                        <a:rPr lang="en-US" b="1" dirty="0" smtClean="0"/>
                        <a:t>)</a:t>
                      </a:r>
                    </a:p>
                    <a:p>
                      <a:r>
                        <a:rPr lang="en-US" sz="1400" dirty="0" smtClean="0">
                          <a:hlinkClick r:id="rId3"/>
                        </a:rPr>
                        <a:t>https://www.meps.ahrq.gov/mepsweb/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MEPS-Insurance Component (MEPS-IC)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4400" dirty="0" smtClean="0"/>
                        <a:t> 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440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3498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MEPS- Household Component (MEPS-HC)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4400" dirty="0" smtClean="0"/>
                        <a:t>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440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790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544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B17D-9290-F546-8C77-AFCD6C3D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run the percentages both ways: row and column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D121B-FACD-6B47-BC86-A6E734C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931"/>
          <a:stretch/>
        </p:blipFill>
        <p:spPr>
          <a:xfrm>
            <a:off x="342299" y="1117717"/>
            <a:ext cx="8239640" cy="477508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19440" y="3176337"/>
            <a:ext cx="500514" cy="43313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519440" y="3176337"/>
            <a:ext cx="500514" cy="43313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266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2E5B2E3-1B10-624F-82DE-4CD79B03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results!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34DC6-C65C-8849-B726-91B0FB63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169" r="34272" b="8428"/>
          <a:stretch/>
        </p:blipFill>
        <p:spPr>
          <a:xfrm>
            <a:off x="512453" y="1209964"/>
            <a:ext cx="5010892" cy="541221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835564" y="637309"/>
            <a:ext cx="3241963" cy="2512291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39916" y="385768"/>
            <a:ext cx="253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Only 3.2% of children are  uninsured 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86036" y="1209964"/>
            <a:ext cx="1353880" cy="1588654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06760" y="983014"/>
            <a:ext cx="2680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Children comprise 28.2% of all non-elderly residents but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35564" y="1819564"/>
            <a:ext cx="3404352" cy="1080654"/>
          </a:xfrm>
          <a:prstGeom prst="straightConnector1">
            <a:avLst/>
          </a:prstGeom>
          <a:ln w="317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06761" y="1527176"/>
            <a:ext cx="253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Only 10.9% of the state’s uninsured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017900" y="2644180"/>
            <a:ext cx="3355191" cy="111502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30971" y="2363725"/>
            <a:ext cx="2534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12.6% of young Illinois adults – nearly 350,000 people – lack insurance</a:t>
            </a:r>
            <a:endParaRPr lang="en-US" sz="1600" b="1" dirty="0">
              <a:solidFill>
                <a:srgbClr val="7030A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835566" y="3548313"/>
            <a:ext cx="3329055" cy="229486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7796" y="3188342"/>
            <a:ext cx="2534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That’s more than 50% higher than the 8.3% </a:t>
            </a:r>
            <a:r>
              <a:rPr lang="en-US" sz="1600" b="1" dirty="0" err="1" smtClean="0">
                <a:solidFill>
                  <a:srgbClr val="7030A0"/>
                </a:solidFill>
              </a:rPr>
              <a:t>uninsurance</a:t>
            </a:r>
            <a:r>
              <a:rPr lang="en-US" sz="1600" b="1" dirty="0" smtClean="0">
                <a:solidFill>
                  <a:srgbClr val="7030A0"/>
                </a:solidFill>
              </a:rPr>
              <a:t> rate for all nonelderly residents</a:t>
            </a:r>
            <a:endParaRPr lang="en-US" sz="1600" b="1" dirty="0">
              <a:solidFill>
                <a:srgbClr val="7030A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835564" y="3651260"/>
            <a:ext cx="3471196" cy="785332"/>
          </a:xfrm>
          <a:prstGeom prst="straightConnector1">
            <a:avLst/>
          </a:prstGeom>
          <a:ln w="317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97796" y="4260860"/>
            <a:ext cx="2534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Nearly 2 out of every 5 Illinois uninsured (39%) are young adults, age 19-34, even though</a:t>
            </a:r>
            <a:endParaRPr lang="en-US" sz="1600" b="1" dirty="0">
              <a:solidFill>
                <a:srgbClr val="7030A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4912994" y="3681829"/>
            <a:ext cx="1384802" cy="1761843"/>
          </a:xfrm>
          <a:prstGeom prst="straightConnector1">
            <a:avLst/>
          </a:prstGeom>
          <a:ln w="317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30164" y="5345212"/>
            <a:ext cx="253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They comprise just 25.7% of all nonelderly residents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887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9" grpId="0"/>
      <p:bldP spid="22" grpId="0"/>
      <p:bldP spid="27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5A3A1F-7C93-E148-B284-14872734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– how are the Illinois uninsured distributed, by age and percentage of the federal poverty level (FPL)?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5D7BD-9EDB-2E44-8379-4785712A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07" y="1085729"/>
            <a:ext cx="8490386" cy="46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87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3315"/>
          <a:stretch/>
        </p:blipFill>
        <p:spPr>
          <a:xfrm>
            <a:off x="249382" y="1237672"/>
            <a:ext cx="7416800" cy="410759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406119" y="4950692"/>
            <a:ext cx="1004572" cy="6650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273" y="5534590"/>
            <a:ext cx="4322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472C4"/>
                </a:solidFill>
              </a:rPr>
              <a:t>More than a third of the state’s uninsured (34.1%) – 305,000 people – are financially eligible for Medicaid, with incomes at or below 138% FPL</a:t>
            </a:r>
            <a:endParaRPr lang="en-US" sz="1600" dirty="0">
              <a:solidFill>
                <a:srgbClr val="4472C4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957455" y="4950693"/>
            <a:ext cx="240145" cy="583897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5890" y="5534590"/>
            <a:ext cx="3897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Just 16.2% of the state’s uninsured are financially ineligible for any federal assistance, with income above 400% FPL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68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the results into a spread sheet for further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233" t="43800" r="2943" b="15532"/>
          <a:stretch/>
        </p:blipFill>
        <p:spPr>
          <a:xfrm>
            <a:off x="115504" y="1386037"/>
            <a:ext cx="8761001" cy="21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28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439D-EB47-C345-BA10-7C2BBB08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spreadsheet magic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37DA6-38E3-6F4D-B02D-B67CF83E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70843922"/>
              </p:ext>
            </p:extLst>
          </p:nvPr>
        </p:nvGraphicFramePr>
        <p:xfrm>
          <a:off x="587140" y="1117717"/>
          <a:ext cx="8082725" cy="480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3769" y="6171684"/>
            <a:ext cx="428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Source</a:t>
            </a:r>
            <a:r>
              <a:rPr lang="en-US" dirty="0" smtClean="0"/>
              <a:t>: American Community Survey,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55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B17D-9290-F546-8C77-AFCD6C3D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credit: factoring in citizenship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D121B-FACD-6B47-BC86-A6E734C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0963"/>
          <a:stretch/>
        </p:blipFill>
        <p:spPr>
          <a:xfrm>
            <a:off x="480365" y="1142732"/>
            <a:ext cx="7779150" cy="46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70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B17D-9290-F546-8C77-AFCD6C3D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credit: factoring in citizenship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D121B-FACD-6B47-BC86-A6E734C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0963"/>
          <a:stretch/>
        </p:blipFill>
        <p:spPr>
          <a:xfrm>
            <a:off x="480365" y="1142732"/>
            <a:ext cx="7779150" cy="4642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708" y="1028407"/>
            <a:ext cx="6121715" cy="4870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69945" y="1395663"/>
            <a:ext cx="519764" cy="365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0974" y="3927107"/>
            <a:ext cx="2194560" cy="9233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Let’s recode:</a:t>
            </a:r>
          </a:p>
          <a:p>
            <a:r>
              <a:rPr lang="en-US" dirty="0"/>
              <a:t>0</a:t>
            </a:r>
            <a:r>
              <a:rPr lang="en-US" dirty="0" smtClean="0"/>
              <a:t>-2 is a U.S. citizen</a:t>
            </a:r>
          </a:p>
          <a:p>
            <a:r>
              <a:rPr lang="en-US" dirty="0" smtClean="0"/>
              <a:t>3-5 is a non-citizen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31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2E5B2E3-1B10-624F-82DE-4CD79B03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the citizen recoding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34DC6-C65C-8849-B726-91B0FB63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873" y="1568918"/>
            <a:ext cx="8851767" cy="453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79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5A3A1F-7C93-E148-B284-14872734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rid of those stupid decimal points, all of which are 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5D7BD-9EDB-2E44-8379-4785712A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819"/>
          <a:stretch/>
        </p:blipFill>
        <p:spPr>
          <a:xfrm>
            <a:off x="676916" y="1339936"/>
            <a:ext cx="8100978" cy="505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29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Front page: IPUMS for ACS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0" y="949612"/>
            <a:ext cx="6470248" cy="591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83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564" y="0"/>
            <a:ext cx="5521404" cy="611067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021305" y="2560320"/>
            <a:ext cx="1973179" cy="577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3720" y="1792781"/>
            <a:ext cx="17460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More than 200,000 U.S. citizens in Illinois are eligible for Medicaid but not enrolled. They comprise nearly 1 in 4 (23%) Illinois uninsured.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40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D121B-FACD-6B47-BC86-A6E734C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65884" y="2967335"/>
            <a:ext cx="5612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Now it’s your turn!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2070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536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1" y="1589581"/>
            <a:ext cx="8201424" cy="39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02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439D-EB47-C345-BA10-7C2BBB08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data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37DA6-38E3-6F4D-B02D-B67CF83E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19" y="1279763"/>
            <a:ext cx="6181102" cy="55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34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B17D-9290-F546-8C77-AFCD6C3D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year(s)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D121B-FACD-6B47-BC86-A6E734C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29" y="0"/>
            <a:ext cx="4452286" cy="62541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4568" y="5958038"/>
            <a:ext cx="837398" cy="296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06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2E5B2E3-1B10-624F-82DE-4CD79B03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the fun part begins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34DC6-C65C-8849-B726-91B0FB63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64" y="1605776"/>
            <a:ext cx="8556842" cy="38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31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5A3A1F-7C93-E148-B284-14872734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figure out who is uninsured in Illinois. We’ve picked the 2018 ACS results. First, let’s limit the data to people in Illinois. But which state is Illinois?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5D7BD-9EDB-2E44-8379-4785712A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9B77-9796-D34E-8D5A-4054B4AFF4B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4" y="1671165"/>
            <a:ext cx="8567546" cy="38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65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SA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954D83F1-7B5C-1A40-A887-586CB34DB496}" vid="{D7B860BA-2B8E-5844-99E3-0953ED5427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FUSA Powerpoint Template</Template>
  <TotalTime>1081</TotalTime>
  <Words>830</Words>
  <Application>Microsoft Office PowerPoint</Application>
  <PresentationFormat>On-screen Show (4:3)</PresentationFormat>
  <Paragraphs>134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Courier New</vt:lpstr>
      <vt:lpstr>Meta OT</vt:lpstr>
      <vt:lpstr>Wingdings</vt:lpstr>
      <vt:lpstr>FUSA Powerpoint Template</vt:lpstr>
      <vt:lpstr>PowerPoint Presentation</vt:lpstr>
      <vt:lpstr>The goal: finding numbers that answer specific policy-relevant questions</vt:lpstr>
      <vt:lpstr>Easy-to-use federal data resources</vt:lpstr>
      <vt:lpstr>Front page: IPUMS for ACS</vt:lpstr>
      <vt:lpstr>Log-in</vt:lpstr>
      <vt:lpstr>Accessing the data</vt:lpstr>
      <vt:lpstr>Picking the year(s)</vt:lpstr>
      <vt:lpstr>Now the fun part begins</vt:lpstr>
      <vt:lpstr>Let’s figure out who is uninsured in Illinois. We’ve picked the 2018 ACS results. First, let’s limit the data to people in Illinois. But which state is Illinois?</vt:lpstr>
      <vt:lpstr>OK – it’s #17, using the FIPS code variable</vt:lpstr>
      <vt:lpstr>Let’s use the filter to limit the query to people in Illinois</vt:lpstr>
      <vt:lpstr>Let’s further limit the query to people under age 65</vt:lpstr>
      <vt:lpstr>How many of them are uninsured?</vt:lpstr>
      <vt:lpstr>How many of them are uninsured?</vt:lpstr>
      <vt:lpstr>How do we want our results displayed?</vt:lpstr>
      <vt:lpstr>Let’s arrange our output</vt:lpstr>
      <vt:lpstr>Let’s not do a chart</vt:lpstr>
      <vt:lpstr>No charts</vt:lpstr>
      <vt:lpstr>No charts</vt:lpstr>
      <vt:lpstr>Now let’s run the table!!!!</vt:lpstr>
      <vt:lpstr>The results</vt:lpstr>
      <vt:lpstr>How are the uninsured distributed by age? First, let’s limit the data to the uninsured.</vt:lpstr>
      <vt:lpstr>Now let’s see how the uninsured are distributed by age</vt:lpstr>
      <vt:lpstr>Let’s run the table</vt:lpstr>
      <vt:lpstr>Results</vt:lpstr>
      <vt:lpstr>The magic of recoding:  Organize variables into groups – in this case, age</vt:lpstr>
      <vt:lpstr>Now run the table! </vt:lpstr>
      <vt:lpstr>The results! </vt:lpstr>
      <vt:lpstr>OK. But what percentage of Illinois residents in each age group are uninsured?</vt:lpstr>
      <vt:lpstr>Let’s run the percentages both ways: row and column</vt:lpstr>
      <vt:lpstr>The results!</vt:lpstr>
      <vt:lpstr>OK – how are the Illinois uninsured distributed, by age and percentage of the federal poverty level (FPL)?</vt:lpstr>
      <vt:lpstr>The results</vt:lpstr>
      <vt:lpstr>Copying the results into a spread sheet for further analysis</vt:lpstr>
      <vt:lpstr>More spreadsheet magic</vt:lpstr>
      <vt:lpstr>Extra credit: factoring in citizenship</vt:lpstr>
      <vt:lpstr>Extra credit: factoring in citizenship</vt:lpstr>
      <vt:lpstr>Here’s the citizen recoding</vt:lpstr>
      <vt:lpstr>Let’s get rid of those stupid decimal points, all of which are 0</vt:lpstr>
      <vt:lpstr>Results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Nichole Edralin</dc:creator>
  <cp:keywords/>
  <dc:description/>
  <cp:lastModifiedBy>Stan Dorn</cp:lastModifiedBy>
  <cp:revision>107</cp:revision>
  <cp:lastPrinted>2017-06-08T15:42:30Z</cp:lastPrinted>
  <dcterms:created xsi:type="dcterms:W3CDTF">2018-05-04T17:55:31Z</dcterms:created>
  <dcterms:modified xsi:type="dcterms:W3CDTF">2020-01-21T06:31:48Z</dcterms:modified>
  <cp:category/>
</cp:coreProperties>
</file>