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10" r:id="rId4"/>
    <p:sldMasterId id="2147483724" r:id="rId5"/>
  </p:sldMasterIdLst>
  <p:notesMasterIdLst>
    <p:notesMasterId r:id="rId21"/>
  </p:notesMasterIdLst>
  <p:sldIdLst>
    <p:sldId id="257" r:id="rId6"/>
    <p:sldId id="259" r:id="rId7"/>
    <p:sldId id="287" r:id="rId8"/>
    <p:sldId id="276" r:id="rId9"/>
    <p:sldId id="284" r:id="rId10"/>
    <p:sldId id="290" r:id="rId11"/>
    <p:sldId id="271" r:id="rId12"/>
    <p:sldId id="272" r:id="rId13"/>
    <p:sldId id="288" r:id="rId14"/>
    <p:sldId id="277" r:id="rId15"/>
    <p:sldId id="279" r:id="rId16"/>
    <p:sldId id="280" r:id="rId17"/>
    <p:sldId id="285" r:id="rId18"/>
    <p:sldId id="282"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Pandit" initials="SP" lastIdx="6" clrIdx="0">
    <p:extLst>
      <p:ext uri="{19B8F6BF-5375-455C-9EA6-DF929625EA0E}">
        <p15:presenceInfo xmlns:p15="http://schemas.microsoft.com/office/powerpoint/2012/main" userId="S-1-5-21-1268611206-43474576-316617838-270505" providerId="AD"/>
      </p:ext>
    </p:extLst>
  </p:cmAuthor>
  <p:cmAuthor id="2" name="Heather H. Howard" initials="HHH" lastIdx="7" clrIdx="1">
    <p:extLst>
      <p:ext uri="{19B8F6BF-5375-455C-9EA6-DF929625EA0E}">
        <p15:presenceInfo xmlns:p15="http://schemas.microsoft.com/office/powerpoint/2012/main" userId="S-1-5-21-1268611206-43474576-316617838-136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E96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2F330-BF16-45A3-81CB-9EDB7C275903}"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A1ABE-3D6C-4A0C-BD87-AADF49012528}" type="slidenum">
              <a:rPr lang="en-US" smtClean="0"/>
              <a:t>‹#›</a:t>
            </a:fld>
            <a:endParaRPr lang="en-US"/>
          </a:p>
        </p:txBody>
      </p:sp>
    </p:spTree>
    <p:extLst>
      <p:ext uri="{BB962C8B-B14F-4D97-AF65-F5344CB8AC3E}">
        <p14:creationId xmlns:p14="http://schemas.microsoft.com/office/powerpoint/2010/main" val="268928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363" indent="-284163">
              <a:defRPr>
                <a:solidFill>
                  <a:schemeClr val="tx1"/>
                </a:solidFill>
                <a:latin typeface="Calibri" panose="020F0502020204030204" pitchFamily="34" charset="0"/>
                <a:cs typeface="Arial" panose="020B0604020202020204" pitchFamily="34" charset="0"/>
              </a:defRPr>
            </a:lvl2pPr>
            <a:lvl3pPr marL="1141413" indent="-227013">
              <a:defRPr>
                <a:solidFill>
                  <a:schemeClr val="tx1"/>
                </a:solidFill>
                <a:latin typeface="Calibri" panose="020F0502020204030204" pitchFamily="34" charset="0"/>
                <a:cs typeface="Arial" panose="020B0604020202020204" pitchFamily="34" charset="0"/>
              </a:defRPr>
            </a:lvl3pPr>
            <a:lvl4pPr marL="1598613" indent="-227013">
              <a:defRPr>
                <a:solidFill>
                  <a:schemeClr val="tx1"/>
                </a:solidFill>
                <a:latin typeface="Calibri" panose="020F0502020204030204" pitchFamily="34" charset="0"/>
                <a:cs typeface="Arial" panose="020B0604020202020204" pitchFamily="34" charset="0"/>
              </a:defRPr>
            </a:lvl4pPr>
            <a:lvl5pPr marL="2055813" indent="-227013">
              <a:defRPr>
                <a:solidFill>
                  <a:schemeClr val="tx1"/>
                </a:solidFill>
                <a:latin typeface="Calibri" panose="020F050202020403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C45502E-548F-4B71-A51F-C11803F48DF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898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charset="0"/>
              </a:rPr>
              <a:t>Most states experienced double digit rate increases in 2017 and 2018, partly due to silver loading.  Rate increases continue to vary dramatically by state and region, but most states will see single digit rate increases (or even decreases) for 2020.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E4839-FD96-3541-B869-EEB3BABC67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A5EBB-1017-46CC-B713-2AC138AC50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60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A5EBB-1017-46CC-B713-2AC138AC50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83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E4839-FD96-3541-B869-EEB3BABC6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19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E4839-FD96-3541-B869-EEB3BABC6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3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5" name="Footer Placeholder 4"/>
          <p:cNvSpPr>
            <a:spLocks noGrp="1"/>
          </p:cNvSpPr>
          <p:nvPr>
            <p:ph type="ftr" sz="quarter" idx="11"/>
          </p:nvPr>
        </p:nvSpPr>
        <p:spPr>
          <a:xfrm>
            <a:off x="3063240" y="6492875"/>
            <a:ext cx="28956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p:txBody>
          <a:bodyPr/>
          <a:lstStyle>
            <a:lvl1pPr>
              <a:defRPr sz="1400">
                <a:latin typeface="+mn-lt"/>
              </a:defRPr>
            </a:lvl1pPr>
          </a:lstStyle>
          <a:p>
            <a:r>
              <a:rPr lang="en-US" dirty="0"/>
              <a:t>www.shvs.org</a:t>
            </a:r>
          </a:p>
        </p:txBody>
      </p:sp>
    </p:spTree>
    <p:extLst>
      <p:ext uri="{BB962C8B-B14F-4D97-AF65-F5344CB8AC3E}">
        <p14:creationId xmlns:p14="http://schemas.microsoft.com/office/powerpoint/2010/main" val="105437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408470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230958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Page | </a:t>
            </a:r>
            <a:fld id="{F8F61B7B-C0D0-AF4B-B8D3-FC967CD47F6A}" type="slidenum">
              <a:rPr lang="en-US" smtClean="0"/>
              <a:pPr/>
              <a:t>‹#›</a:t>
            </a:fld>
            <a:endParaRPr lang="en-US" dirty="0"/>
          </a:p>
        </p:txBody>
      </p:sp>
    </p:spTree>
    <p:extLst>
      <p:ext uri="{BB962C8B-B14F-4D97-AF65-F5344CB8AC3E}">
        <p14:creationId xmlns:p14="http://schemas.microsoft.com/office/powerpoint/2010/main" val="325373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62189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84223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381739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49960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81208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9AD78-8C7A-B549-90F5-327CDFD3286E}" type="slidenum">
              <a:rPr lang="en-US" smtClean="0"/>
              <a:t>‹#›</a:t>
            </a:fld>
            <a:endParaRPr lang="en-US" dirty="0"/>
          </a:p>
        </p:txBody>
      </p:sp>
      <p:sp>
        <p:nvSpPr>
          <p:cNvPr id="6" name="Slide Number Placeholder 5"/>
          <p:cNvSpPr txBox="1">
            <a:spLocks/>
          </p:cNvSpPr>
          <p:nvPr userDrawn="1"/>
        </p:nvSpPr>
        <p:spPr>
          <a:xfrm>
            <a:off x="522878" y="6356350"/>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State Health Value Strategies </a:t>
            </a:r>
            <a:r>
              <a:rPr lang="en-US" sz="1400" b="1" dirty="0">
                <a:solidFill>
                  <a:schemeClr val="bg1"/>
                </a:solidFill>
              </a:rPr>
              <a:t>| </a:t>
            </a:r>
            <a:r>
              <a:rPr lang="en-US" sz="1400" dirty="0">
                <a:solidFill>
                  <a:schemeClr val="bg1"/>
                </a:solidFill>
              </a:rPr>
              <a:t>&lt;#&gt;</a:t>
            </a:r>
          </a:p>
        </p:txBody>
      </p:sp>
    </p:spTree>
    <p:extLst>
      <p:ext uri="{BB962C8B-B14F-4D97-AF65-F5344CB8AC3E}">
        <p14:creationId xmlns:p14="http://schemas.microsoft.com/office/powerpoint/2010/main" val="24826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20882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209811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202055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3372518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27913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3343993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574663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a:t>Click to edit Master title style</a:t>
            </a:r>
          </a:p>
        </p:txBody>
      </p:sp>
      <p:sp>
        <p:nvSpPr>
          <p:cNvPr id="3" name="Content Placeholder 2"/>
          <p:cNvSpPr>
            <a:spLocks noGrp="1"/>
          </p:cNvSpPr>
          <p:nvPr>
            <p:ph idx="1"/>
          </p:nvPr>
        </p:nvSpPr>
        <p:spPr>
          <a:xfrm>
            <a:off x="457200" y="2154118"/>
            <a:ext cx="8229600" cy="3853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968673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233263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2559140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965662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46393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260570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3853980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771408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473063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114956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38838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obert Wood Johnson Found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ACCFB6C-78E0-481E-B587-DF46E611C85E}" type="slidenum">
              <a:rPr lang="en-US" altLang="en-US"/>
              <a:pPr/>
              <a:t>‹#›</a:t>
            </a:fld>
            <a:endParaRPr lang="en-US" altLang="en-US" dirty="0"/>
          </a:p>
        </p:txBody>
      </p:sp>
    </p:spTree>
    <p:extLst>
      <p:ext uri="{BB962C8B-B14F-4D97-AF65-F5344CB8AC3E}">
        <p14:creationId xmlns:p14="http://schemas.microsoft.com/office/powerpoint/2010/main" val="3311873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8109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a:t>Click to edit Master title style</a:t>
            </a:r>
          </a:p>
        </p:txBody>
      </p:sp>
      <p:sp>
        <p:nvSpPr>
          <p:cNvPr id="3" name="Content Placeholder 2"/>
          <p:cNvSpPr>
            <a:spLocks noGrp="1"/>
          </p:cNvSpPr>
          <p:nvPr>
            <p:ph idx="1"/>
          </p:nvPr>
        </p:nvSpPr>
        <p:spPr>
          <a:xfrm>
            <a:off x="457200" y="2154118"/>
            <a:ext cx="8229600" cy="3853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234079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79080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82312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2907015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623573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142259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12550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9873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50750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1831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1523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5954" y="358775"/>
            <a:ext cx="8450263" cy="5624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184241"/>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2632739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98675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1629703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a:t>Click to edit Master title style</a:t>
            </a:r>
          </a:p>
        </p:txBody>
      </p:sp>
      <p:sp>
        <p:nvSpPr>
          <p:cNvPr id="3" name="Content Placeholder 2"/>
          <p:cNvSpPr>
            <a:spLocks noGrp="1"/>
          </p:cNvSpPr>
          <p:nvPr>
            <p:ph idx="1"/>
          </p:nvPr>
        </p:nvSpPr>
        <p:spPr>
          <a:xfrm>
            <a:off x="457200" y="2154118"/>
            <a:ext cx="8229600" cy="3853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720593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457494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88196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388299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1110552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009448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1838552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939998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799993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72338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58841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177805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14876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F61B7B-C0D0-AF4B-B8D3-FC967CD47F6A}" type="slidenum">
              <a:rPr lang="en-US" smtClean="0"/>
              <a:t>‹#›</a:t>
            </a:fld>
            <a:endParaRPr lang="en-US" dirty="0"/>
          </a:p>
        </p:txBody>
      </p:sp>
    </p:spTree>
    <p:extLst>
      <p:ext uri="{BB962C8B-B14F-4D97-AF65-F5344CB8AC3E}">
        <p14:creationId xmlns:p14="http://schemas.microsoft.com/office/powerpoint/2010/main" val="358254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9" y="-36286"/>
            <a:ext cx="9214051" cy="6985000"/>
          </a:xfrm>
          <a:prstGeom prst="rect">
            <a:avLst/>
          </a:prstGeom>
        </p:spPr>
      </p:pic>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b="0" i="0">
                <a:solidFill>
                  <a:schemeClr val="bg1"/>
                </a:solidFill>
                <a:latin typeface="Helvetica Neue Medium"/>
                <a:cs typeface="Helvetica Neue Medium"/>
              </a:defRPr>
            </a:lvl1pPr>
          </a:lstStyle>
          <a:p>
            <a:r>
              <a:rPr lang="en-US" sz="1400" dirty="0">
                <a:latin typeface="+mn-lt"/>
              </a:rPr>
              <a:t>www.shvs.org</a:t>
            </a:r>
            <a:r>
              <a:rPr lang="en-US" dirty="0"/>
              <a:t> </a:t>
            </a:r>
          </a:p>
        </p:txBody>
      </p:sp>
    </p:spTree>
    <p:extLst>
      <p:ext uri="{BB962C8B-B14F-4D97-AF65-F5344CB8AC3E}">
        <p14:creationId xmlns:p14="http://schemas.microsoft.com/office/powerpoint/2010/main" val="2525415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t>1/14/2020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400">
                <a:solidFill>
                  <a:schemeClr val="bg1"/>
                </a:solidFill>
              </a:defRPr>
            </a:lvl1pPr>
          </a:lstStyle>
          <a:p>
            <a:r>
              <a:rPr lang="en-US" dirty="0"/>
              <a:t>www.shsvs.org</a:t>
            </a:r>
          </a:p>
        </p:txBody>
      </p:sp>
      <p:sp>
        <p:nvSpPr>
          <p:cNvPr id="9" name="Slide Number Placeholder 5"/>
          <p:cNvSpPr txBox="1">
            <a:spLocks/>
          </p:cNvSpPr>
          <p:nvPr userDrawn="1"/>
        </p:nvSpPr>
        <p:spPr>
          <a:xfrm>
            <a:off x="457200" y="6413023"/>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State Health &amp; Value Strategies </a:t>
            </a:r>
            <a:r>
              <a:rPr lang="en-US" sz="1400" b="1" dirty="0">
                <a:solidFill>
                  <a:schemeClr val="bg1"/>
                </a:solidFill>
                <a:latin typeface="Helvetica Neue"/>
              </a:rPr>
              <a:t>| </a:t>
            </a:r>
            <a:fld id="{26D9845C-63AA-463A-8512-233372477E42}" type="slidenum">
              <a:rPr lang="en-US" sz="1400" smtClean="0">
                <a:solidFill>
                  <a:schemeClr val="bg1"/>
                </a:solidFill>
                <a:latin typeface="+mn-lt"/>
              </a:rPr>
              <a:t>‹#›</a:t>
            </a:fld>
            <a:endParaRPr lang="en-US" sz="1400" dirty="0">
              <a:solidFill>
                <a:schemeClr val="bg1"/>
              </a:solidFill>
              <a:latin typeface="+mn-lt"/>
            </a:endParaRPr>
          </a:p>
        </p:txBody>
      </p:sp>
    </p:spTree>
    <p:extLst>
      <p:ext uri="{BB962C8B-B14F-4D97-AF65-F5344CB8AC3E}">
        <p14:creationId xmlns:p14="http://schemas.microsoft.com/office/powerpoint/2010/main" val="1990310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3600" b="0" i="0" kern="1200">
          <a:solidFill>
            <a:schemeClr val="bg1"/>
          </a:solidFill>
          <a:latin typeface="+mn-lt"/>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a:t>Page | </a:t>
            </a:r>
            <a:fld id="{55FB97A1-9E25-5140-8E20-D0104F209260}" type="slidenum">
              <a:rPr lang="en-US" smtClean="0"/>
              <a:pPr/>
              <a:t>‹#›</a:t>
            </a:fld>
            <a:endParaRPr lang="en-US" dirty="0"/>
          </a:p>
        </p:txBody>
      </p:sp>
      <p:sp>
        <p:nvSpPr>
          <p:cNvPr id="8" name="Slide Number Placeholder 5"/>
          <p:cNvSpPr txBox="1">
            <a:spLocks/>
          </p:cNvSpPr>
          <p:nvPr userDrawn="1"/>
        </p:nvSpPr>
        <p:spPr>
          <a:xfrm>
            <a:off x="457200" y="6488382"/>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State Health &amp; Value Strategies </a:t>
            </a:r>
            <a:r>
              <a:rPr lang="en-US" sz="1400" b="1" dirty="0">
                <a:solidFill>
                  <a:schemeClr val="bg1"/>
                </a:solidFill>
                <a:latin typeface="Helvetica Neue"/>
              </a:rPr>
              <a:t>| </a:t>
            </a:r>
            <a:fld id="{26D9845C-63AA-463A-8512-233372477E42}" type="slidenum">
              <a:rPr lang="en-US" sz="1400" smtClean="0">
                <a:solidFill>
                  <a:schemeClr val="bg1"/>
                </a:solidFill>
                <a:latin typeface="+mn-lt"/>
              </a:rPr>
              <a:t>‹#›</a:t>
            </a:fld>
            <a:endParaRPr lang="en-US" sz="1400" dirty="0">
              <a:solidFill>
                <a:schemeClr val="bg1"/>
              </a:solidFill>
              <a:latin typeface="+mn-lt"/>
            </a:endParaRPr>
          </a:p>
        </p:txBody>
      </p:sp>
    </p:spTree>
    <p:extLst>
      <p:ext uri="{BB962C8B-B14F-4D97-AF65-F5344CB8AC3E}">
        <p14:creationId xmlns:p14="http://schemas.microsoft.com/office/powerpoint/2010/main" val="38802508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457200" rtl="0" eaLnBrk="1" latinLnBrk="0" hangingPunct="1">
        <a:spcBef>
          <a:spcPct val="0"/>
        </a:spcBef>
        <a:buNone/>
        <a:defRPr sz="3600" b="0" i="0" kern="1200">
          <a:solidFill>
            <a:srgbClr val="E9674F"/>
          </a:solidFill>
          <a:latin typeface="+mj-lt"/>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mn-lt"/>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mn-lt"/>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mn-lt"/>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mj-lt"/>
                <a:cs typeface="Helvetica Neue Medium"/>
              </a:defRPr>
            </a:lvl1pPr>
          </a:lstStyle>
          <a:p>
            <a:r>
              <a:rPr lang="en-US" dirty="0"/>
              <a:t>Page | </a:t>
            </a:r>
            <a:fld id="{55FB97A1-9E25-5140-8E20-D0104F209260}" type="slidenum">
              <a:rPr lang="en-US" smtClean="0"/>
              <a:pPr/>
              <a:t>‹#›</a:t>
            </a:fld>
            <a:endParaRPr lang="en-US" dirty="0"/>
          </a:p>
        </p:txBody>
      </p:sp>
      <p:sp>
        <p:nvSpPr>
          <p:cNvPr id="8" name="Slide Number Placeholder 5"/>
          <p:cNvSpPr txBox="1">
            <a:spLocks/>
          </p:cNvSpPr>
          <p:nvPr userDrawn="1"/>
        </p:nvSpPr>
        <p:spPr>
          <a:xfrm>
            <a:off x="457200" y="6488382"/>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prstClr val="white"/>
                </a:solidFill>
              </a:rPr>
              <a:t>State Health &amp; Value Strategies </a:t>
            </a:r>
            <a:r>
              <a:rPr lang="en-US" sz="1400" b="1" dirty="0">
                <a:solidFill>
                  <a:prstClr val="white"/>
                </a:solidFill>
              </a:rPr>
              <a:t>| </a:t>
            </a:r>
            <a:fld id="{26D9845C-63AA-463A-8512-233372477E42}" type="slidenum">
              <a:rPr lang="en-US" sz="1400" smtClean="0">
                <a:solidFill>
                  <a:prstClr val="white"/>
                </a:solidFill>
              </a:rPr>
              <a:pPr algn="l"/>
              <a:t>‹#›</a:t>
            </a:fld>
            <a:endParaRPr lang="en-US" sz="1400" dirty="0">
              <a:solidFill>
                <a:prstClr val="white"/>
              </a:solidFill>
            </a:endParaRPr>
          </a:p>
        </p:txBody>
      </p:sp>
    </p:spTree>
    <p:extLst>
      <p:ext uri="{BB962C8B-B14F-4D97-AF65-F5344CB8AC3E}">
        <p14:creationId xmlns:p14="http://schemas.microsoft.com/office/powerpoint/2010/main" val="1488211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457200" rtl="0" eaLnBrk="1" latinLnBrk="0" hangingPunct="1">
        <a:spcBef>
          <a:spcPct val="0"/>
        </a:spcBef>
        <a:buNone/>
        <a:defRPr sz="3600" b="0" i="0" kern="1200">
          <a:solidFill>
            <a:srgbClr val="E9674F"/>
          </a:solidFill>
          <a:latin typeface="+mn-lt"/>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mn-lt"/>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mn-lt"/>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mn-lt"/>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a:t>Page | </a:t>
            </a:r>
            <a:fld id="{55FB97A1-9E25-5140-8E20-D0104F209260}" type="slidenum">
              <a:rPr lang="en-US" smtClean="0"/>
              <a:pPr/>
              <a:t>‹#›</a:t>
            </a:fld>
            <a:endParaRPr lang="en-US" dirty="0"/>
          </a:p>
        </p:txBody>
      </p:sp>
      <p:sp>
        <p:nvSpPr>
          <p:cNvPr id="8" name="Slide Number Placeholder 5"/>
          <p:cNvSpPr txBox="1">
            <a:spLocks/>
          </p:cNvSpPr>
          <p:nvPr userDrawn="1"/>
        </p:nvSpPr>
        <p:spPr>
          <a:xfrm>
            <a:off x="457200" y="6488382"/>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State Health Value Strategies </a:t>
            </a:r>
            <a:r>
              <a:rPr lang="en-US" sz="1400" b="1" dirty="0">
                <a:solidFill>
                  <a:schemeClr val="bg1"/>
                </a:solidFill>
                <a:latin typeface="Helvetica Neue"/>
              </a:rPr>
              <a:t>| </a:t>
            </a:r>
            <a:fld id="{26D9845C-63AA-463A-8512-233372477E42}" type="slidenum">
              <a:rPr lang="en-US" sz="1400" smtClean="0">
                <a:solidFill>
                  <a:schemeClr val="bg1"/>
                </a:solidFill>
                <a:latin typeface="+mn-lt"/>
              </a:rPr>
              <a:t>‹#›</a:t>
            </a:fld>
            <a:endParaRPr lang="en-US" sz="1400" dirty="0">
              <a:solidFill>
                <a:schemeClr val="bg1"/>
              </a:solidFill>
              <a:latin typeface="+mn-lt"/>
            </a:endParaRPr>
          </a:p>
        </p:txBody>
      </p:sp>
    </p:spTree>
    <p:extLst>
      <p:ext uri="{BB962C8B-B14F-4D97-AF65-F5344CB8AC3E}">
        <p14:creationId xmlns:p14="http://schemas.microsoft.com/office/powerpoint/2010/main" val="26674404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57200" rtl="0" eaLnBrk="1" latinLnBrk="0" hangingPunct="1">
        <a:spcBef>
          <a:spcPct val="0"/>
        </a:spcBef>
        <a:buNone/>
        <a:defRPr sz="3600" b="0" i="0" kern="1200">
          <a:solidFill>
            <a:srgbClr val="E9674F"/>
          </a:solidFill>
          <a:latin typeface="+mj-lt"/>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mn-lt"/>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mn-lt"/>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mn-lt"/>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hyperlink" Target="http://www.shvs.org/" TargetMode="External"/><Relationship Id="rId3" Type="http://schemas.openxmlformats.org/officeDocument/2006/relationships/tags" Target="../tags/tag2.xml"/><Relationship Id="rId7" Type="http://schemas.openxmlformats.org/officeDocument/2006/relationships/image" Target="../media/image2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609725"/>
            <a:ext cx="4453618" cy="1470025"/>
          </a:xfrm>
        </p:spPr>
        <p:txBody>
          <a:bodyPr/>
          <a:lstStyle/>
          <a:p>
            <a:pPr algn="r"/>
            <a:r>
              <a:rPr lang="en-US" sz="2800" dirty="0">
                <a:solidFill>
                  <a:srgbClr val="FFFFFF"/>
                </a:solidFill>
                <a:cs typeface="Helvetica Neue Medium"/>
              </a:rPr>
              <a:t>What’s Next? Coverage and Affordability Opportunities in Red, Blue, and Purple States</a:t>
            </a:r>
          </a:p>
        </p:txBody>
      </p:sp>
      <p:sp>
        <p:nvSpPr>
          <p:cNvPr id="3" name="Subtitle 2"/>
          <p:cNvSpPr>
            <a:spLocks noGrp="1"/>
          </p:cNvSpPr>
          <p:nvPr>
            <p:ph type="subTitle" idx="1"/>
          </p:nvPr>
        </p:nvSpPr>
        <p:spPr>
          <a:xfrm>
            <a:off x="3861254" y="3344005"/>
            <a:ext cx="4870450" cy="1298074"/>
          </a:xfrm>
        </p:spPr>
        <p:txBody>
          <a:bodyPr/>
          <a:lstStyle/>
          <a:p>
            <a:pPr algn="r"/>
            <a:r>
              <a:rPr lang="en-US" sz="2800" dirty="0">
                <a:solidFill>
                  <a:srgbClr val="FFFFFF"/>
                </a:solidFill>
                <a:cs typeface="Helvetica Neue"/>
              </a:rPr>
              <a:t>Heather Howard</a:t>
            </a:r>
            <a:endParaRPr lang="en-US" sz="1800" dirty="0">
              <a:solidFill>
                <a:srgbClr val="FFFFFF"/>
              </a:solidFill>
              <a:cs typeface="Helvetica Neue"/>
            </a:endParaRPr>
          </a:p>
          <a:p>
            <a:pPr algn="r"/>
            <a:r>
              <a:rPr lang="en-US" sz="1800" dirty="0">
                <a:solidFill>
                  <a:srgbClr val="FFFFFF"/>
                </a:solidFill>
                <a:cs typeface="Helvetica Neue"/>
              </a:rPr>
              <a:t>January 24, 2020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986" y="4750923"/>
            <a:ext cx="3608832" cy="969264"/>
          </a:xfrm>
          <a:prstGeom prst="rect">
            <a:avLst/>
          </a:prstGeom>
        </p:spPr>
      </p:pic>
      <p:sp>
        <p:nvSpPr>
          <p:cNvPr id="4" name="TextBox 3"/>
          <p:cNvSpPr txBox="1"/>
          <p:nvPr/>
        </p:nvSpPr>
        <p:spPr>
          <a:xfrm>
            <a:off x="5053262" y="5951621"/>
            <a:ext cx="37958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venir Medium Oblique" charset="0"/>
                <a:ea typeface="Avenir Medium Oblique" charset="0"/>
                <a:cs typeface="Avenir Medium Oblique" charset="0"/>
              </a:rPr>
              <a:t>A grantee of the Robert Wood Johnson Foundation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rPr>
              <a:t>www.shvs.org</a:t>
            </a:r>
          </a:p>
        </p:txBody>
      </p:sp>
    </p:spTree>
    <p:extLst>
      <p:ext uri="{BB962C8B-B14F-4D97-AF65-F5344CB8AC3E}">
        <p14:creationId xmlns:p14="http://schemas.microsoft.com/office/powerpoint/2010/main" val="59909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Medicaid Buy-In and Public Option Proposals 2019</a:t>
            </a:r>
          </a:p>
        </p:txBody>
      </p:sp>
      <p:sp>
        <p:nvSpPr>
          <p:cNvPr id="6" name="Title 3"/>
          <p:cNvSpPr txBox="1">
            <a:spLocks/>
          </p:cNvSpPr>
          <p:nvPr/>
        </p:nvSpPr>
        <p:spPr>
          <a:xfrm>
            <a:off x="446719" y="-230232"/>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E9674F"/>
                </a:solidFill>
                <a:latin typeface="+mj-lt"/>
                <a:ea typeface="+mj-ea"/>
                <a:cs typeface="Helvetica Neue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400" b="1" i="0" u="none" strike="noStrike" kern="1200" cap="none" spc="0" normalizeH="0" baseline="0" noProof="0" dirty="0">
              <a:ln>
                <a:noFill/>
              </a:ln>
              <a:solidFill>
                <a:srgbClr val="E9674F"/>
              </a:solidFill>
              <a:effectLst/>
              <a:uLnTx/>
              <a:uFillTx/>
              <a:latin typeface="Calibri"/>
              <a:ea typeface="+mj-ea"/>
            </a:endParaRPr>
          </a:p>
        </p:txBody>
      </p:sp>
      <p:sp>
        <p:nvSpPr>
          <p:cNvPr id="7" name="State: Wyoming"/>
          <p:cNvSpPr>
            <a:spLocks/>
          </p:cNvSpPr>
          <p:nvPr/>
        </p:nvSpPr>
        <p:spPr bwMode="auto">
          <a:xfrm>
            <a:off x="2267339" y="2778907"/>
            <a:ext cx="918171" cy="804480"/>
          </a:xfrm>
          <a:custGeom>
            <a:avLst/>
            <a:gdLst>
              <a:gd name="T0" fmla="*/ 2147483647 w 615"/>
              <a:gd name="T1" fmla="*/ 0 h 523"/>
              <a:gd name="T2" fmla="*/ 2147483647 w 615"/>
              <a:gd name="T3" fmla="*/ 2147483647 h 523"/>
              <a:gd name="T4" fmla="*/ 2147483647 w 615"/>
              <a:gd name="T5" fmla="*/ 2147483647 h 523"/>
              <a:gd name="T6" fmla="*/ 2147483647 w 615"/>
              <a:gd name="T7" fmla="*/ 2147483647 h 523"/>
              <a:gd name="T8" fmla="*/ 2147483647 w 615"/>
              <a:gd name="T9" fmla="*/ 2147483647 h 523"/>
              <a:gd name="T10" fmla="*/ 2147483647 w 615"/>
              <a:gd name="T11" fmla="*/ 2147483647 h 523"/>
              <a:gd name="T12" fmla="*/ 2147483647 w 615"/>
              <a:gd name="T13" fmla="*/ 2147483647 h 523"/>
              <a:gd name="T14" fmla="*/ 0 w 615"/>
              <a:gd name="T15" fmla="*/ 2147483647 h 523"/>
              <a:gd name="T16" fmla="*/ 2147483647 w 615"/>
              <a:gd name="T17" fmla="*/ 2147483647 h 523"/>
              <a:gd name="T18" fmla="*/ 2147483647 w 615"/>
              <a:gd name="T19" fmla="*/ 2147483647 h 523"/>
              <a:gd name="T20" fmla="*/ 2147483647 w 615"/>
              <a:gd name="T21" fmla="*/ 2147483647 h 523"/>
              <a:gd name="T22" fmla="*/ 2147483647 w 615"/>
              <a:gd name="T23" fmla="*/ 2147483647 h 523"/>
              <a:gd name="T24" fmla="*/ 2147483647 w 615"/>
              <a:gd name="T25" fmla="*/ 2147483647 h 523"/>
              <a:gd name="T26" fmla="*/ 2147483647 w 615"/>
              <a:gd name="T27" fmla="*/ 2147483647 h 523"/>
              <a:gd name="T28" fmla="*/ 2147483647 w 615"/>
              <a:gd name="T29" fmla="*/ 2147483647 h 523"/>
              <a:gd name="T30" fmla="*/ 2147483647 w 615"/>
              <a:gd name="T31" fmla="*/ 2147483647 h 523"/>
              <a:gd name="T32" fmla="*/ 2147483647 w 615"/>
              <a:gd name="T33" fmla="*/ 2147483647 h 523"/>
              <a:gd name="T34" fmla="*/ 2147483647 w 615"/>
              <a:gd name="T35" fmla="*/ 2147483647 h 523"/>
              <a:gd name="T36" fmla="*/ 2147483647 w 615"/>
              <a:gd name="T37" fmla="*/ 2147483647 h 523"/>
              <a:gd name="T38" fmla="*/ 2147483647 w 615"/>
              <a:gd name="T39" fmla="*/ 2147483647 h 523"/>
              <a:gd name="T40" fmla="*/ 2147483647 w 615"/>
              <a:gd name="T41" fmla="*/ 2147483647 h 523"/>
              <a:gd name="T42" fmla="*/ 2147483647 w 615"/>
              <a:gd name="T43" fmla="*/ 2147483647 h 523"/>
              <a:gd name="T44" fmla="*/ 2147483647 w 615"/>
              <a:gd name="T45" fmla="*/ 2147483647 h 523"/>
              <a:gd name="T46" fmla="*/ 2147483647 w 615"/>
              <a:gd name="T47" fmla="*/ 2147483647 h 523"/>
              <a:gd name="T48" fmla="*/ 2147483647 w 615"/>
              <a:gd name="T49" fmla="*/ 2147483647 h 523"/>
              <a:gd name="T50" fmla="*/ 2147483647 w 615"/>
              <a:gd name="T51" fmla="*/ 2147483647 h 523"/>
              <a:gd name="T52" fmla="*/ 2147483647 w 615"/>
              <a:gd name="T53" fmla="*/ 2147483647 h 523"/>
              <a:gd name="T54" fmla="*/ 2147483647 w 615"/>
              <a:gd name="T55" fmla="*/ 2147483647 h 523"/>
              <a:gd name="T56" fmla="*/ 2147483647 w 615"/>
              <a:gd name="T57" fmla="*/ 2147483647 h 523"/>
              <a:gd name="T58" fmla="*/ 2147483647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8" name="State: Wisconsin"/>
          <p:cNvSpPr>
            <a:spLocks/>
          </p:cNvSpPr>
          <p:nvPr/>
        </p:nvSpPr>
        <p:spPr bwMode="auto">
          <a:xfrm>
            <a:off x="4461989" y="2622013"/>
            <a:ext cx="670340" cy="747566"/>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9" name="State: West Virginia"/>
          <p:cNvSpPr>
            <a:spLocks/>
          </p:cNvSpPr>
          <p:nvPr/>
        </p:nvSpPr>
        <p:spPr bwMode="auto">
          <a:xfrm>
            <a:off x="5814611" y="3517250"/>
            <a:ext cx="580762" cy="630663"/>
          </a:xfrm>
          <a:custGeom>
            <a:avLst/>
            <a:gdLst>
              <a:gd name="T0" fmla="*/ 38100 w 389"/>
              <a:gd name="T1" fmla="*/ 446088 h 410"/>
              <a:gd name="T2" fmla="*/ 47625 w 389"/>
              <a:gd name="T3" fmla="*/ 428625 h 410"/>
              <a:gd name="T4" fmla="*/ 52388 w 389"/>
              <a:gd name="T5" fmla="*/ 411163 h 410"/>
              <a:gd name="T6" fmla="*/ 46038 w 389"/>
              <a:gd name="T7" fmla="*/ 388938 h 410"/>
              <a:gd name="T8" fmla="*/ 50800 w 389"/>
              <a:gd name="T9" fmla="*/ 369888 h 410"/>
              <a:gd name="T10" fmla="*/ 60325 w 389"/>
              <a:gd name="T11" fmla="*/ 355600 h 410"/>
              <a:gd name="T12" fmla="*/ 71438 w 389"/>
              <a:gd name="T13" fmla="*/ 350838 h 410"/>
              <a:gd name="T14" fmla="*/ 88900 w 389"/>
              <a:gd name="T15" fmla="*/ 357188 h 410"/>
              <a:gd name="T16" fmla="*/ 93663 w 389"/>
              <a:gd name="T17" fmla="*/ 338138 h 410"/>
              <a:gd name="T18" fmla="*/ 93663 w 389"/>
              <a:gd name="T19" fmla="*/ 317500 h 410"/>
              <a:gd name="T20" fmla="*/ 101600 w 389"/>
              <a:gd name="T21" fmla="*/ 295275 h 410"/>
              <a:gd name="T22" fmla="*/ 119063 w 389"/>
              <a:gd name="T23" fmla="*/ 282575 h 410"/>
              <a:gd name="T24" fmla="*/ 136525 w 389"/>
              <a:gd name="T25" fmla="*/ 269875 h 410"/>
              <a:gd name="T26" fmla="*/ 174625 w 389"/>
              <a:gd name="T27" fmla="*/ 247650 h 410"/>
              <a:gd name="T28" fmla="*/ 201613 w 389"/>
              <a:gd name="T29" fmla="*/ 214313 h 410"/>
              <a:gd name="T30" fmla="*/ 209550 w 389"/>
              <a:gd name="T31" fmla="*/ 150813 h 410"/>
              <a:gd name="T32" fmla="*/ 214313 w 389"/>
              <a:gd name="T33" fmla="*/ 63500 h 410"/>
              <a:gd name="T34" fmla="*/ 222250 w 389"/>
              <a:gd name="T35" fmla="*/ 0 h 410"/>
              <a:gd name="T36" fmla="*/ 227013 w 389"/>
              <a:gd name="T37" fmla="*/ 52388 h 410"/>
              <a:gd name="T38" fmla="*/ 236538 w 389"/>
              <a:gd name="T39" fmla="*/ 141288 h 410"/>
              <a:gd name="T40" fmla="*/ 390525 w 389"/>
              <a:gd name="T41" fmla="*/ 257175 h 410"/>
              <a:gd name="T42" fmla="*/ 454025 w 389"/>
              <a:gd name="T43" fmla="*/ 201613 h 410"/>
              <a:gd name="T44" fmla="*/ 479425 w 389"/>
              <a:gd name="T45" fmla="*/ 166688 h 410"/>
              <a:gd name="T46" fmla="*/ 496888 w 389"/>
              <a:gd name="T47" fmla="*/ 179388 h 410"/>
              <a:gd name="T48" fmla="*/ 527050 w 389"/>
              <a:gd name="T49" fmla="*/ 158750 h 410"/>
              <a:gd name="T50" fmla="*/ 560388 w 389"/>
              <a:gd name="T51" fmla="*/ 141288 h 410"/>
              <a:gd name="T52" fmla="*/ 600075 w 389"/>
              <a:gd name="T53" fmla="*/ 155575 h 410"/>
              <a:gd name="T54" fmla="*/ 617538 w 389"/>
              <a:gd name="T55" fmla="*/ 188913 h 410"/>
              <a:gd name="T56" fmla="*/ 611188 w 389"/>
              <a:gd name="T57" fmla="*/ 219075 h 410"/>
              <a:gd name="T58" fmla="*/ 568325 w 389"/>
              <a:gd name="T59" fmla="*/ 201613 h 410"/>
              <a:gd name="T60" fmla="*/ 542925 w 389"/>
              <a:gd name="T61" fmla="*/ 184150 h 410"/>
              <a:gd name="T62" fmla="*/ 530225 w 389"/>
              <a:gd name="T63" fmla="*/ 249238 h 410"/>
              <a:gd name="T64" fmla="*/ 493713 w 389"/>
              <a:gd name="T65" fmla="*/ 295275 h 410"/>
              <a:gd name="T66" fmla="*/ 482600 w 389"/>
              <a:gd name="T67" fmla="*/ 309563 h 410"/>
              <a:gd name="T68" fmla="*/ 466725 w 389"/>
              <a:gd name="T69" fmla="*/ 314325 h 410"/>
              <a:gd name="T70" fmla="*/ 444500 w 389"/>
              <a:gd name="T71" fmla="*/ 385763 h 410"/>
              <a:gd name="T72" fmla="*/ 415925 w 389"/>
              <a:gd name="T73" fmla="*/ 381000 h 410"/>
              <a:gd name="T74" fmla="*/ 390525 w 389"/>
              <a:gd name="T75" fmla="*/ 369888 h 410"/>
              <a:gd name="T76" fmla="*/ 385763 w 389"/>
              <a:gd name="T77" fmla="*/ 406400 h 410"/>
              <a:gd name="T78" fmla="*/ 376238 w 389"/>
              <a:gd name="T79" fmla="*/ 433388 h 410"/>
              <a:gd name="T80" fmla="*/ 360363 w 389"/>
              <a:gd name="T81" fmla="*/ 471488 h 410"/>
              <a:gd name="T82" fmla="*/ 346075 w 389"/>
              <a:gd name="T83" fmla="*/ 517525 h 410"/>
              <a:gd name="T84" fmla="*/ 341313 w 389"/>
              <a:gd name="T85" fmla="*/ 560388 h 410"/>
              <a:gd name="T86" fmla="*/ 309563 w 389"/>
              <a:gd name="T87" fmla="*/ 582613 h 410"/>
              <a:gd name="T88" fmla="*/ 279400 w 389"/>
              <a:gd name="T89" fmla="*/ 600075 h 410"/>
              <a:gd name="T90" fmla="*/ 260350 w 389"/>
              <a:gd name="T91" fmla="*/ 612775 h 410"/>
              <a:gd name="T92" fmla="*/ 223838 w 389"/>
              <a:gd name="T93" fmla="*/ 635000 h 410"/>
              <a:gd name="T94" fmla="*/ 201613 w 389"/>
              <a:gd name="T95" fmla="*/ 627063 h 410"/>
              <a:gd name="T96" fmla="*/ 179388 w 389"/>
              <a:gd name="T97" fmla="*/ 639763 h 410"/>
              <a:gd name="T98" fmla="*/ 149225 w 389"/>
              <a:gd name="T99" fmla="*/ 650875 h 410"/>
              <a:gd name="T100" fmla="*/ 119063 w 389"/>
              <a:gd name="T101" fmla="*/ 625475 h 410"/>
              <a:gd name="T102" fmla="*/ 93663 w 389"/>
              <a:gd name="T103" fmla="*/ 603250 h 410"/>
              <a:gd name="T104" fmla="*/ 58738 w 389"/>
              <a:gd name="T105" fmla="*/ 574675 h 410"/>
              <a:gd name="T106" fmla="*/ 34925 w 389"/>
              <a:gd name="T107" fmla="*/ 549275 h 410"/>
              <a:gd name="T108" fmla="*/ 12700 w 389"/>
              <a:gd name="T109" fmla="*/ 514350 h 410"/>
              <a:gd name="T110" fmla="*/ 3175 w 389"/>
              <a:gd name="T111" fmla="*/ 488950 h 410"/>
              <a:gd name="T112" fmla="*/ 4763 w 389"/>
              <a:gd name="T113" fmla="*/ 458788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0" name="State: Washington"/>
          <p:cNvSpPr>
            <a:spLocks/>
          </p:cNvSpPr>
          <p:nvPr/>
        </p:nvSpPr>
        <p:spPr bwMode="auto">
          <a:xfrm>
            <a:off x="1044605" y="1757541"/>
            <a:ext cx="852480" cy="689114"/>
          </a:xfrm>
          <a:custGeom>
            <a:avLst/>
            <a:gdLst>
              <a:gd name="T0" fmla="*/ 2147483647 w 571"/>
              <a:gd name="T1" fmla="*/ 2147483647 h 448"/>
              <a:gd name="T2" fmla="*/ 2147483647 w 571"/>
              <a:gd name="T3" fmla="*/ 2147483647 h 448"/>
              <a:gd name="T4" fmla="*/ 2147483647 w 571"/>
              <a:gd name="T5" fmla="*/ 2147483647 h 448"/>
              <a:gd name="T6" fmla="*/ 2147483647 w 571"/>
              <a:gd name="T7" fmla="*/ 2147483647 h 448"/>
              <a:gd name="T8" fmla="*/ 2147483647 w 571"/>
              <a:gd name="T9" fmla="*/ 2147483647 h 448"/>
              <a:gd name="T10" fmla="*/ 2147483647 w 571"/>
              <a:gd name="T11" fmla="*/ 2147483647 h 448"/>
              <a:gd name="T12" fmla="*/ 2147483647 w 571"/>
              <a:gd name="T13" fmla="*/ 2147483647 h 448"/>
              <a:gd name="T14" fmla="*/ 2147483647 w 571"/>
              <a:gd name="T15" fmla="*/ 2147483647 h 448"/>
              <a:gd name="T16" fmla="*/ 2147483647 w 571"/>
              <a:gd name="T17" fmla="*/ 2147483647 h 448"/>
              <a:gd name="T18" fmla="*/ 2147483647 w 571"/>
              <a:gd name="T19" fmla="*/ 2147483647 h 448"/>
              <a:gd name="T20" fmla="*/ 2147483647 w 571"/>
              <a:gd name="T21" fmla="*/ 2147483647 h 448"/>
              <a:gd name="T22" fmla="*/ 2147483647 w 571"/>
              <a:gd name="T23" fmla="*/ 2147483647 h 448"/>
              <a:gd name="T24" fmla="*/ 2147483647 w 571"/>
              <a:gd name="T25" fmla="*/ 2147483647 h 448"/>
              <a:gd name="T26" fmla="*/ 2147483647 w 571"/>
              <a:gd name="T27" fmla="*/ 2147483647 h 448"/>
              <a:gd name="T28" fmla="*/ 2147483647 w 571"/>
              <a:gd name="T29" fmla="*/ 2147483647 h 448"/>
              <a:gd name="T30" fmla="*/ 2147483647 w 571"/>
              <a:gd name="T31" fmla="*/ 2147483647 h 448"/>
              <a:gd name="T32" fmla="*/ 2147483647 w 571"/>
              <a:gd name="T33" fmla="*/ 2147483647 h 448"/>
              <a:gd name="T34" fmla="*/ 2147483647 w 571"/>
              <a:gd name="T35" fmla="*/ 2147483647 h 448"/>
              <a:gd name="T36" fmla="*/ 2147483647 w 571"/>
              <a:gd name="T37" fmla="*/ 2147483647 h 448"/>
              <a:gd name="T38" fmla="*/ 2147483647 w 571"/>
              <a:gd name="T39" fmla="*/ 2147483647 h 448"/>
              <a:gd name="T40" fmla="*/ 2147483647 w 571"/>
              <a:gd name="T41" fmla="*/ 2147483647 h 448"/>
              <a:gd name="T42" fmla="*/ 2147483647 w 571"/>
              <a:gd name="T43" fmla="*/ 2147483647 h 448"/>
              <a:gd name="T44" fmla="*/ 2147483647 w 571"/>
              <a:gd name="T45" fmla="*/ 2147483647 h 448"/>
              <a:gd name="T46" fmla="*/ 2147483647 w 571"/>
              <a:gd name="T47" fmla="*/ 2147483647 h 448"/>
              <a:gd name="T48" fmla="*/ 2147483647 w 571"/>
              <a:gd name="T49" fmla="*/ 2147483647 h 448"/>
              <a:gd name="T50" fmla="*/ 2147483647 w 571"/>
              <a:gd name="T51" fmla="*/ 2147483647 h 448"/>
              <a:gd name="T52" fmla="*/ 2147483647 w 571"/>
              <a:gd name="T53" fmla="*/ 2147483647 h 448"/>
              <a:gd name="T54" fmla="*/ 2147483647 w 571"/>
              <a:gd name="T55" fmla="*/ 2147483647 h 448"/>
              <a:gd name="T56" fmla="*/ 2147483647 w 571"/>
              <a:gd name="T57" fmla="*/ 2147483647 h 448"/>
              <a:gd name="T58" fmla="*/ 2147483647 w 571"/>
              <a:gd name="T59" fmla="*/ 2147483647 h 448"/>
              <a:gd name="T60" fmla="*/ 2147483647 w 571"/>
              <a:gd name="T61" fmla="*/ 2147483647 h 448"/>
              <a:gd name="T62" fmla="*/ 2147483647 w 571"/>
              <a:gd name="T63" fmla="*/ 2147483647 h 448"/>
              <a:gd name="T64" fmla="*/ 2147483647 w 571"/>
              <a:gd name="T65" fmla="*/ 2147483647 h 448"/>
              <a:gd name="T66" fmla="*/ 2147483647 w 571"/>
              <a:gd name="T67" fmla="*/ 2147483647 h 448"/>
              <a:gd name="T68" fmla="*/ 2147483647 w 571"/>
              <a:gd name="T69" fmla="*/ 2147483647 h 448"/>
              <a:gd name="T70" fmla="*/ 2147483647 w 571"/>
              <a:gd name="T71" fmla="*/ 2147483647 h 448"/>
              <a:gd name="T72" fmla="*/ 2147483647 w 571"/>
              <a:gd name="T73" fmla="*/ 2147483647 h 448"/>
              <a:gd name="T74" fmla="*/ 2147483647 w 571"/>
              <a:gd name="T75" fmla="*/ 2147483647 h 448"/>
              <a:gd name="T76" fmla="*/ 2147483647 w 571"/>
              <a:gd name="T77" fmla="*/ 2147483647 h 448"/>
              <a:gd name="T78" fmla="*/ 2147483647 w 571"/>
              <a:gd name="T79" fmla="*/ 2147483647 h 448"/>
              <a:gd name="T80" fmla="*/ 2147483647 w 571"/>
              <a:gd name="T81" fmla="*/ 2147483647 h 448"/>
              <a:gd name="T82" fmla="*/ 2147483647 w 571"/>
              <a:gd name="T83" fmla="*/ 2147483647 h 448"/>
              <a:gd name="T84" fmla="*/ 2147483647 w 571"/>
              <a:gd name="T85" fmla="*/ 2147483647 h 448"/>
              <a:gd name="T86" fmla="*/ 2147483647 w 571"/>
              <a:gd name="T87" fmla="*/ 2147483647 h 448"/>
              <a:gd name="T88" fmla="*/ 2147483647 w 571"/>
              <a:gd name="T89" fmla="*/ 2147483647 h 448"/>
              <a:gd name="T90" fmla="*/ 2147483647 w 571"/>
              <a:gd name="T91" fmla="*/ 2147483647 h 448"/>
              <a:gd name="T92" fmla="*/ 2147483647 w 571"/>
              <a:gd name="T93" fmla="*/ 2147483647 h 448"/>
              <a:gd name="T94" fmla="*/ 2147483647 w 571"/>
              <a:gd name="T95" fmla="*/ 2147483647 h 448"/>
              <a:gd name="T96" fmla="*/ 2147483647 w 571"/>
              <a:gd name="T97" fmla="*/ 2147483647 h 448"/>
              <a:gd name="T98" fmla="*/ 2147483647 w 571"/>
              <a:gd name="T99" fmla="*/ 2147483647 h 448"/>
              <a:gd name="T100" fmla="*/ 2147483647 w 571"/>
              <a:gd name="T101" fmla="*/ 2147483647 h 448"/>
              <a:gd name="T102" fmla="*/ 2147483647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chemeClr val="accent4">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1" name="State: Virginia"/>
          <p:cNvSpPr>
            <a:spLocks/>
          </p:cNvSpPr>
          <p:nvPr/>
        </p:nvSpPr>
        <p:spPr bwMode="auto">
          <a:xfrm>
            <a:off x="5763852" y="3694138"/>
            <a:ext cx="943550" cy="567596"/>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chemeClr val="bg1">
              <a:lumMod val="95000"/>
            </a:schemeClr>
          </a:solidFill>
          <a:ln w="0">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2" name="State: Vermont"/>
          <p:cNvSpPr>
            <a:spLocks/>
          </p:cNvSpPr>
          <p:nvPr/>
        </p:nvSpPr>
        <p:spPr bwMode="auto">
          <a:xfrm>
            <a:off x="6692471" y="2565104"/>
            <a:ext cx="216480" cy="433773"/>
          </a:xfrm>
          <a:custGeom>
            <a:avLst/>
            <a:gdLst>
              <a:gd name="T0" fmla="*/ 2147483647 w 145"/>
              <a:gd name="T1" fmla="*/ 0 h 282"/>
              <a:gd name="T2" fmla="*/ 2147483647 w 145"/>
              <a:gd name="T3" fmla="*/ 2147483647 h 282"/>
              <a:gd name="T4" fmla="*/ 2147483647 w 145"/>
              <a:gd name="T5" fmla="*/ 2147483647 h 282"/>
              <a:gd name="T6" fmla="*/ 2147483647 w 145"/>
              <a:gd name="T7" fmla="*/ 2147483647 h 282"/>
              <a:gd name="T8" fmla="*/ 2147483647 w 145"/>
              <a:gd name="T9" fmla="*/ 2147483647 h 282"/>
              <a:gd name="T10" fmla="*/ 2147483647 w 145"/>
              <a:gd name="T11" fmla="*/ 2147483647 h 282"/>
              <a:gd name="T12" fmla="*/ 2147483647 w 145"/>
              <a:gd name="T13" fmla="*/ 2147483647 h 282"/>
              <a:gd name="T14" fmla="*/ 2147483647 w 145"/>
              <a:gd name="T15" fmla="*/ 2147483647 h 282"/>
              <a:gd name="T16" fmla="*/ 2147483647 w 145"/>
              <a:gd name="T17" fmla="*/ 2147483647 h 282"/>
              <a:gd name="T18" fmla="*/ 2147483647 w 145"/>
              <a:gd name="T19" fmla="*/ 2147483647 h 282"/>
              <a:gd name="T20" fmla="*/ 2147483647 w 145"/>
              <a:gd name="T21" fmla="*/ 2147483647 h 282"/>
              <a:gd name="T22" fmla="*/ 2147483647 w 145"/>
              <a:gd name="T23" fmla="*/ 2147483647 h 282"/>
              <a:gd name="T24" fmla="*/ 2147483647 w 145"/>
              <a:gd name="T25" fmla="*/ 2147483647 h 282"/>
              <a:gd name="T26" fmla="*/ 2147483647 w 145"/>
              <a:gd name="T27" fmla="*/ 2147483647 h 282"/>
              <a:gd name="T28" fmla="*/ 2147483647 w 145"/>
              <a:gd name="T29" fmla="*/ 2147483647 h 282"/>
              <a:gd name="T30" fmla="*/ 2147483647 w 145"/>
              <a:gd name="T31" fmla="*/ 2147483647 h 282"/>
              <a:gd name="T32" fmla="*/ 2147483647 w 145"/>
              <a:gd name="T33" fmla="*/ 2147483647 h 282"/>
              <a:gd name="T34" fmla="*/ 2147483647 w 145"/>
              <a:gd name="T35" fmla="*/ 2147483647 h 282"/>
              <a:gd name="T36" fmla="*/ 2147483647 w 145"/>
              <a:gd name="T37" fmla="*/ 2147483647 h 282"/>
              <a:gd name="T38" fmla="*/ 2147483647 w 145"/>
              <a:gd name="T39" fmla="*/ 2147483647 h 282"/>
              <a:gd name="T40" fmla="*/ 2147483647 w 145"/>
              <a:gd name="T41" fmla="*/ 2147483647 h 282"/>
              <a:gd name="T42" fmla="*/ 2147483647 w 145"/>
              <a:gd name="T43" fmla="*/ 2147483647 h 282"/>
              <a:gd name="T44" fmla="*/ 2147483647 w 145"/>
              <a:gd name="T45" fmla="*/ 2147483647 h 282"/>
              <a:gd name="T46" fmla="*/ 2147483647 w 145"/>
              <a:gd name="T47" fmla="*/ 2147483647 h 282"/>
              <a:gd name="T48" fmla="*/ 2147483647 w 145"/>
              <a:gd name="T49" fmla="*/ 2147483647 h 282"/>
              <a:gd name="T50" fmla="*/ 2147483647 w 145"/>
              <a:gd name="T51" fmla="*/ 2147483647 h 282"/>
              <a:gd name="T52" fmla="*/ 2147483647 w 145"/>
              <a:gd name="T53" fmla="*/ 2147483647 h 282"/>
              <a:gd name="T54" fmla="*/ 2147483647 w 145"/>
              <a:gd name="T55" fmla="*/ 2147483647 h 282"/>
              <a:gd name="T56" fmla="*/ 2147483647 w 145"/>
              <a:gd name="T57" fmla="*/ 2147483647 h 282"/>
              <a:gd name="T58" fmla="*/ 2147483647 w 145"/>
              <a:gd name="T59" fmla="*/ 2147483647 h 282"/>
              <a:gd name="T60" fmla="*/ 2147483647 w 145"/>
              <a:gd name="T61" fmla="*/ 2147483647 h 282"/>
              <a:gd name="T62" fmla="*/ 2147483647 w 145"/>
              <a:gd name="T63" fmla="*/ 2147483647 h 282"/>
              <a:gd name="T64" fmla="*/ 2147483647 w 145"/>
              <a:gd name="T65" fmla="*/ 2147483647 h 282"/>
              <a:gd name="T66" fmla="*/ 2147483647 w 145"/>
              <a:gd name="T67" fmla="*/ 2147483647 h 282"/>
              <a:gd name="T68" fmla="*/ 2147483647 w 145"/>
              <a:gd name="T69" fmla="*/ 2147483647 h 282"/>
              <a:gd name="T70" fmla="*/ 2147483647 w 145"/>
              <a:gd name="T71" fmla="*/ 2147483647 h 282"/>
              <a:gd name="T72" fmla="*/ 2147483647 w 145"/>
              <a:gd name="T73" fmla="*/ 2147483647 h 282"/>
              <a:gd name="T74" fmla="*/ 2147483647 w 145"/>
              <a:gd name="T75" fmla="*/ 2147483647 h 282"/>
              <a:gd name="T76" fmla="*/ 2147483647 w 145"/>
              <a:gd name="T77" fmla="*/ 2147483647 h 282"/>
              <a:gd name="T78" fmla="*/ 2147483647 w 145"/>
              <a:gd name="T79" fmla="*/ 2147483647 h 282"/>
              <a:gd name="T80" fmla="*/ 0 w 145"/>
              <a:gd name="T81" fmla="*/ 2147483647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3" name="State: Utah"/>
          <p:cNvSpPr>
            <a:spLocks/>
          </p:cNvSpPr>
          <p:nvPr/>
        </p:nvSpPr>
        <p:spPr bwMode="auto">
          <a:xfrm>
            <a:off x="1774670" y="3194228"/>
            <a:ext cx="733043" cy="964453"/>
          </a:xfrm>
          <a:custGeom>
            <a:avLst/>
            <a:gdLst>
              <a:gd name="T0" fmla="*/ 2147483647 w 491"/>
              <a:gd name="T1" fmla="*/ 0 h 627"/>
              <a:gd name="T2" fmla="*/ 2147483647 w 491"/>
              <a:gd name="T3" fmla="*/ 2147483647 h 627"/>
              <a:gd name="T4" fmla="*/ 2147483647 w 491"/>
              <a:gd name="T5" fmla="*/ 2147483647 h 627"/>
              <a:gd name="T6" fmla="*/ 2147483647 w 491"/>
              <a:gd name="T7" fmla="*/ 2147483647 h 627"/>
              <a:gd name="T8" fmla="*/ 2147483647 w 491"/>
              <a:gd name="T9" fmla="*/ 2147483647 h 627"/>
              <a:gd name="T10" fmla="*/ 2147483647 w 491"/>
              <a:gd name="T11" fmla="*/ 2147483647 h 627"/>
              <a:gd name="T12" fmla="*/ 2147483647 w 491"/>
              <a:gd name="T13" fmla="*/ 2147483647 h 627"/>
              <a:gd name="T14" fmla="*/ 2147483647 w 491"/>
              <a:gd name="T15" fmla="*/ 2147483647 h 627"/>
              <a:gd name="T16" fmla="*/ 2147483647 w 491"/>
              <a:gd name="T17" fmla="*/ 2147483647 h 627"/>
              <a:gd name="T18" fmla="*/ 2147483647 w 491"/>
              <a:gd name="T19" fmla="*/ 2147483647 h 627"/>
              <a:gd name="T20" fmla="*/ 2147483647 w 491"/>
              <a:gd name="T21" fmla="*/ 2147483647 h 627"/>
              <a:gd name="T22" fmla="*/ 2147483647 w 491"/>
              <a:gd name="T23" fmla="*/ 2147483647 h 627"/>
              <a:gd name="T24" fmla="*/ 0 w 491"/>
              <a:gd name="T25" fmla="*/ 2147483647 h 627"/>
              <a:gd name="T26" fmla="*/ 2147483647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chemeClr val="bg1">
              <a:lumMod val="95000"/>
            </a:schemeClr>
          </a:solidFill>
          <a:ln w="0" algn="ctr">
            <a:solidFill>
              <a:schemeClr val="bg1">
                <a:lumMod val="50000"/>
              </a:schemeClr>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4" name="State: Texas"/>
          <p:cNvSpPr>
            <a:spLocks/>
          </p:cNvSpPr>
          <p:nvPr/>
        </p:nvSpPr>
        <p:spPr bwMode="auto">
          <a:xfrm>
            <a:off x="2619684" y="4354025"/>
            <a:ext cx="1815439" cy="1855071"/>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15" name="State: Tennessee"/>
          <p:cNvSpPr>
            <a:spLocks/>
          </p:cNvSpPr>
          <p:nvPr/>
        </p:nvSpPr>
        <p:spPr bwMode="auto">
          <a:xfrm>
            <a:off x="4856139" y="4246350"/>
            <a:ext cx="1094341" cy="389165"/>
          </a:xfrm>
          <a:custGeom>
            <a:avLst/>
            <a:gdLst>
              <a:gd name="T0" fmla="*/ 288925 w 733"/>
              <a:gd name="T1" fmla="*/ 123825 h 253"/>
              <a:gd name="T2" fmla="*/ 485775 w 733"/>
              <a:gd name="T3" fmla="*/ 84138 h 253"/>
              <a:gd name="T4" fmla="*/ 731838 w 733"/>
              <a:gd name="T5" fmla="*/ 50800 h 253"/>
              <a:gd name="T6" fmla="*/ 915988 w 733"/>
              <a:gd name="T7" fmla="*/ 25400 h 253"/>
              <a:gd name="T8" fmla="*/ 1100138 w 733"/>
              <a:gd name="T9" fmla="*/ 4763 h 253"/>
              <a:gd name="T10" fmla="*/ 1163638 w 733"/>
              <a:gd name="T11" fmla="*/ 46038 h 253"/>
              <a:gd name="T12" fmla="*/ 1141413 w 733"/>
              <a:gd name="T13" fmla="*/ 68263 h 253"/>
              <a:gd name="T14" fmla="*/ 1125538 w 733"/>
              <a:gd name="T15" fmla="*/ 93663 h 253"/>
              <a:gd name="T16" fmla="*/ 1111250 w 733"/>
              <a:gd name="T17" fmla="*/ 96838 h 253"/>
              <a:gd name="T18" fmla="*/ 1092200 w 733"/>
              <a:gd name="T19" fmla="*/ 101600 h 253"/>
              <a:gd name="T20" fmla="*/ 1068388 w 733"/>
              <a:gd name="T21" fmla="*/ 128588 h 253"/>
              <a:gd name="T22" fmla="*/ 1057275 w 733"/>
              <a:gd name="T23" fmla="*/ 131763 h 253"/>
              <a:gd name="T24" fmla="*/ 1049338 w 733"/>
              <a:gd name="T25" fmla="*/ 122238 h 253"/>
              <a:gd name="T26" fmla="*/ 1035050 w 733"/>
              <a:gd name="T27" fmla="*/ 131763 h 253"/>
              <a:gd name="T28" fmla="*/ 1025525 w 733"/>
              <a:gd name="T29" fmla="*/ 146050 h 253"/>
              <a:gd name="T30" fmla="*/ 1014413 w 733"/>
              <a:gd name="T31" fmla="*/ 152400 h 253"/>
              <a:gd name="T32" fmla="*/ 1001713 w 733"/>
              <a:gd name="T33" fmla="*/ 171450 h 253"/>
              <a:gd name="T34" fmla="*/ 992188 w 733"/>
              <a:gd name="T35" fmla="*/ 177800 h 253"/>
              <a:gd name="T36" fmla="*/ 976313 w 733"/>
              <a:gd name="T37" fmla="*/ 187325 h 253"/>
              <a:gd name="T38" fmla="*/ 957263 w 733"/>
              <a:gd name="T39" fmla="*/ 204788 h 253"/>
              <a:gd name="T40" fmla="*/ 941388 w 733"/>
              <a:gd name="T41" fmla="*/ 222250 h 253"/>
              <a:gd name="T42" fmla="*/ 908050 w 733"/>
              <a:gd name="T43" fmla="*/ 225425 h 253"/>
              <a:gd name="T44" fmla="*/ 890588 w 733"/>
              <a:gd name="T45" fmla="*/ 234950 h 253"/>
              <a:gd name="T46" fmla="*/ 865188 w 733"/>
              <a:gd name="T47" fmla="*/ 263525 h 253"/>
              <a:gd name="T48" fmla="*/ 865188 w 733"/>
              <a:gd name="T49" fmla="*/ 293688 h 253"/>
              <a:gd name="T50" fmla="*/ 833438 w 733"/>
              <a:gd name="T51" fmla="*/ 295275 h 253"/>
              <a:gd name="T52" fmla="*/ 817563 w 733"/>
              <a:gd name="T53" fmla="*/ 311150 h 253"/>
              <a:gd name="T54" fmla="*/ 800100 w 733"/>
              <a:gd name="T55" fmla="*/ 328613 h 253"/>
              <a:gd name="T56" fmla="*/ 280988 w 733"/>
              <a:gd name="T57" fmla="*/ 388938 h 253"/>
              <a:gd name="T58" fmla="*/ 15875 w 733"/>
              <a:gd name="T59" fmla="*/ 385763 h 253"/>
              <a:gd name="T60" fmla="*/ 20638 w 733"/>
              <a:gd name="T61" fmla="*/ 368300 h 253"/>
              <a:gd name="T62" fmla="*/ 11113 w 733"/>
              <a:gd name="T63" fmla="*/ 354013 h 253"/>
              <a:gd name="T64" fmla="*/ 12700 w 733"/>
              <a:gd name="T65" fmla="*/ 341313 h 253"/>
              <a:gd name="T66" fmla="*/ 25400 w 733"/>
              <a:gd name="T67" fmla="*/ 315913 h 253"/>
              <a:gd name="T68" fmla="*/ 38100 w 733"/>
              <a:gd name="T69" fmla="*/ 303213 h 253"/>
              <a:gd name="T70" fmla="*/ 36513 w 733"/>
              <a:gd name="T71" fmla="*/ 287338 h 253"/>
              <a:gd name="T72" fmla="*/ 42863 w 733"/>
              <a:gd name="T73" fmla="*/ 273050 h 253"/>
              <a:gd name="T74" fmla="*/ 55563 w 733"/>
              <a:gd name="T75" fmla="*/ 260350 h 253"/>
              <a:gd name="T76" fmla="*/ 66675 w 733"/>
              <a:gd name="T77" fmla="*/ 239713 h 253"/>
              <a:gd name="T78" fmla="*/ 68263 w 733"/>
              <a:gd name="T79" fmla="*/ 217488 h 253"/>
              <a:gd name="T80" fmla="*/ 76200 w 733"/>
              <a:gd name="T81" fmla="*/ 200025 h 253"/>
              <a:gd name="T82" fmla="*/ 80963 w 733"/>
              <a:gd name="T83" fmla="*/ 177800 h 253"/>
              <a:gd name="T84" fmla="*/ 85725 w 733"/>
              <a:gd name="T85" fmla="*/ 15398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6" name="State: South Dakota"/>
          <p:cNvSpPr>
            <a:spLocks/>
          </p:cNvSpPr>
          <p:nvPr/>
        </p:nvSpPr>
        <p:spPr bwMode="auto">
          <a:xfrm>
            <a:off x="3145199" y="2737375"/>
            <a:ext cx="907720" cy="632201"/>
          </a:xfrm>
          <a:custGeom>
            <a:avLst/>
            <a:gdLst>
              <a:gd name="T0" fmla="*/ 2147483647 w 608"/>
              <a:gd name="T1" fmla="*/ 2147483647 h 411"/>
              <a:gd name="T2" fmla="*/ 2147483647 w 608"/>
              <a:gd name="T3" fmla="*/ 2147483647 h 411"/>
              <a:gd name="T4" fmla="*/ 2147483647 w 608"/>
              <a:gd name="T5" fmla="*/ 2147483647 h 411"/>
              <a:gd name="T6" fmla="*/ 2147483647 w 608"/>
              <a:gd name="T7" fmla="*/ 2147483647 h 411"/>
              <a:gd name="T8" fmla="*/ 2147483647 w 608"/>
              <a:gd name="T9" fmla="*/ 2147483647 h 411"/>
              <a:gd name="T10" fmla="*/ 2147483647 w 608"/>
              <a:gd name="T11" fmla="*/ 2147483647 h 411"/>
              <a:gd name="T12" fmla="*/ 2147483647 w 608"/>
              <a:gd name="T13" fmla="*/ 2147483647 h 411"/>
              <a:gd name="T14" fmla="*/ 2147483647 w 608"/>
              <a:gd name="T15" fmla="*/ 2147483647 h 411"/>
              <a:gd name="T16" fmla="*/ 2147483647 w 608"/>
              <a:gd name="T17" fmla="*/ 2147483647 h 411"/>
              <a:gd name="T18" fmla="*/ 2147483647 w 608"/>
              <a:gd name="T19" fmla="*/ 2147483647 h 411"/>
              <a:gd name="T20" fmla="*/ 2147483647 w 608"/>
              <a:gd name="T21" fmla="*/ 2147483647 h 411"/>
              <a:gd name="T22" fmla="*/ 2147483647 w 608"/>
              <a:gd name="T23" fmla="*/ 2147483647 h 411"/>
              <a:gd name="T24" fmla="*/ 2147483647 w 608"/>
              <a:gd name="T25" fmla="*/ 2147483647 h 411"/>
              <a:gd name="T26" fmla="*/ 2147483647 w 608"/>
              <a:gd name="T27" fmla="*/ 2147483647 h 411"/>
              <a:gd name="T28" fmla="*/ 2147483647 w 608"/>
              <a:gd name="T29" fmla="*/ 2147483647 h 411"/>
              <a:gd name="T30" fmla="*/ 2147483647 w 608"/>
              <a:gd name="T31" fmla="*/ 2147483647 h 411"/>
              <a:gd name="T32" fmla="*/ 2147483647 w 608"/>
              <a:gd name="T33" fmla="*/ 2147483647 h 411"/>
              <a:gd name="T34" fmla="*/ 2147483647 w 608"/>
              <a:gd name="T35" fmla="*/ 2147483647 h 411"/>
              <a:gd name="T36" fmla="*/ 2147483647 w 608"/>
              <a:gd name="T37" fmla="*/ 2147483647 h 411"/>
              <a:gd name="T38" fmla="*/ 2147483647 w 608"/>
              <a:gd name="T39" fmla="*/ 2147483647 h 411"/>
              <a:gd name="T40" fmla="*/ 2147483647 w 608"/>
              <a:gd name="T41" fmla="*/ 2147483647 h 411"/>
              <a:gd name="T42" fmla="*/ 2147483647 w 608"/>
              <a:gd name="T43" fmla="*/ 2147483647 h 411"/>
              <a:gd name="T44" fmla="*/ 2147483647 w 608"/>
              <a:gd name="T45" fmla="*/ 2147483647 h 411"/>
              <a:gd name="T46" fmla="*/ 2147483647 w 608"/>
              <a:gd name="T47" fmla="*/ 2147483647 h 411"/>
              <a:gd name="T48" fmla="*/ 2147483647 w 608"/>
              <a:gd name="T49" fmla="*/ 2147483647 h 411"/>
              <a:gd name="T50" fmla="*/ 2147483647 w 608"/>
              <a:gd name="T51" fmla="*/ 2147483647 h 411"/>
              <a:gd name="T52" fmla="*/ 2147483647 w 608"/>
              <a:gd name="T53" fmla="*/ 2147483647 h 411"/>
              <a:gd name="T54" fmla="*/ 2147483647 w 608"/>
              <a:gd name="T55" fmla="*/ 2147483647 h 411"/>
              <a:gd name="T56" fmla="*/ 2147483647 w 608"/>
              <a:gd name="T57" fmla="*/ 2147483647 h 411"/>
              <a:gd name="T58" fmla="*/ 2147483647 w 608"/>
              <a:gd name="T59" fmla="*/ 2147483647 h 411"/>
              <a:gd name="T60" fmla="*/ 2147483647 w 608"/>
              <a:gd name="T61" fmla="*/ 2147483647 h 411"/>
              <a:gd name="T62" fmla="*/ 2147483647 w 608"/>
              <a:gd name="T63" fmla="*/ 2147483647 h 411"/>
              <a:gd name="T64" fmla="*/ 2147483647 w 608"/>
              <a:gd name="T65" fmla="*/ 2147483647 h 411"/>
              <a:gd name="T66" fmla="*/ 2147483647 w 608"/>
              <a:gd name="T67" fmla="*/ 2147483647 h 411"/>
              <a:gd name="T68" fmla="*/ 2147483647 w 608"/>
              <a:gd name="T69" fmla="*/ 2147483647 h 411"/>
              <a:gd name="T70" fmla="*/ 2147483647 w 608"/>
              <a:gd name="T71" fmla="*/ 2147483647 h 411"/>
              <a:gd name="T72" fmla="*/ 2147483647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7" name="State: South Carolina"/>
          <p:cNvSpPr>
            <a:spLocks/>
          </p:cNvSpPr>
          <p:nvPr/>
        </p:nvSpPr>
        <p:spPr bwMode="auto">
          <a:xfrm>
            <a:off x="5784753" y="4484771"/>
            <a:ext cx="653917" cy="519912"/>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0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2147483647 w 438"/>
              <a:gd name="T109" fmla="*/ 2147483647 h 338"/>
              <a:gd name="T110" fmla="*/ 2147483647 w 438"/>
              <a:gd name="T111" fmla="*/ 2147483647 h 338"/>
              <a:gd name="T112" fmla="*/ 2147483647 w 438"/>
              <a:gd name="T113" fmla="*/ 2147483647 h 338"/>
              <a:gd name="T114" fmla="*/ 2147483647 w 438"/>
              <a:gd name="T115" fmla="*/ 2147483647 h 338"/>
              <a:gd name="T116" fmla="*/ 2147483647 w 438"/>
              <a:gd name="T117" fmla="*/ 2147483647 h 338"/>
              <a:gd name="T118" fmla="*/ 2147483647 w 438"/>
              <a:gd name="T119" fmla="*/ 2147483647 h 338"/>
              <a:gd name="T120" fmla="*/ 0 w 438"/>
              <a:gd name="T121" fmla="*/ 2147483647 h 338"/>
              <a:gd name="T122" fmla="*/ 2147483647 w 438"/>
              <a:gd name="T123" fmla="*/ 2147483647 h 338"/>
              <a:gd name="T124" fmla="*/ 2147483647 w 438"/>
              <a:gd name="T125" fmla="*/ 2147483647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8" name="State: Rhode Island"/>
          <p:cNvSpPr>
            <a:spLocks/>
          </p:cNvSpPr>
          <p:nvPr/>
        </p:nvSpPr>
        <p:spPr bwMode="auto">
          <a:xfrm>
            <a:off x="6994050" y="3051169"/>
            <a:ext cx="88085" cy="133823"/>
          </a:xfrm>
          <a:custGeom>
            <a:avLst/>
            <a:gdLst>
              <a:gd name="T0" fmla="*/ 0 w 59"/>
              <a:gd name="T1" fmla="*/ 2147483647 h 87"/>
              <a:gd name="T2" fmla="*/ 2147483647 w 59"/>
              <a:gd name="T3" fmla="*/ 0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0 w 59"/>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9" name="State: Pennsylvania"/>
          <p:cNvSpPr>
            <a:spLocks/>
          </p:cNvSpPr>
          <p:nvPr/>
        </p:nvSpPr>
        <p:spPr bwMode="auto">
          <a:xfrm>
            <a:off x="5984810" y="3184991"/>
            <a:ext cx="747974" cy="507606"/>
          </a:xfrm>
          <a:custGeom>
            <a:avLst/>
            <a:gdLst>
              <a:gd name="T0" fmla="*/ 11113 w 501"/>
              <a:gd name="T1" fmla="*/ 120650 h 330"/>
              <a:gd name="T2" fmla="*/ 31750 w 501"/>
              <a:gd name="T3" fmla="*/ 98425 h 330"/>
              <a:gd name="T4" fmla="*/ 53975 w 501"/>
              <a:gd name="T5" fmla="*/ 85725 h 330"/>
              <a:gd name="T6" fmla="*/ 68263 w 501"/>
              <a:gd name="T7" fmla="*/ 82550 h 330"/>
              <a:gd name="T8" fmla="*/ 84138 w 501"/>
              <a:gd name="T9" fmla="*/ 69850 h 330"/>
              <a:gd name="T10" fmla="*/ 92075 w 501"/>
              <a:gd name="T11" fmla="*/ 87313 h 330"/>
              <a:gd name="T12" fmla="*/ 96838 w 501"/>
              <a:gd name="T13" fmla="*/ 109538 h 330"/>
              <a:gd name="T14" fmla="*/ 661988 w 501"/>
              <a:gd name="T15" fmla="*/ 4763 h 330"/>
              <a:gd name="T16" fmla="*/ 671513 w 501"/>
              <a:gd name="T17" fmla="*/ 17463 h 330"/>
              <a:gd name="T18" fmla="*/ 693738 w 501"/>
              <a:gd name="T19" fmla="*/ 22225 h 330"/>
              <a:gd name="T20" fmla="*/ 696913 w 501"/>
              <a:gd name="T21" fmla="*/ 44450 h 330"/>
              <a:gd name="T22" fmla="*/ 704850 w 501"/>
              <a:gd name="T23" fmla="*/ 57150 h 330"/>
              <a:gd name="T24" fmla="*/ 714375 w 501"/>
              <a:gd name="T25" fmla="*/ 73025 h 330"/>
              <a:gd name="T26" fmla="*/ 747713 w 501"/>
              <a:gd name="T27" fmla="*/ 73025 h 330"/>
              <a:gd name="T28" fmla="*/ 755650 w 501"/>
              <a:gd name="T29" fmla="*/ 82550 h 330"/>
              <a:gd name="T30" fmla="*/ 747713 w 501"/>
              <a:gd name="T31" fmla="*/ 95250 h 330"/>
              <a:gd name="T32" fmla="*/ 739775 w 501"/>
              <a:gd name="T33" fmla="*/ 115888 h 330"/>
              <a:gd name="T34" fmla="*/ 735013 w 501"/>
              <a:gd name="T35" fmla="*/ 134938 h 330"/>
              <a:gd name="T36" fmla="*/ 723900 w 501"/>
              <a:gd name="T37" fmla="*/ 150813 h 330"/>
              <a:gd name="T38" fmla="*/ 719138 w 501"/>
              <a:gd name="T39" fmla="*/ 171450 h 330"/>
              <a:gd name="T40" fmla="*/ 731838 w 501"/>
              <a:gd name="T41" fmla="*/ 180975 h 330"/>
              <a:gd name="T42" fmla="*/ 730250 w 501"/>
              <a:gd name="T43" fmla="*/ 193675 h 330"/>
              <a:gd name="T44" fmla="*/ 719138 w 501"/>
              <a:gd name="T45" fmla="*/ 201613 h 330"/>
              <a:gd name="T46" fmla="*/ 719138 w 501"/>
              <a:gd name="T47" fmla="*/ 215900 h 330"/>
              <a:gd name="T48" fmla="*/ 723900 w 501"/>
              <a:gd name="T49" fmla="*/ 228600 h 330"/>
              <a:gd name="T50" fmla="*/ 731838 w 501"/>
              <a:gd name="T51" fmla="*/ 236538 h 330"/>
              <a:gd name="T52" fmla="*/ 744538 w 501"/>
              <a:gd name="T53" fmla="*/ 241300 h 330"/>
              <a:gd name="T54" fmla="*/ 749300 w 501"/>
              <a:gd name="T55" fmla="*/ 258763 h 330"/>
              <a:gd name="T56" fmla="*/ 765175 w 501"/>
              <a:gd name="T57" fmla="*/ 263525 h 330"/>
              <a:gd name="T58" fmla="*/ 779463 w 501"/>
              <a:gd name="T59" fmla="*/ 279400 h 330"/>
              <a:gd name="T60" fmla="*/ 790575 w 501"/>
              <a:gd name="T61" fmla="*/ 287338 h 330"/>
              <a:gd name="T62" fmla="*/ 795338 w 501"/>
              <a:gd name="T63" fmla="*/ 300038 h 330"/>
              <a:gd name="T64" fmla="*/ 779463 w 501"/>
              <a:gd name="T65" fmla="*/ 319088 h 330"/>
              <a:gd name="T66" fmla="*/ 766763 w 501"/>
              <a:gd name="T67" fmla="*/ 336550 h 330"/>
              <a:gd name="T68" fmla="*/ 765175 w 501"/>
              <a:gd name="T69" fmla="*/ 355600 h 330"/>
              <a:gd name="T70" fmla="*/ 742950 w 501"/>
              <a:gd name="T71" fmla="*/ 369888 h 330"/>
              <a:gd name="T72" fmla="*/ 730250 w 501"/>
              <a:gd name="T73" fmla="*/ 374650 h 330"/>
              <a:gd name="T74" fmla="*/ 717550 w 501"/>
              <a:gd name="T75" fmla="*/ 373063 h 330"/>
              <a:gd name="T76" fmla="*/ 701675 w 501"/>
              <a:gd name="T77" fmla="*/ 377825 h 330"/>
              <a:gd name="T78" fmla="*/ 687388 w 501"/>
              <a:gd name="T79" fmla="*/ 387350 h 330"/>
              <a:gd name="T80" fmla="*/ 681038 w 501"/>
              <a:gd name="T81" fmla="*/ 404813 h 330"/>
              <a:gd name="T82" fmla="*/ 58738 w 501"/>
              <a:gd name="T83" fmla="*/ 485775 h 330"/>
              <a:gd name="T84" fmla="*/ 49213 w 501"/>
              <a:gd name="T85" fmla="*/ 458788 h 330"/>
              <a:gd name="T86" fmla="*/ 46038 w 501"/>
              <a:gd name="T87" fmla="*/ 412750 h 330"/>
              <a:gd name="T88" fmla="*/ 42863 w 501"/>
              <a:gd name="T89" fmla="*/ 390525 h 330"/>
              <a:gd name="T90" fmla="*/ 42863 w 501"/>
              <a:gd name="T91" fmla="*/ 360363 h 330"/>
              <a:gd name="T92" fmla="*/ 36513 w 501"/>
              <a:gd name="T93" fmla="*/ 331788 h 330"/>
              <a:gd name="T94" fmla="*/ 23813 w 501"/>
              <a:gd name="T95" fmla="*/ 296863 h 330"/>
              <a:gd name="T96" fmla="*/ 20638 w 501"/>
              <a:gd name="T97" fmla="*/ 257175 h 330"/>
              <a:gd name="T98" fmla="*/ 15875 w 501"/>
              <a:gd name="T99" fmla="*/ 223838 h 330"/>
              <a:gd name="T100" fmla="*/ 6350 w 501"/>
              <a:gd name="T101" fmla="*/ 185738 h 330"/>
              <a:gd name="T102" fmla="*/ 0 w 501"/>
              <a:gd name="T103" fmla="*/ 125413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chemeClr val="bg1">
              <a:lumMod val="95000"/>
            </a:schemeClr>
          </a:solidFill>
          <a:ln w="0" algn="ctr">
            <a:solidFill>
              <a:srgbClr val="808080"/>
            </a:solidFill>
            <a:round/>
            <a:headEnd/>
            <a:tailEnd/>
          </a:ln>
          <a:effectLst/>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0" name="State: Oregon"/>
          <p:cNvSpPr>
            <a:spLocks/>
          </p:cNvSpPr>
          <p:nvPr/>
        </p:nvSpPr>
        <p:spPr bwMode="auto">
          <a:xfrm>
            <a:off x="777365" y="2174394"/>
            <a:ext cx="1034622" cy="929074"/>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solidFill>
            <a:schemeClr val="accent6">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1" name="State: Oklahoma"/>
          <p:cNvSpPr>
            <a:spLocks/>
          </p:cNvSpPr>
          <p:nvPr/>
        </p:nvSpPr>
        <p:spPr bwMode="auto">
          <a:xfrm>
            <a:off x="3172074" y="4264816"/>
            <a:ext cx="1122706" cy="618357"/>
          </a:xfrm>
          <a:custGeom>
            <a:avLst/>
            <a:gdLst>
              <a:gd name="T0" fmla="*/ 2147483647 w 752"/>
              <a:gd name="T1" fmla="*/ 2147483647 h 402"/>
              <a:gd name="T2" fmla="*/ 2147483647 w 752"/>
              <a:gd name="T3" fmla="*/ 2147483647 h 402"/>
              <a:gd name="T4" fmla="*/ 2147483647 w 752"/>
              <a:gd name="T5" fmla="*/ 2147483647 h 402"/>
              <a:gd name="T6" fmla="*/ 2147483647 w 752"/>
              <a:gd name="T7" fmla="*/ 2147483647 h 402"/>
              <a:gd name="T8" fmla="*/ 2147483647 w 752"/>
              <a:gd name="T9" fmla="*/ 2147483647 h 402"/>
              <a:gd name="T10" fmla="*/ 2147483647 w 752"/>
              <a:gd name="T11" fmla="*/ 2147483647 h 402"/>
              <a:gd name="T12" fmla="*/ 2147483647 w 752"/>
              <a:gd name="T13" fmla="*/ 2147483647 h 402"/>
              <a:gd name="T14" fmla="*/ 2147483647 w 752"/>
              <a:gd name="T15" fmla="*/ 2147483647 h 402"/>
              <a:gd name="T16" fmla="*/ 2147483647 w 752"/>
              <a:gd name="T17" fmla="*/ 2147483647 h 402"/>
              <a:gd name="T18" fmla="*/ 2147483647 w 752"/>
              <a:gd name="T19" fmla="*/ 2147483647 h 402"/>
              <a:gd name="T20" fmla="*/ 2147483647 w 752"/>
              <a:gd name="T21" fmla="*/ 2147483647 h 402"/>
              <a:gd name="T22" fmla="*/ 2147483647 w 752"/>
              <a:gd name="T23" fmla="*/ 2147483647 h 402"/>
              <a:gd name="T24" fmla="*/ 2147483647 w 752"/>
              <a:gd name="T25" fmla="*/ 2147483647 h 402"/>
              <a:gd name="T26" fmla="*/ 2147483647 w 752"/>
              <a:gd name="T27" fmla="*/ 2147483647 h 402"/>
              <a:gd name="T28" fmla="*/ 2147483647 w 752"/>
              <a:gd name="T29" fmla="*/ 2147483647 h 402"/>
              <a:gd name="T30" fmla="*/ 2147483647 w 752"/>
              <a:gd name="T31" fmla="*/ 2147483647 h 402"/>
              <a:gd name="T32" fmla="*/ 2147483647 w 752"/>
              <a:gd name="T33" fmla="*/ 2147483647 h 402"/>
              <a:gd name="T34" fmla="*/ 2147483647 w 752"/>
              <a:gd name="T35" fmla="*/ 2147483647 h 402"/>
              <a:gd name="T36" fmla="*/ 2147483647 w 752"/>
              <a:gd name="T37" fmla="*/ 2147483647 h 402"/>
              <a:gd name="T38" fmla="*/ 2147483647 w 752"/>
              <a:gd name="T39" fmla="*/ 2147483647 h 402"/>
              <a:gd name="T40" fmla="*/ 2147483647 w 752"/>
              <a:gd name="T41" fmla="*/ 2147483647 h 402"/>
              <a:gd name="T42" fmla="*/ 2147483647 w 752"/>
              <a:gd name="T43" fmla="*/ 2147483647 h 402"/>
              <a:gd name="T44" fmla="*/ 2147483647 w 752"/>
              <a:gd name="T45" fmla="*/ 2147483647 h 402"/>
              <a:gd name="T46" fmla="*/ 2147483647 w 752"/>
              <a:gd name="T47" fmla="*/ 2147483647 h 402"/>
              <a:gd name="T48" fmla="*/ 2147483647 w 752"/>
              <a:gd name="T49" fmla="*/ 2147483647 h 402"/>
              <a:gd name="T50" fmla="*/ 2147483647 w 752"/>
              <a:gd name="T51" fmla="*/ 2147483647 h 402"/>
              <a:gd name="T52" fmla="*/ 2147483647 w 752"/>
              <a:gd name="T53" fmla="*/ 2147483647 h 402"/>
              <a:gd name="T54" fmla="*/ 2147483647 w 752"/>
              <a:gd name="T55" fmla="*/ 2147483647 h 402"/>
              <a:gd name="T56" fmla="*/ 2147483647 w 752"/>
              <a:gd name="T57" fmla="*/ 2147483647 h 402"/>
              <a:gd name="T58" fmla="*/ 2147483647 w 752"/>
              <a:gd name="T59" fmla="*/ 2147483647 h 402"/>
              <a:gd name="T60" fmla="*/ 2147483647 w 752"/>
              <a:gd name="T61" fmla="*/ 2147483647 h 402"/>
              <a:gd name="T62" fmla="*/ 2147483647 w 752"/>
              <a:gd name="T63" fmla="*/ 2147483647 h 402"/>
              <a:gd name="T64" fmla="*/ 2147483647 w 752"/>
              <a:gd name="T65" fmla="*/ 2147483647 h 402"/>
              <a:gd name="T66" fmla="*/ 2147483647 w 752"/>
              <a:gd name="T67" fmla="*/ 2147483647 h 402"/>
              <a:gd name="T68" fmla="*/ 2147483647 w 752"/>
              <a:gd name="T69" fmla="*/ 2147483647 h 402"/>
              <a:gd name="T70" fmla="*/ 2147483647 w 752"/>
              <a:gd name="T71" fmla="*/ 2147483647 h 402"/>
              <a:gd name="T72" fmla="*/ 2147483647 w 752"/>
              <a:gd name="T73" fmla="*/ 2147483647 h 402"/>
              <a:gd name="T74" fmla="*/ 2147483647 w 752"/>
              <a:gd name="T75" fmla="*/ 2147483647 h 402"/>
              <a:gd name="T76" fmla="*/ 2147483647 w 752"/>
              <a:gd name="T77" fmla="*/ 2147483647 h 402"/>
              <a:gd name="T78" fmla="*/ 2147483647 w 752"/>
              <a:gd name="T79" fmla="*/ 2147483647 h 402"/>
              <a:gd name="T80" fmla="*/ 2147483647 w 752"/>
              <a:gd name="T81" fmla="*/ 2147483647 h 402"/>
              <a:gd name="T82" fmla="*/ 2147483647 w 752"/>
              <a:gd name="T83" fmla="*/ 2147483647 h 402"/>
              <a:gd name="T84" fmla="*/ 2147483647 w 752"/>
              <a:gd name="T85" fmla="*/ 2147483647 h 402"/>
              <a:gd name="T86" fmla="*/ 2147483647 w 752"/>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2" name="State: Ohio"/>
          <p:cNvSpPr>
            <a:spLocks/>
          </p:cNvSpPr>
          <p:nvPr/>
        </p:nvSpPr>
        <p:spPr bwMode="auto">
          <a:xfrm>
            <a:off x="5474224" y="3323430"/>
            <a:ext cx="538959" cy="642968"/>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3" name="State: North Dakota"/>
          <p:cNvSpPr>
            <a:spLocks/>
          </p:cNvSpPr>
          <p:nvPr/>
        </p:nvSpPr>
        <p:spPr bwMode="auto">
          <a:xfrm>
            <a:off x="3203425" y="2220540"/>
            <a:ext cx="846508" cy="567596"/>
          </a:xfrm>
          <a:custGeom>
            <a:avLst/>
            <a:gdLst>
              <a:gd name="T0" fmla="*/ 2147483647 w 567"/>
              <a:gd name="T1" fmla="*/ 0 h 369"/>
              <a:gd name="T2" fmla="*/ 0 w 567"/>
              <a:gd name="T3" fmla="*/ 2147483647 h 369"/>
              <a:gd name="T4" fmla="*/ 2147483647 w 567"/>
              <a:gd name="T5" fmla="*/ 2147483647 h 369"/>
              <a:gd name="T6" fmla="*/ 2147483647 w 567"/>
              <a:gd name="T7" fmla="*/ 2147483647 h 369"/>
              <a:gd name="T8" fmla="*/ 2147483647 w 567"/>
              <a:gd name="T9" fmla="*/ 2147483647 h 369"/>
              <a:gd name="T10" fmla="*/ 2147483647 w 567"/>
              <a:gd name="T11" fmla="*/ 2147483647 h 369"/>
              <a:gd name="T12" fmla="*/ 2147483647 w 567"/>
              <a:gd name="T13" fmla="*/ 2147483647 h 369"/>
              <a:gd name="T14" fmla="*/ 2147483647 w 567"/>
              <a:gd name="T15" fmla="*/ 2147483647 h 369"/>
              <a:gd name="T16" fmla="*/ 2147483647 w 567"/>
              <a:gd name="T17" fmla="*/ 2147483647 h 369"/>
              <a:gd name="T18" fmla="*/ 2147483647 w 567"/>
              <a:gd name="T19" fmla="*/ 2147483647 h 369"/>
              <a:gd name="T20" fmla="*/ 2147483647 w 567"/>
              <a:gd name="T21" fmla="*/ 2147483647 h 369"/>
              <a:gd name="T22" fmla="*/ 2147483647 w 567"/>
              <a:gd name="T23" fmla="*/ 2147483647 h 369"/>
              <a:gd name="T24" fmla="*/ 2147483647 w 567"/>
              <a:gd name="T25" fmla="*/ 2147483647 h 369"/>
              <a:gd name="T26" fmla="*/ 2147483647 w 567"/>
              <a:gd name="T27" fmla="*/ 2147483647 h 369"/>
              <a:gd name="T28" fmla="*/ 2147483647 w 567"/>
              <a:gd name="T29" fmla="*/ 2147483647 h 369"/>
              <a:gd name="T30" fmla="*/ 2147483647 w 567"/>
              <a:gd name="T31" fmla="*/ 2147483647 h 369"/>
              <a:gd name="T32" fmla="*/ 2147483647 w 567"/>
              <a:gd name="T33" fmla="*/ 2147483647 h 369"/>
              <a:gd name="T34" fmla="*/ 2147483647 w 567"/>
              <a:gd name="T35" fmla="*/ 2147483647 h 369"/>
              <a:gd name="T36" fmla="*/ 2147483647 w 567"/>
              <a:gd name="T37" fmla="*/ 2147483647 h 369"/>
              <a:gd name="T38" fmla="*/ 2147483647 w 567"/>
              <a:gd name="T39" fmla="*/ 2147483647 h 369"/>
              <a:gd name="T40" fmla="*/ 2147483647 w 567"/>
              <a:gd name="T41" fmla="*/ 2147483647 h 369"/>
              <a:gd name="T42" fmla="*/ 2147483647 w 567"/>
              <a:gd name="T43" fmla="*/ 2147483647 h 369"/>
              <a:gd name="T44" fmla="*/ 2147483647 w 567"/>
              <a:gd name="T45" fmla="*/ 2147483647 h 369"/>
              <a:gd name="T46" fmla="*/ 2147483647 w 567"/>
              <a:gd name="T47" fmla="*/ 2147483647 h 369"/>
              <a:gd name="T48" fmla="*/ 2147483647 w 567"/>
              <a:gd name="T49" fmla="*/ 2147483647 h 369"/>
              <a:gd name="T50" fmla="*/ 2147483647 w 567"/>
              <a:gd name="T51" fmla="*/ 2147483647 h 369"/>
              <a:gd name="T52" fmla="*/ 2147483647 w 567"/>
              <a:gd name="T53" fmla="*/ 2147483647 h 369"/>
              <a:gd name="T54" fmla="*/ 2147483647 w 567"/>
              <a:gd name="T55" fmla="*/ 2147483647 h 369"/>
              <a:gd name="T56" fmla="*/ 2147483647 w 567"/>
              <a:gd name="T57" fmla="*/ 2147483647 h 369"/>
              <a:gd name="T58" fmla="*/ 2147483647 w 567"/>
              <a:gd name="T59" fmla="*/ 2147483647 h 369"/>
              <a:gd name="T60" fmla="*/ 2147483647 w 567"/>
              <a:gd name="T61" fmla="*/ 2147483647 h 369"/>
              <a:gd name="T62" fmla="*/ 2147483647 w 567"/>
              <a:gd name="T63" fmla="*/ 2147483647 h 369"/>
              <a:gd name="T64" fmla="*/ 2147483647 w 567"/>
              <a:gd name="T65" fmla="*/ 2147483647 h 369"/>
              <a:gd name="T66" fmla="*/ 2147483647 w 567"/>
              <a:gd name="T67" fmla="*/ 2147483647 h 369"/>
              <a:gd name="T68" fmla="*/ 2147483647 w 567"/>
              <a:gd name="T69" fmla="*/ 2147483647 h 369"/>
              <a:gd name="T70" fmla="*/ 2147483647 w 567"/>
              <a:gd name="T71" fmla="*/ 2147483647 h 369"/>
              <a:gd name="T72" fmla="*/ 2147483647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4" name="State: North Carolina"/>
          <p:cNvSpPr>
            <a:spLocks/>
          </p:cNvSpPr>
          <p:nvPr/>
        </p:nvSpPr>
        <p:spPr bwMode="auto">
          <a:xfrm>
            <a:off x="5614556" y="4092530"/>
            <a:ext cx="1182424" cy="547599"/>
          </a:xfrm>
          <a:custGeom>
            <a:avLst/>
            <a:gdLst>
              <a:gd name="T0" fmla="*/ 2147483647 w 792"/>
              <a:gd name="T1" fmla="*/ 2147483647 h 356"/>
              <a:gd name="T2" fmla="*/ 2147483647 w 792"/>
              <a:gd name="T3" fmla="*/ 2147483647 h 356"/>
              <a:gd name="T4" fmla="*/ 2147483647 w 792"/>
              <a:gd name="T5" fmla="*/ 2147483647 h 356"/>
              <a:gd name="T6" fmla="*/ 2147483647 w 792"/>
              <a:gd name="T7" fmla="*/ 2147483647 h 356"/>
              <a:gd name="T8" fmla="*/ 2147483647 w 792"/>
              <a:gd name="T9" fmla="*/ 2147483647 h 356"/>
              <a:gd name="T10" fmla="*/ 2147483647 w 792"/>
              <a:gd name="T11" fmla="*/ 2147483647 h 356"/>
              <a:gd name="T12" fmla="*/ 2147483647 w 792"/>
              <a:gd name="T13" fmla="*/ 2147483647 h 356"/>
              <a:gd name="T14" fmla="*/ 2147483647 w 792"/>
              <a:gd name="T15" fmla="*/ 2147483647 h 356"/>
              <a:gd name="T16" fmla="*/ 2147483647 w 792"/>
              <a:gd name="T17" fmla="*/ 2147483647 h 356"/>
              <a:gd name="T18" fmla="*/ 2147483647 w 792"/>
              <a:gd name="T19" fmla="*/ 2147483647 h 356"/>
              <a:gd name="T20" fmla="*/ 2147483647 w 792"/>
              <a:gd name="T21" fmla="*/ 2147483647 h 356"/>
              <a:gd name="T22" fmla="*/ 2147483647 w 792"/>
              <a:gd name="T23" fmla="*/ 2147483647 h 356"/>
              <a:gd name="T24" fmla="*/ 2147483647 w 792"/>
              <a:gd name="T25" fmla="*/ 2147483647 h 356"/>
              <a:gd name="T26" fmla="*/ 2147483647 w 792"/>
              <a:gd name="T27" fmla="*/ 2147483647 h 356"/>
              <a:gd name="T28" fmla="*/ 2147483647 w 792"/>
              <a:gd name="T29" fmla="*/ 2147483647 h 356"/>
              <a:gd name="T30" fmla="*/ 2147483647 w 792"/>
              <a:gd name="T31" fmla="*/ 2147483647 h 356"/>
              <a:gd name="T32" fmla="*/ 2147483647 w 792"/>
              <a:gd name="T33" fmla="*/ 2147483647 h 356"/>
              <a:gd name="T34" fmla="*/ 2147483647 w 792"/>
              <a:gd name="T35" fmla="*/ 2147483647 h 356"/>
              <a:gd name="T36" fmla="*/ 2147483647 w 792"/>
              <a:gd name="T37" fmla="*/ 2147483647 h 356"/>
              <a:gd name="T38" fmla="*/ 2147483647 w 792"/>
              <a:gd name="T39" fmla="*/ 2147483647 h 356"/>
              <a:gd name="T40" fmla="*/ 2147483647 w 792"/>
              <a:gd name="T41" fmla="*/ 2147483647 h 356"/>
              <a:gd name="T42" fmla="*/ 2147483647 w 792"/>
              <a:gd name="T43" fmla="*/ 2147483647 h 356"/>
              <a:gd name="T44" fmla="*/ 2147483647 w 792"/>
              <a:gd name="T45" fmla="*/ 2147483647 h 356"/>
              <a:gd name="T46" fmla="*/ 2147483647 w 792"/>
              <a:gd name="T47" fmla="*/ 2147483647 h 356"/>
              <a:gd name="T48" fmla="*/ 2147483647 w 792"/>
              <a:gd name="T49" fmla="*/ 2147483647 h 356"/>
              <a:gd name="T50" fmla="*/ 2147483647 w 792"/>
              <a:gd name="T51" fmla="*/ 2147483647 h 356"/>
              <a:gd name="T52" fmla="*/ 2147483647 w 792"/>
              <a:gd name="T53" fmla="*/ 2147483647 h 356"/>
              <a:gd name="T54" fmla="*/ 2147483647 w 792"/>
              <a:gd name="T55" fmla="*/ 2147483647 h 356"/>
              <a:gd name="T56" fmla="*/ 2147483647 w 792"/>
              <a:gd name="T57" fmla="*/ 2147483647 h 356"/>
              <a:gd name="T58" fmla="*/ 2147483647 w 792"/>
              <a:gd name="T59" fmla="*/ 2147483647 h 356"/>
              <a:gd name="T60" fmla="*/ 2147483647 w 792"/>
              <a:gd name="T61" fmla="*/ 2147483647 h 356"/>
              <a:gd name="T62" fmla="*/ 2147483647 w 792"/>
              <a:gd name="T63" fmla="*/ 2147483647 h 356"/>
              <a:gd name="T64" fmla="*/ 2147483647 w 792"/>
              <a:gd name="T65" fmla="*/ 2147483647 h 356"/>
              <a:gd name="T66" fmla="*/ 2147483647 w 792"/>
              <a:gd name="T67" fmla="*/ 2147483647 h 356"/>
              <a:gd name="T68" fmla="*/ 2147483647 w 792"/>
              <a:gd name="T69" fmla="*/ 2147483647 h 356"/>
              <a:gd name="T70" fmla="*/ 2147483647 w 792"/>
              <a:gd name="T71" fmla="*/ 2147483647 h 356"/>
              <a:gd name="T72" fmla="*/ 2147483647 w 792"/>
              <a:gd name="T73" fmla="*/ 2147483647 h 356"/>
              <a:gd name="T74" fmla="*/ 2147483647 w 792"/>
              <a:gd name="T75" fmla="*/ 2147483647 h 356"/>
              <a:gd name="T76" fmla="*/ 2147483647 w 792"/>
              <a:gd name="T77" fmla="*/ 2147483647 h 356"/>
              <a:gd name="T78" fmla="*/ 2147483647 w 792"/>
              <a:gd name="T79" fmla="*/ 2147483647 h 356"/>
              <a:gd name="T80" fmla="*/ 2147483647 w 792"/>
              <a:gd name="T81" fmla="*/ 2147483647 h 356"/>
              <a:gd name="T82" fmla="*/ 2147483647 w 792"/>
              <a:gd name="T83" fmla="*/ 2147483647 h 356"/>
              <a:gd name="T84" fmla="*/ 2147483647 w 792"/>
              <a:gd name="T85" fmla="*/ 2147483647 h 356"/>
              <a:gd name="T86" fmla="*/ 2147483647 w 792"/>
              <a:gd name="T87" fmla="*/ 2147483647 h 356"/>
              <a:gd name="T88" fmla="*/ 2147483647 w 792"/>
              <a:gd name="T89" fmla="*/ 2147483647 h 356"/>
              <a:gd name="T90" fmla="*/ 2147483647 w 792"/>
              <a:gd name="T91" fmla="*/ 2147483647 h 356"/>
              <a:gd name="T92" fmla="*/ 2147483647 w 792"/>
              <a:gd name="T93" fmla="*/ 2147483647 h 356"/>
              <a:gd name="T94" fmla="*/ 2147483647 w 792"/>
              <a:gd name="T95" fmla="*/ 2147483647 h 356"/>
              <a:gd name="T96" fmla="*/ 2147483647 w 792"/>
              <a:gd name="T97" fmla="*/ 2147483647 h 356"/>
              <a:gd name="T98" fmla="*/ 2147483647 w 792"/>
              <a:gd name="T99" fmla="*/ 2147483647 h 356"/>
              <a:gd name="T100" fmla="*/ 2147483647 w 792"/>
              <a:gd name="T101" fmla="*/ 2147483647 h 356"/>
              <a:gd name="T102" fmla="*/ 2147483647 w 792"/>
              <a:gd name="T103" fmla="*/ 2147483647 h 356"/>
              <a:gd name="T104" fmla="*/ 2147483647 w 792"/>
              <a:gd name="T105" fmla="*/ 2147483647 h 356"/>
              <a:gd name="T106" fmla="*/ 2147483647 w 792"/>
              <a:gd name="T107" fmla="*/ 2147483647 h 356"/>
              <a:gd name="T108" fmla="*/ 2147483647 w 792"/>
              <a:gd name="T109" fmla="*/ 2147483647 h 356"/>
              <a:gd name="T110" fmla="*/ 2147483647 w 792"/>
              <a:gd name="T111" fmla="*/ 2147483647 h 356"/>
              <a:gd name="T112" fmla="*/ 2147483647 w 792"/>
              <a:gd name="T113" fmla="*/ 2147483647 h 356"/>
              <a:gd name="T114" fmla="*/ 2147483647 w 792"/>
              <a:gd name="T115" fmla="*/ 2147483647 h 356"/>
              <a:gd name="T116" fmla="*/ 2147483647 w 792"/>
              <a:gd name="T117" fmla="*/ 2147483647 h 356"/>
              <a:gd name="T118" fmla="*/ 2147483647 w 792"/>
              <a:gd name="T119" fmla="*/ 2147483647 h 356"/>
              <a:gd name="T120" fmla="*/ 2147483647 w 792"/>
              <a:gd name="T121" fmla="*/ 2147483647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25" name="State: New York"/>
          <p:cNvGrpSpPr/>
          <p:nvPr/>
        </p:nvGrpSpPr>
        <p:grpSpPr>
          <a:xfrm>
            <a:off x="6057964" y="2629701"/>
            <a:ext cx="967438" cy="744490"/>
            <a:chOff x="6656572" y="2629701"/>
            <a:chExt cx="967438" cy="744490"/>
          </a:xfrm>
          <a:solidFill>
            <a:schemeClr val="bg1">
              <a:lumMod val="95000"/>
            </a:schemeClr>
          </a:solidFill>
        </p:grpSpPr>
        <p:sp>
          <p:nvSpPr>
            <p:cNvPr id="26" name="NY"/>
            <p:cNvSpPr>
              <a:spLocks/>
            </p:cNvSpPr>
            <p:nvPr/>
          </p:nvSpPr>
          <p:spPr bwMode="auto">
            <a:xfrm>
              <a:off x="6656572" y="2629701"/>
              <a:ext cx="770367" cy="698343"/>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7" name="Long Island"/>
            <p:cNvSpPr>
              <a:spLocks/>
            </p:cNvSpPr>
            <p:nvPr/>
          </p:nvSpPr>
          <p:spPr bwMode="auto">
            <a:xfrm>
              <a:off x="7403052" y="3223447"/>
              <a:ext cx="220958" cy="150744"/>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grpFill/>
            <a:ln w="0" algn="ctr">
              <a:solidFill>
                <a:srgbClr val="808080"/>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sp>
        <p:nvSpPr>
          <p:cNvPr id="28" name="State: New Mexico"/>
          <p:cNvSpPr>
            <a:spLocks/>
          </p:cNvSpPr>
          <p:nvPr/>
        </p:nvSpPr>
        <p:spPr bwMode="auto">
          <a:xfrm>
            <a:off x="2276299" y="4163295"/>
            <a:ext cx="906227" cy="967529"/>
          </a:xfrm>
          <a:custGeom>
            <a:avLst/>
            <a:gdLst>
              <a:gd name="T0" fmla="*/ 2147483647 w 607"/>
              <a:gd name="T1" fmla="*/ 0 h 629"/>
              <a:gd name="T2" fmla="*/ 2147483647 w 607"/>
              <a:gd name="T3" fmla="*/ 2147483647 h 629"/>
              <a:gd name="T4" fmla="*/ 2147483647 w 607"/>
              <a:gd name="T5" fmla="*/ 2147483647 h 629"/>
              <a:gd name="T6" fmla="*/ 2147483647 w 607"/>
              <a:gd name="T7" fmla="*/ 2147483647 h 629"/>
              <a:gd name="T8" fmla="*/ 2147483647 w 607"/>
              <a:gd name="T9" fmla="*/ 2147483647 h 629"/>
              <a:gd name="T10" fmla="*/ 2147483647 w 607"/>
              <a:gd name="T11" fmla="*/ 2147483647 h 629"/>
              <a:gd name="T12" fmla="*/ 2147483647 w 607"/>
              <a:gd name="T13" fmla="*/ 2147483647 h 629"/>
              <a:gd name="T14" fmla="*/ 2147483647 w 607"/>
              <a:gd name="T15" fmla="*/ 2147483647 h 629"/>
              <a:gd name="T16" fmla="*/ 2147483647 w 607"/>
              <a:gd name="T17" fmla="*/ 2147483647 h 629"/>
              <a:gd name="T18" fmla="*/ 2147483647 w 607"/>
              <a:gd name="T19" fmla="*/ 2147483647 h 629"/>
              <a:gd name="T20" fmla="*/ 2147483647 w 607"/>
              <a:gd name="T21" fmla="*/ 2147483647 h 629"/>
              <a:gd name="T22" fmla="*/ 2147483647 w 607"/>
              <a:gd name="T23" fmla="*/ 2147483647 h 629"/>
              <a:gd name="T24" fmla="*/ 2147483647 w 607"/>
              <a:gd name="T25" fmla="*/ 2147483647 h 629"/>
              <a:gd name="T26" fmla="*/ 2147483647 w 607"/>
              <a:gd name="T27" fmla="*/ 2147483647 h 629"/>
              <a:gd name="T28" fmla="*/ 2147483647 w 607"/>
              <a:gd name="T29" fmla="*/ 2147483647 h 629"/>
              <a:gd name="T30" fmla="*/ 2147483647 w 607"/>
              <a:gd name="T31" fmla="*/ 2147483647 h 629"/>
              <a:gd name="T32" fmla="*/ 2147483647 w 607"/>
              <a:gd name="T33" fmla="*/ 2147483647 h 629"/>
              <a:gd name="T34" fmla="*/ 2147483647 w 607"/>
              <a:gd name="T35" fmla="*/ 2147483647 h 629"/>
              <a:gd name="T36" fmla="*/ 2147483647 w 607"/>
              <a:gd name="T37" fmla="*/ 2147483647 h 629"/>
              <a:gd name="T38" fmla="*/ 2147483647 w 607"/>
              <a:gd name="T39" fmla="*/ 2147483647 h 629"/>
              <a:gd name="T40" fmla="*/ 2147483647 w 607"/>
              <a:gd name="T41" fmla="*/ 2147483647 h 629"/>
              <a:gd name="T42" fmla="*/ 2147483647 w 607"/>
              <a:gd name="T43" fmla="*/ 2147483647 h 629"/>
              <a:gd name="T44" fmla="*/ 2147483647 w 607"/>
              <a:gd name="T45" fmla="*/ 2147483647 h 629"/>
              <a:gd name="T46" fmla="*/ 2147483647 w 607"/>
              <a:gd name="T47" fmla="*/ 2147483647 h 629"/>
              <a:gd name="T48" fmla="*/ 2147483647 w 607"/>
              <a:gd name="T49" fmla="*/ 2147483647 h 629"/>
              <a:gd name="T50" fmla="*/ 2147483647 w 607"/>
              <a:gd name="T51" fmla="*/ 2147483647 h 629"/>
              <a:gd name="T52" fmla="*/ 2147483647 w 607"/>
              <a:gd name="T53" fmla="*/ 2147483647 h 629"/>
              <a:gd name="T54" fmla="*/ 2147483647 w 607"/>
              <a:gd name="T55" fmla="*/ 2147483647 h 629"/>
              <a:gd name="T56" fmla="*/ 2147483647 w 607"/>
              <a:gd name="T57" fmla="*/ 2147483647 h 629"/>
              <a:gd name="T58" fmla="*/ 2147483647 w 607"/>
              <a:gd name="T59" fmla="*/ 2147483647 h 629"/>
              <a:gd name="T60" fmla="*/ 2147483647 w 607"/>
              <a:gd name="T61" fmla="*/ 2147483647 h 629"/>
              <a:gd name="T62" fmla="*/ 2147483647 w 607"/>
              <a:gd name="T63" fmla="*/ 2147483647 h 629"/>
              <a:gd name="T64" fmla="*/ 2147483647 w 607"/>
              <a:gd name="T65" fmla="*/ 2147483647 h 629"/>
              <a:gd name="T66" fmla="*/ 2147483647 w 607"/>
              <a:gd name="T67" fmla="*/ 2147483647 h 629"/>
              <a:gd name="T68" fmla="*/ 2147483647 w 607"/>
              <a:gd name="T69" fmla="*/ 2147483647 h 629"/>
              <a:gd name="T70" fmla="*/ 2147483647 w 607"/>
              <a:gd name="T71" fmla="*/ 2147483647 h 629"/>
              <a:gd name="T72" fmla="*/ 2147483647 w 607"/>
              <a:gd name="T73" fmla="*/ 2147483647 h 629"/>
              <a:gd name="T74" fmla="*/ 2147483647 w 607"/>
              <a:gd name="T75" fmla="*/ 2147483647 h 629"/>
              <a:gd name="T76" fmla="*/ 2147483647 w 607"/>
              <a:gd name="T77" fmla="*/ 2147483647 h 629"/>
              <a:gd name="T78" fmla="*/ 2147483647 w 607"/>
              <a:gd name="T79" fmla="*/ 2147483647 h 629"/>
              <a:gd name="T80" fmla="*/ 2147483647 w 607"/>
              <a:gd name="T81" fmla="*/ 2147483647 h 629"/>
              <a:gd name="T82" fmla="*/ 2147483647 w 607"/>
              <a:gd name="T83" fmla="*/ 2147483647 h 629"/>
              <a:gd name="T84" fmla="*/ 2147483647 w 607"/>
              <a:gd name="T85" fmla="*/ 2147483647 h 629"/>
              <a:gd name="T86" fmla="*/ 2147483647 w 607"/>
              <a:gd name="T87" fmla="*/ 2147483647 h 629"/>
              <a:gd name="T88" fmla="*/ 0 w 607"/>
              <a:gd name="T89" fmla="*/ 2147483647 h 629"/>
              <a:gd name="T90" fmla="*/ 2147483647 w 607"/>
              <a:gd name="T91" fmla="*/ 2147483647 h 629"/>
              <a:gd name="T92" fmla="*/ 2147483647 w 607"/>
              <a:gd name="T93" fmla="*/ 2147483647 h 629"/>
              <a:gd name="T94" fmla="*/ 2147483647 w 607"/>
              <a:gd name="T95" fmla="*/ 2147483647 h 629"/>
              <a:gd name="T96" fmla="*/ 2147483647 w 607"/>
              <a:gd name="T97" fmla="*/ 2147483647 h 629"/>
              <a:gd name="T98" fmla="*/ 2147483647 w 607"/>
              <a:gd name="T99" fmla="*/ 2147483647 h 629"/>
              <a:gd name="T100" fmla="*/ 2147483647 w 607"/>
              <a:gd name="T101" fmla="*/ 2147483647 h 629"/>
              <a:gd name="T102" fmla="*/ 2147483647 w 607"/>
              <a:gd name="T103" fmla="*/ 2147483647 h 629"/>
              <a:gd name="T104" fmla="*/ 2147483647 w 607"/>
              <a:gd name="T105" fmla="*/ 2147483647 h 629"/>
              <a:gd name="T106" fmla="*/ 2147483647 w 607"/>
              <a:gd name="T107" fmla="*/ 2147483647 h 629"/>
              <a:gd name="T108" fmla="*/ 2147483647 w 607"/>
              <a:gd name="T109" fmla="*/ 2147483647 h 629"/>
              <a:gd name="T110" fmla="*/ 2147483647 w 607"/>
              <a:gd name="T111" fmla="*/ 2147483647 h 629"/>
              <a:gd name="T112" fmla="*/ 214748364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solidFill>
            <a:schemeClr val="accent6">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29" name="State: New Jersey"/>
          <p:cNvSpPr>
            <a:spLocks/>
          </p:cNvSpPr>
          <p:nvPr/>
        </p:nvSpPr>
        <p:spPr bwMode="auto">
          <a:xfrm>
            <a:off x="6638731" y="3274215"/>
            <a:ext cx="186621" cy="376859"/>
          </a:xfrm>
          <a:custGeom>
            <a:avLst/>
            <a:gdLst>
              <a:gd name="T0" fmla="*/ 2147483647 w 125"/>
              <a:gd name="T1" fmla="*/ 2147483647 h 245"/>
              <a:gd name="T2" fmla="*/ 2147483647 w 125"/>
              <a:gd name="T3" fmla="*/ 2147483647 h 245"/>
              <a:gd name="T4" fmla="*/ 2147483647 w 125"/>
              <a:gd name="T5" fmla="*/ 2147483647 h 245"/>
              <a:gd name="T6" fmla="*/ 2147483647 w 125"/>
              <a:gd name="T7" fmla="*/ 2147483647 h 245"/>
              <a:gd name="T8" fmla="*/ 2147483647 w 125"/>
              <a:gd name="T9" fmla="*/ 2147483647 h 245"/>
              <a:gd name="T10" fmla="*/ 2147483647 w 125"/>
              <a:gd name="T11" fmla="*/ 2147483647 h 245"/>
              <a:gd name="T12" fmla="*/ 2147483647 w 125"/>
              <a:gd name="T13" fmla="*/ 2147483647 h 245"/>
              <a:gd name="T14" fmla="*/ 2147483647 w 125"/>
              <a:gd name="T15" fmla="*/ 2147483647 h 245"/>
              <a:gd name="T16" fmla="*/ 2147483647 w 125"/>
              <a:gd name="T17" fmla="*/ 2147483647 h 245"/>
              <a:gd name="T18" fmla="*/ 2147483647 w 125"/>
              <a:gd name="T19" fmla="*/ 2147483647 h 245"/>
              <a:gd name="T20" fmla="*/ 2147483647 w 125"/>
              <a:gd name="T21" fmla="*/ 2147483647 h 245"/>
              <a:gd name="T22" fmla="*/ 2147483647 w 125"/>
              <a:gd name="T23" fmla="*/ 2147483647 h 245"/>
              <a:gd name="T24" fmla="*/ 2147483647 w 125"/>
              <a:gd name="T25" fmla="*/ 2147483647 h 245"/>
              <a:gd name="T26" fmla="*/ 2147483647 w 125"/>
              <a:gd name="T27" fmla="*/ 2147483647 h 245"/>
              <a:gd name="T28" fmla="*/ 2147483647 w 125"/>
              <a:gd name="T29" fmla="*/ 2147483647 h 245"/>
              <a:gd name="T30" fmla="*/ 2147483647 w 125"/>
              <a:gd name="T31" fmla="*/ 2147483647 h 245"/>
              <a:gd name="T32" fmla="*/ 2147483647 w 125"/>
              <a:gd name="T33" fmla="*/ 2147483647 h 245"/>
              <a:gd name="T34" fmla="*/ 2147483647 w 125"/>
              <a:gd name="T35" fmla="*/ 2147483647 h 245"/>
              <a:gd name="T36" fmla="*/ 2147483647 w 125"/>
              <a:gd name="T37" fmla="*/ 2147483647 h 245"/>
              <a:gd name="T38" fmla="*/ 2147483647 w 125"/>
              <a:gd name="T39" fmla="*/ 2147483647 h 245"/>
              <a:gd name="T40" fmla="*/ 2147483647 w 125"/>
              <a:gd name="T41" fmla="*/ 2147483647 h 245"/>
              <a:gd name="T42" fmla="*/ 2147483647 w 125"/>
              <a:gd name="T43" fmla="*/ 2147483647 h 245"/>
              <a:gd name="T44" fmla="*/ 2147483647 w 125"/>
              <a:gd name="T45" fmla="*/ 2147483647 h 245"/>
              <a:gd name="T46" fmla="*/ 2147483647 w 125"/>
              <a:gd name="T47" fmla="*/ 2147483647 h 245"/>
              <a:gd name="T48" fmla="*/ 2147483647 w 125"/>
              <a:gd name="T49" fmla="*/ 2147483647 h 245"/>
              <a:gd name="T50" fmla="*/ 2147483647 w 125"/>
              <a:gd name="T51" fmla="*/ 2147483647 h 245"/>
              <a:gd name="T52" fmla="*/ 2147483647 w 125"/>
              <a:gd name="T53" fmla="*/ 2147483647 h 245"/>
              <a:gd name="T54" fmla="*/ 2147483647 w 125"/>
              <a:gd name="T55" fmla="*/ 2147483647 h 245"/>
              <a:gd name="T56" fmla="*/ 2147483647 w 125"/>
              <a:gd name="T57" fmla="*/ 2147483647 h 245"/>
              <a:gd name="T58" fmla="*/ 2147483647 w 125"/>
              <a:gd name="T59" fmla="*/ 2147483647 h 245"/>
              <a:gd name="T60" fmla="*/ 2147483647 w 125"/>
              <a:gd name="T61" fmla="*/ 2147483647 h 245"/>
              <a:gd name="T62" fmla="*/ 2147483647 w 125"/>
              <a:gd name="T63" fmla="*/ 2147483647 h 245"/>
              <a:gd name="T64" fmla="*/ 2147483647 w 125"/>
              <a:gd name="T65" fmla="*/ 2147483647 h 245"/>
              <a:gd name="T66" fmla="*/ 2147483647 w 125"/>
              <a:gd name="T67" fmla="*/ 2147483647 h 245"/>
              <a:gd name="T68" fmla="*/ 2147483647 w 125"/>
              <a:gd name="T69" fmla="*/ 2147483647 h 245"/>
              <a:gd name="T70" fmla="*/ 2147483647 w 125"/>
              <a:gd name="T71" fmla="*/ 2147483647 h 245"/>
              <a:gd name="T72" fmla="*/ 2147483647 w 125"/>
              <a:gd name="T73" fmla="*/ 2147483647 h 245"/>
              <a:gd name="T74" fmla="*/ 2147483647 w 125"/>
              <a:gd name="T75" fmla="*/ 2147483647 h 245"/>
              <a:gd name="T76" fmla="*/ 2147483647 w 125"/>
              <a:gd name="T77" fmla="*/ 2147483647 h 245"/>
              <a:gd name="T78" fmla="*/ 2147483647 w 125"/>
              <a:gd name="T79" fmla="*/ 2147483647 h 245"/>
              <a:gd name="T80" fmla="*/ 2147483647 w 125"/>
              <a:gd name="T81" fmla="*/ 2147483647 h 245"/>
              <a:gd name="T82" fmla="*/ 2147483647 w 125"/>
              <a:gd name="T83" fmla="*/ 2147483647 h 245"/>
              <a:gd name="T84" fmla="*/ 2147483647 w 125"/>
              <a:gd name="T85" fmla="*/ 2147483647 h 245"/>
              <a:gd name="T86" fmla="*/ 2147483647 w 125"/>
              <a:gd name="T87" fmla="*/ 2147483647 h 245"/>
              <a:gd name="T88" fmla="*/ 2147483647 w 125"/>
              <a:gd name="T89" fmla="*/ 2147483647 h 245"/>
              <a:gd name="T90" fmla="*/ 2147483647 w 125"/>
              <a:gd name="T91" fmla="*/ 2147483647 h 245"/>
              <a:gd name="T92" fmla="*/ 2147483647 w 125"/>
              <a:gd name="T93" fmla="*/ 2147483647 h 245"/>
              <a:gd name="T94" fmla="*/ 2147483647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chemeClr val="accent6">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0" name="State: New Hampshire"/>
          <p:cNvSpPr>
            <a:spLocks/>
          </p:cNvSpPr>
          <p:nvPr/>
        </p:nvSpPr>
        <p:spPr bwMode="auto">
          <a:xfrm>
            <a:off x="6861180" y="2505108"/>
            <a:ext cx="209014" cy="466075"/>
          </a:xfrm>
          <a:custGeom>
            <a:avLst/>
            <a:gdLst>
              <a:gd name="T0" fmla="*/ 2147483647 w 140"/>
              <a:gd name="T1" fmla="*/ 2147483647 h 303"/>
              <a:gd name="T2" fmla="*/ 2147483647 w 140"/>
              <a:gd name="T3" fmla="*/ 2147483647 h 303"/>
              <a:gd name="T4" fmla="*/ 2147483647 w 140"/>
              <a:gd name="T5" fmla="*/ 2147483647 h 303"/>
              <a:gd name="T6" fmla="*/ 2147483647 w 140"/>
              <a:gd name="T7" fmla="*/ 2147483647 h 303"/>
              <a:gd name="T8" fmla="*/ 2147483647 w 140"/>
              <a:gd name="T9" fmla="*/ 0 h 303"/>
              <a:gd name="T10" fmla="*/ 2147483647 w 140"/>
              <a:gd name="T11" fmla="*/ 2147483647 h 303"/>
              <a:gd name="T12" fmla="*/ 2147483647 w 140"/>
              <a:gd name="T13" fmla="*/ 2147483647 h 303"/>
              <a:gd name="T14" fmla="*/ 2147483647 w 140"/>
              <a:gd name="T15" fmla="*/ 2147483647 h 303"/>
              <a:gd name="T16" fmla="*/ 2147483647 w 140"/>
              <a:gd name="T17" fmla="*/ 2147483647 h 303"/>
              <a:gd name="T18" fmla="*/ 2147483647 w 140"/>
              <a:gd name="T19" fmla="*/ 2147483647 h 303"/>
              <a:gd name="T20" fmla="*/ 2147483647 w 140"/>
              <a:gd name="T21" fmla="*/ 2147483647 h 303"/>
              <a:gd name="T22" fmla="*/ 2147483647 w 140"/>
              <a:gd name="T23" fmla="*/ 2147483647 h 303"/>
              <a:gd name="T24" fmla="*/ 2147483647 w 140"/>
              <a:gd name="T25" fmla="*/ 2147483647 h 303"/>
              <a:gd name="T26" fmla="*/ 2147483647 w 140"/>
              <a:gd name="T27" fmla="*/ 2147483647 h 303"/>
              <a:gd name="T28" fmla="*/ 2147483647 w 140"/>
              <a:gd name="T29" fmla="*/ 2147483647 h 303"/>
              <a:gd name="T30" fmla="*/ 2147483647 w 140"/>
              <a:gd name="T31" fmla="*/ 2147483647 h 303"/>
              <a:gd name="T32" fmla="*/ 2147483647 w 140"/>
              <a:gd name="T33" fmla="*/ 2147483647 h 303"/>
              <a:gd name="T34" fmla="*/ 2147483647 w 140"/>
              <a:gd name="T35" fmla="*/ 2147483647 h 303"/>
              <a:gd name="T36" fmla="*/ 2147483647 w 140"/>
              <a:gd name="T37" fmla="*/ 2147483647 h 303"/>
              <a:gd name="T38" fmla="*/ 2147483647 w 140"/>
              <a:gd name="T39" fmla="*/ 2147483647 h 303"/>
              <a:gd name="T40" fmla="*/ 2147483647 w 140"/>
              <a:gd name="T41" fmla="*/ 2147483647 h 303"/>
              <a:gd name="T42" fmla="*/ 2147483647 w 140"/>
              <a:gd name="T43" fmla="*/ 2147483647 h 303"/>
              <a:gd name="T44" fmla="*/ 2147483647 w 140"/>
              <a:gd name="T45" fmla="*/ 2147483647 h 303"/>
              <a:gd name="T46" fmla="*/ 2147483647 w 140"/>
              <a:gd name="T47" fmla="*/ 2147483647 h 303"/>
              <a:gd name="T48" fmla="*/ 2147483647 w 140"/>
              <a:gd name="T49" fmla="*/ 2147483647 h 303"/>
              <a:gd name="T50" fmla="*/ 2147483647 w 140"/>
              <a:gd name="T51" fmla="*/ 2147483647 h 303"/>
              <a:gd name="T52" fmla="*/ 2147483647 w 140"/>
              <a:gd name="T53" fmla="*/ 2147483647 h 303"/>
              <a:gd name="T54" fmla="*/ 2147483647 w 140"/>
              <a:gd name="T55" fmla="*/ 2147483647 h 303"/>
              <a:gd name="T56" fmla="*/ 2147483647 w 140"/>
              <a:gd name="T57" fmla="*/ 2147483647 h 303"/>
              <a:gd name="T58" fmla="*/ 2147483647 w 140"/>
              <a:gd name="T59" fmla="*/ 2147483647 h 303"/>
              <a:gd name="T60" fmla="*/ 0 w 140"/>
              <a:gd name="T61" fmla="*/ 2147483647 h 303"/>
              <a:gd name="T62" fmla="*/ 2147483647 w 140"/>
              <a:gd name="T63" fmla="*/ 2147483647 h 303"/>
              <a:gd name="T64" fmla="*/ 2147483647 w 140"/>
              <a:gd name="T65" fmla="*/ 2147483647 h 303"/>
              <a:gd name="T66" fmla="*/ 2147483647 w 140"/>
              <a:gd name="T67" fmla="*/ 2147483647 h 303"/>
              <a:gd name="T68" fmla="*/ 2147483647 w 140"/>
              <a:gd name="T69" fmla="*/ 2147483647 h 303"/>
              <a:gd name="T70" fmla="*/ 2147483647 w 140"/>
              <a:gd name="T71" fmla="*/ 2147483647 h 303"/>
              <a:gd name="T72" fmla="*/ 2147483647 w 140"/>
              <a:gd name="T73" fmla="*/ 2147483647 h 303"/>
              <a:gd name="T74" fmla="*/ 2147483647 w 140"/>
              <a:gd name="T75" fmla="*/ 2147483647 h 303"/>
              <a:gd name="T76" fmla="*/ 2147483647 w 140"/>
              <a:gd name="T77" fmla="*/ 2147483647 h 303"/>
              <a:gd name="T78" fmla="*/ 2147483647 w 140"/>
              <a:gd name="T79" fmla="*/ 2147483647 h 303"/>
              <a:gd name="T80" fmla="*/ 2147483647 w 140"/>
              <a:gd name="T81" fmla="*/ 2147483647 h 303"/>
              <a:gd name="T82" fmla="*/ 2147483647 w 140"/>
              <a:gd name="T83" fmla="*/ 2147483647 h 303"/>
              <a:gd name="T84" fmla="*/ 2147483647 w 140"/>
              <a:gd name="T85" fmla="*/ 2147483647 h 303"/>
              <a:gd name="T86" fmla="*/ 2147483647 w 140"/>
              <a:gd name="T87" fmla="*/ 2147483647 h 303"/>
              <a:gd name="T88" fmla="*/ 2147483647 w 140"/>
              <a:gd name="T89" fmla="*/ 2147483647 h 303"/>
              <a:gd name="T90" fmla="*/ 2147483647 w 140"/>
              <a:gd name="T91" fmla="*/ 2147483647 h 303"/>
              <a:gd name="T92" fmla="*/ 2147483647 w 140"/>
              <a:gd name="T93" fmla="*/ 2147483647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chemeClr val="accent6">
              <a:lumMod val="20000"/>
              <a:lumOff val="80000"/>
            </a:schemeClr>
          </a:solidFill>
          <a:ln w="0" algn="ctr">
            <a:solidFill>
              <a:schemeClr val="bg1">
                <a:lumMod val="50000"/>
              </a:schemeClr>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1" name="State: Nevada"/>
          <p:cNvSpPr>
            <a:spLocks/>
          </p:cNvSpPr>
          <p:nvPr/>
        </p:nvSpPr>
        <p:spPr bwMode="auto">
          <a:xfrm>
            <a:off x="1111788" y="3009641"/>
            <a:ext cx="837551" cy="1349003"/>
          </a:xfrm>
          <a:custGeom>
            <a:avLst/>
            <a:gdLst>
              <a:gd name="T0" fmla="*/ 0 w 561"/>
              <a:gd name="T1" fmla="*/ 2147483647 h 877"/>
              <a:gd name="T2" fmla="*/ 2147483647 w 561"/>
              <a:gd name="T3" fmla="*/ 2147483647 h 877"/>
              <a:gd name="T4" fmla="*/ 2147483647 w 561"/>
              <a:gd name="T5" fmla="*/ 2147483647 h 877"/>
              <a:gd name="T6" fmla="*/ 2147483647 w 561"/>
              <a:gd name="T7" fmla="*/ 2147483647 h 877"/>
              <a:gd name="T8" fmla="*/ 2147483647 w 561"/>
              <a:gd name="T9" fmla="*/ 2147483647 h 877"/>
              <a:gd name="T10" fmla="*/ 2147483647 w 561"/>
              <a:gd name="T11" fmla="*/ 2147483647 h 877"/>
              <a:gd name="T12" fmla="*/ 2147483647 w 561"/>
              <a:gd name="T13" fmla="*/ 2147483647 h 877"/>
              <a:gd name="T14" fmla="*/ 2147483647 w 561"/>
              <a:gd name="T15" fmla="*/ 2147483647 h 877"/>
              <a:gd name="T16" fmla="*/ 2147483647 w 561"/>
              <a:gd name="T17" fmla="*/ 2147483647 h 877"/>
              <a:gd name="T18" fmla="*/ 2147483647 w 561"/>
              <a:gd name="T19" fmla="*/ 2147483647 h 877"/>
              <a:gd name="T20" fmla="*/ 2147483647 w 561"/>
              <a:gd name="T21" fmla="*/ 2147483647 h 877"/>
              <a:gd name="T22" fmla="*/ 2147483647 w 561"/>
              <a:gd name="T23" fmla="*/ 2147483647 h 877"/>
              <a:gd name="T24" fmla="*/ 2147483647 w 561"/>
              <a:gd name="T25" fmla="*/ 2147483647 h 877"/>
              <a:gd name="T26" fmla="*/ 2147483647 w 561"/>
              <a:gd name="T27" fmla="*/ 2147483647 h 877"/>
              <a:gd name="T28" fmla="*/ 2147483647 w 561"/>
              <a:gd name="T29" fmla="*/ 2147483647 h 877"/>
              <a:gd name="T30" fmla="*/ 2147483647 w 561"/>
              <a:gd name="T31" fmla="*/ 2147483647 h 877"/>
              <a:gd name="T32" fmla="*/ 2147483647 w 561"/>
              <a:gd name="T33" fmla="*/ 2147483647 h 877"/>
              <a:gd name="T34" fmla="*/ 2147483647 w 561"/>
              <a:gd name="T35" fmla="*/ 2147483647 h 877"/>
              <a:gd name="T36" fmla="*/ 2147483647 w 561"/>
              <a:gd name="T37" fmla="*/ 2147483647 h 877"/>
              <a:gd name="T38" fmla="*/ 2147483647 w 561"/>
              <a:gd name="T39" fmla="*/ 2147483647 h 877"/>
              <a:gd name="T40" fmla="*/ 2147483647 w 561"/>
              <a:gd name="T41" fmla="*/ 2147483647 h 877"/>
              <a:gd name="T42" fmla="*/ 2147483647 w 561"/>
              <a:gd name="T43" fmla="*/ 2147483647 h 877"/>
              <a:gd name="T44" fmla="*/ 2147483647 w 561"/>
              <a:gd name="T45" fmla="*/ 2147483647 h 877"/>
              <a:gd name="T46" fmla="*/ 2147483647 w 561"/>
              <a:gd name="T47" fmla="*/ 2147483647 h 877"/>
              <a:gd name="T48" fmla="*/ 2147483647 w 561"/>
              <a:gd name="T49" fmla="*/ 2147483647 h 877"/>
              <a:gd name="T50" fmla="*/ 2147483647 w 561"/>
              <a:gd name="T51" fmla="*/ 2147483647 h 877"/>
              <a:gd name="T52" fmla="*/ 2147483647 w 561"/>
              <a:gd name="T53" fmla="*/ 2147483647 h 877"/>
              <a:gd name="T54" fmla="*/ 2147483647 w 561"/>
              <a:gd name="T55" fmla="*/ 2147483647 h 877"/>
              <a:gd name="T56" fmla="*/ 2147483647 w 561"/>
              <a:gd name="T57" fmla="*/ 2147483647 h 877"/>
              <a:gd name="T58" fmla="*/ 2147483647 w 561"/>
              <a:gd name="T59" fmla="*/ 2147483647 h 877"/>
              <a:gd name="T60" fmla="*/ 2147483647 w 561"/>
              <a:gd name="T61" fmla="*/ 2147483647 h 877"/>
              <a:gd name="T62" fmla="*/ 2147483647 w 561"/>
              <a:gd name="T63" fmla="*/ 2147483647 h 877"/>
              <a:gd name="T64" fmla="*/ 2147483647 w 561"/>
              <a:gd name="T65" fmla="*/ 2147483647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solidFill>
            <a:schemeClr val="accent6">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2" name="State: Nebraska"/>
          <p:cNvSpPr>
            <a:spLocks/>
          </p:cNvSpPr>
          <p:nvPr/>
        </p:nvSpPr>
        <p:spPr bwMode="auto">
          <a:xfrm>
            <a:off x="3118333" y="3231144"/>
            <a:ext cx="1057015" cy="556829"/>
          </a:xfrm>
          <a:custGeom>
            <a:avLst/>
            <a:gdLst>
              <a:gd name="T0" fmla="*/ 2147483647 w 708"/>
              <a:gd name="T1" fmla="*/ 2147483647 h 362"/>
              <a:gd name="T2" fmla="*/ 2147483647 w 708"/>
              <a:gd name="T3" fmla="*/ 2147483647 h 362"/>
              <a:gd name="T4" fmla="*/ 2147483647 w 708"/>
              <a:gd name="T5" fmla="*/ 2147483647 h 362"/>
              <a:gd name="T6" fmla="*/ 2147483647 w 708"/>
              <a:gd name="T7" fmla="*/ 2147483647 h 362"/>
              <a:gd name="T8" fmla="*/ 2147483647 w 708"/>
              <a:gd name="T9" fmla="*/ 2147483647 h 362"/>
              <a:gd name="T10" fmla="*/ 2147483647 w 708"/>
              <a:gd name="T11" fmla="*/ 2147483647 h 362"/>
              <a:gd name="T12" fmla="*/ 2147483647 w 708"/>
              <a:gd name="T13" fmla="*/ 2147483647 h 362"/>
              <a:gd name="T14" fmla="*/ 2147483647 w 708"/>
              <a:gd name="T15" fmla="*/ 2147483647 h 362"/>
              <a:gd name="T16" fmla="*/ 2147483647 w 708"/>
              <a:gd name="T17" fmla="*/ 2147483647 h 362"/>
              <a:gd name="T18" fmla="*/ 2147483647 w 708"/>
              <a:gd name="T19" fmla="*/ 2147483647 h 362"/>
              <a:gd name="T20" fmla="*/ 2147483647 w 708"/>
              <a:gd name="T21" fmla="*/ 2147483647 h 362"/>
              <a:gd name="T22" fmla="*/ 2147483647 w 708"/>
              <a:gd name="T23" fmla="*/ 2147483647 h 362"/>
              <a:gd name="T24" fmla="*/ 2147483647 w 708"/>
              <a:gd name="T25" fmla="*/ 2147483647 h 362"/>
              <a:gd name="T26" fmla="*/ 2147483647 w 708"/>
              <a:gd name="T27" fmla="*/ 2147483647 h 362"/>
              <a:gd name="T28" fmla="*/ 2147483647 w 708"/>
              <a:gd name="T29" fmla="*/ 2147483647 h 362"/>
              <a:gd name="T30" fmla="*/ 2147483647 w 708"/>
              <a:gd name="T31" fmla="*/ 2147483647 h 362"/>
              <a:gd name="T32" fmla="*/ 2147483647 w 708"/>
              <a:gd name="T33" fmla="*/ 2147483647 h 362"/>
              <a:gd name="T34" fmla="*/ 2147483647 w 708"/>
              <a:gd name="T35" fmla="*/ 2147483647 h 362"/>
              <a:gd name="T36" fmla="*/ 2147483647 w 708"/>
              <a:gd name="T37" fmla="*/ 2147483647 h 362"/>
              <a:gd name="T38" fmla="*/ 2147483647 w 708"/>
              <a:gd name="T39" fmla="*/ 2147483647 h 362"/>
              <a:gd name="T40" fmla="*/ 2147483647 w 708"/>
              <a:gd name="T41" fmla="*/ 2147483647 h 362"/>
              <a:gd name="T42" fmla="*/ 2147483647 w 708"/>
              <a:gd name="T43" fmla="*/ 2147483647 h 362"/>
              <a:gd name="T44" fmla="*/ 2147483647 w 708"/>
              <a:gd name="T45" fmla="*/ 2147483647 h 362"/>
              <a:gd name="T46" fmla="*/ 2147483647 w 708"/>
              <a:gd name="T47" fmla="*/ 2147483647 h 362"/>
              <a:gd name="T48" fmla="*/ 2147483647 w 708"/>
              <a:gd name="T49" fmla="*/ 2147483647 h 362"/>
              <a:gd name="T50" fmla="*/ 2147483647 w 708"/>
              <a:gd name="T51" fmla="*/ 2147483647 h 362"/>
              <a:gd name="T52" fmla="*/ 2147483647 w 708"/>
              <a:gd name="T53" fmla="*/ 2147483647 h 362"/>
              <a:gd name="T54" fmla="*/ 2147483647 w 708"/>
              <a:gd name="T55" fmla="*/ 2147483647 h 362"/>
              <a:gd name="T56" fmla="*/ 2147483647 w 708"/>
              <a:gd name="T57" fmla="*/ 2147483647 h 362"/>
              <a:gd name="T58" fmla="*/ 2147483647 w 708"/>
              <a:gd name="T59" fmla="*/ 2147483647 h 362"/>
              <a:gd name="T60" fmla="*/ 2147483647 w 708"/>
              <a:gd name="T61" fmla="*/ 2147483647 h 362"/>
              <a:gd name="T62" fmla="*/ 2147483647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solidFill>
            <a:schemeClr val="bg1">
              <a:lumMod val="95000"/>
            </a:schemeClr>
          </a:solidFill>
          <a:ln w="0" algn="ctr">
            <a:solidFill>
              <a:schemeClr val="bg1">
                <a:lumMod val="50000"/>
              </a:schemeClr>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3" name="State: Montana"/>
          <p:cNvSpPr>
            <a:spLocks/>
          </p:cNvSpPr>
          <p:nvPr/>
        </p:nvSpPr>
        <p:spPr bwMode="auto">
          <a:xfrm>
            <a:off x="1953817" y="1975968"/>
            <a:ext cx="1306340" cy="924459"/>
          </a:xfrm>
          <a:custGeom>
            <a:avLst/>
            <a:gdLst>
              <a:gd name="T0" fmla="*/ 2147483647 w 875"/>
              <a:gd name="T1" fmla="*/ 2147483647 h 601"/>
              <a:gd name="T2" fmla="*/ 2147483647 w 875"/>
              <a:gd name="T3" fmla="*/ 2147483647 h 601"/>
              <a:gd name="T4" fmla="*/ 2147483647 w 875"/>
              <a:gd name="T5" fmla="*/ 2147483647 h 601"/>
              <a:gd name="T6" fmla="*/ 2147483647 w 875"/>
              <a:gd name="T7" fmla="*/ 2147483647 h 601"/>
              <a:gd name="T8" fmla="*/ 2147483647 w 875"/>
              <a:gd name="T9" fmla="*/ 2147483647 h 601"/>
              <a:gd name="T10" fmla="*/ 2147483647 w 875"/>
              <a:gd name="T11" fmla="*/ 2147483647 h 601"/>
              <a:gd name="T12" fmla="*/ 2147483647 w 875"/>
              <a:gd name="T13" fmla="*/ 2147483647 h 601"/>
              <a:gd name="T14" fmla="*/ 2147483647 w 875"/>
              <a:gd name="T15" fmla="*/ 2147483647 h 601"/>
              <a:gd name="T16" fmla="*/ 2147483647 w 875"/>
              <a:gd name="T17" fmla="*/ 2147483647 h 601"/>
              <a:gd name="T18" fmla="*/ 2147483647 w 875"/>
              <a:gd name="T19" fmla="*/ 2147483647 h 601"/>
              <a:gd name="T20" fmla="*/ 2147483647 w 875"/>
              <a:gd name="T21" fmla="*/ 2147483647 h 601"/>
              <a:gd name="T22" fmla="*/ 2147483647 w 875"/>
              <a:gd name="T23" fmla="*/ 2147483647 h 601"/>
              <a:gd name="T24" fmla="*/ 2147483647 w 875"/>
              <a:gd name="T25" fmla="*/ 2147483647 h 601"/>
              <a:gd name="T26" fmla="*/ 2147483647 w 875"/>
              <a:gd name="T27" fmla="*/ 2147483647 h 601"/>
              <a:gd name="T28" fmla="*/ 2147483647 w 875"/>
              <a:gd name="T29" fmla="*/ 2147483647 h 601"/>
              <a:gd name="T30" fmla="*/ 2147483647 w 875"/>
              <a:gd name="T31" fmla="*/ 2147483647 h 601"/>
              <a:gd name="T32" fmla="*/ 2147483647 w 875"/>
              <a:gd name="T33" fmla="*/ 2147483647 h 601"/>
              <a:gd name="T34" fmla="*/ 2147483647 w 875"/>
              <a:gd name="T35" fmla="*/ 2147483647 h 601"/>
              <a:gd name="T36" fmla="*/ 2147483647 w 875"/>
              <a:gd name="T37" fmla="*/ 2147483647 h 601"/>
              <a:gd name="T38" fmla="*/ 2147483647 w 875"/>
              <a:gd name="T39" fmla="*/ 2147483647 h 601"/>
              <a:gd name="T40" fmla="*/ 2147483647 w 875"/>
              <a:gd name="T41" fmla="*/ 2147483647 h 601"/>
              <a:gd name="T42" fmla="*/ 2147483647 w 875"/>
              <a:gd name="T43" fmla="*/ 2147483647 h 601"/>
              <a:gd name="T44" fmla="*/ 2147483647 w 875"/>
              <a:gd name="T45" fmla="*/ 2147483647 h 601"/>
              <a:gd name="T46" fmla="*/ 2147483647 w 875"/>
              <a:gd name="T47" fmla="*/ 2147483647 h 601"/>
              <a:gd name="T48" fmla="*/ 2147483647 w 875"/>
              <a:gd name="T49" fmla="*/ 2147483647 h 601"/>
              <a:gd name="T50" fmla="*/ 2147483647 w 875"/>
              <a:gd name="T51" fmla="*/ 2147483647 h 601"/>
              <a:gd name="T52" fmla="*/ 2147483647 w 875"/>
              <a:gd name="T53" fmla="*/ 2147483647 h 601"/>
              <a:gd name="T54" fmla="*/ 2147483647 w 875"/>
              <a:gd name="T55" fmla="*/ 2147483647 h 601"/>
              <a:gd name="T56" fmla="*/ 2147483647 w 875"/>
              <a:gd name="T57" fmla="*/ 2147483647 h 601"/>
              <a:gd name="T58" fmla="*/ 2147483647 w 875"/>
              <a:gd name="T59" fmla="*/ 2147483647 h 601"/>
              <a:gd name="T60" fmla="*/ 2147483647 w 875"/>
              <a:gd name="T61" fmla="*/ 2147483647 h 601"/>
              <a:gd name="T62" fmla="*/ 2147483647 w 875"/>
              <a:gd name="T63" fmla="*/ 2147483647 h 601"/>
              <a:gd name="T64" fmla="*/ 2147483647 w 875"/>
              <a:gd name="T65" fmla="*/ 2147483647 h 601"/>
              <a:gd name="T66" fmla="*/ 2147483647 w 875"/>
              <a:gd name="T67" fmla="*/ 2147483647 h 601"/>
              <a:gd name="T68" fmla="*/ 2147483647 w 875"/>
              <a:gd name="T69" fmla="*/ 2147483647 h 601"/>
              <a:gd name="T70" fmla="*/ 2147483647 w 875"/>
              <a:gd name="T71" fmla="*/ 2147483647 h 601"/>
              <a:gd name="T72" fmla="*/ 2147483647 w 875"/>
              <a:gd name="T73" fmla="*/ 2147483647 h 601"/>
              <a:gd name="T74" fmla="*/ 2147483647 w 875"/>
              <a:gd name="T75" fmla="*/ 2147483647 h 601"/>
              <a:gd name="T76" fmla="*/ 2147483647 w 875"/>
              <a:gd name="T77" fmla="*/ 2147483647 h 601"/>
              <a:gd name="T78" fmla="*/ 2147483647 w 875"/>
              <a:gd name="T79" fmla="*/ 2147483647 h 601"/>
              <a:gd name="T80" fmla="*/ 2147483647 w 875"/>
              <a:gd name="T81" fmla="*/ 2147483647 h 601"/>
              <a:gd name="T82" fmla="*/ 2147483647 w 875"/>
              <a:gd name="T83" fmla="*/ 2147483647 h 601"/>
              <a:gd name="T84" fmla="*/ 2147483647 w 875"/>
              <a:gd name="T85" fmla="*/ 2147483647 h 601"/>
              <a:gd name="T86" fmla="*/ 2147483647 w 875"/>
              <a:gd name="T87" fmla="*/ 2147483647 h 601"/>
              <a:gd name="T88" fmla="*/ 2147483647 w 875"/>
              <a:gd name="T89" fmla="*/ 2147483647 h 601"/>
              <a:gd name="T90" fmla="*/ 2147483647 w 875"/>
              <a:gd name="T91" fmla="*/ 2147483647 h 601"/>
              <a:gd name="T92" fmla="*/ 2147483647 w 875"/>
              <a:gd name="T93" fmla="*/ 2147483647 h 601"/>
              <a:gd name="T94" fmla="*/ 2147483647 w 875"/>
              <a:gd name="T95" fmla="*/ 2147483647 h 601"/>
              <a:gd name="T96" fmla="*/ 2147483647 w 875"/>
              <a:gd name="T97" fmla="*/ 2147483647 h 601"/>
              <a:gd name="T98" fmla="*/ 214748364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4" name="State: Missouri"/>
          <p:cNvSpPr>
            <a:spLocks/>
          </p:cNvSpPr>
          <p:nvPr/>
        </p:nvSpPr>
        <p:spPr bwMode="auto">
          <a:xfrm>
            <a:off x="4139517" y="3701835"/>
            <a:ext cx="861439" cy="784483"/>
          </a:xfrm>
          <a:custGeom>
            <a:avLst/>
            <a:gdLst>
              <a:gd name="T0" fmla="*/ 2147483647 w 577"/>
              <a:gd name="T1" fmla="*/ 2147483647 h 510"/>
              <a:gd name="T2" fmla="*/ 2147483647 w 577"/>
              <a:gd name="T3" fmla="*/ 2147483647 h 510"/>
              <a:gd name="T4" fmla="*/ 2147483647 w 577"/>
              <a:gd name="T5" fmla="*/ 2147483647 h 510"/>
              <a:gd name="T6" fmla="*/ 2147483647 w 577"/>
              <a:gd name="T7" fmla="*/ 2147483647 h 510"/>
              <a:gd name="T8" fmla="*/ 2147483647 w 577"/>
              <a:gd name="T9" fmla="*/ 2147483647 h 510"/>
              <a:gd name="T10" fmla="*/ 2147483647 w 577"/>
              <a:gd name="T11" fmla="*/ 2147483647 h 510"/>
              <a:gd name="T12" fmla="*/ 2147483647 w 577"/>
              <a:gd name="T13" fmla="*/ 2147483647 h 510"/>
              <a:gd name="T14" fmla="*/ 2147483647 w 577"/>
              <a:gd name="T15" fmla="*/ 2147483647 h 510"/>
              <a:gd name="T16" fmla="*/ 2147483647 w 577"/>
              <a:gd name="T17" fmla="*/ 2147483647 h 510"/>
              <a:gd name="T18" fmla="*/ 2147483647 w 577"/>
              <a:gd name="T19" fmla="*/ 2147483647 h 510"/>
              <a:gd name="T20" fmla="*/ 2147483647 w 577"/>
              <a:gd name="T21" fmla="*/ 2147483647 h 510"/>
              <a:gd name="T22" fmla="*/ 2147483647 w 577"/>
              <a:gd name="T23" fmla="*/ 2147483647 h 510"/>
              <a:gd name="T24" fmla="*/ 2147483647 w 577"/>
              <a:gd name="T25" fmla="*/ 2147483647 h 510"/>
              <a:gd name="T26" fmla="*/ 2147483647 w 577"/>
              <a:gd name="T27" fmla="*/ 2147483647 h 510"/>
              <a:gd name="T28" fmla="*/ 2147483647 w 577"/>
              <a:gd name="T29" fmla="*/ 2147483647 h 510"/>
              <a:gd name="T30" fmla="*/ 2147483647 w 577"/>
              <a:gd name="T31" fmla="*/ 2147483647 h 510"/>
              <a:gd name="T32" fmla="*/ 2147483647 w 577"/>
              <a:gd name="T33" fmla="*/ 2147483647 h 510"/>
              <a:gd name="T34" fmla="*/ 2147483647 w 577"/>
              <a:gd name="T35" fmla="*/ 2147483647 h 510"/>
              <a:gd name="T36" fmla="*/ 2147483647 w 577"/>
              <a:gd name="T37" fmla="*/ 2147483647 h 510"/>
              <a:gd name="T38" fmla="*/ 2147483647 w 577"/>
              <a:gd name="T39" fmla="*/ 2147483647 h 510"/>
              <a:gd name="T40" fmla="*/ 2147483647 w 577"/>
              <a:gd name="T41" fmla="*/ 2147483647 h 510"/>
              <a:gd name="T42" fmla="*/ 2147483647 w 577"/>
              <a:gd name="T43" fmla="*/ 2147483647 h 510"/>
              <a:gd name="T44" fmla="*/ 2147483647 w 577"/>
              <a:gd name="T45" fmla="*/ 2147483647 h 510"/>
              <a:gd name="T46" fmla="*/ 2147483647 w 577"/>
              <a:gd name="T47" fmla="*/ 2147483647 h 510"/>
              <a:gd name="T48" fmla="*/ 2147483647 w 577"/>
              <a:gd name="T49" fmla="*/ 2147483647 h 510"/>
              <a:gd name="T50" fmla="*/ 2147483647 w 577"/>
              <a:gd name="T51" fmla="*/ 2147483647 h 510"/>
              <a:gd name="T52" fmla="*/ 2147483647 w 577"/>
              <a:gd name="T53" fmla="*/ 2147483647 h 510"/>
              <a:gd name="T54" fmla="*/ 2147483647 w 577"/>
              <a:gd name="T55" fmla="*/ 2147483647 h 510"/>
              <a:gd name="T56" fmla="*/ 2147483647 w 577"/>
              <a:gd name="T57" fmla="*/ 2147483647 h 510"/>
              <a:gd name="T58" fmla="*/ 2147483647 w 577"/>
              <a:gd name="T59" fmla="*/ 2147483647 h 510"/>
              <a:gd name="T60" fmla="*/ 2147483647 w 577"/>
              <a:gd name="T61" fmla="*/ 2147483647 h 510"/>
              <a:gd name="T62" fmla="*/ 2147483647 w 577"/>
              <a:gd name="T63" fmla="*/ 2147483647 h 510"/>
              <a:gd name="T64" fmla="*/ 2147483647 w 577"/>
              <a:gd name="T65" fmla="*/ 2147483647 h 510"/>
              <a:gd name="T66" fmla="*/ 2147483647 w 577"/>
              <a:gd name="T67" fmla="*/ 2147483647 h 510"/>
              <a:gd name="T68" fmla="*/ 2147483647 w 577"/>
              <a:gd name="T69" fmla="*/ 2147483647 h 510"/>
              <a:gd name="T70" fmla="*/ 2147483647 w 577"/>
              <a:gd name="T71" fmla="*/ 2147483647 h 510"/>
              <a:gd name="T72" fmla="*/ 2147483647 w 577"/>
              <a:gd name="T73" fmla="*/ 2147483647 h 510"/>
              <a:gd name="T74" fmla="*/ 2147483647 w 577"/>
              <a:gd name="T75" fmla="*/ 2147483647 h 510"/>
              <a:gd name="T76" fmla="*/ 2147483647 w 577"/>
              <a:gd name="T77" fmla="*/ 2147483647 h 510"/>
              <a:gd name="T78" fmla="*/ 2147483647 w 577"/>
              <a:gd name="T79" fmla="*/ 2147483647 h 510"/>
              <a:gd name="T80" fmla="*/ 2147483647 w 577"/>
              <a:gd name="T81" fmla="*/ 2147483647 h 510"/>
              <a:gd name="T82" fmla="*/ 2147483647 w 577"/>
              <a:gd name="T83" fmla="*/ 2147483647 h 510"/>
              <a:gd name="T84" fmla="*/ 2147483647 w 577"/>
              <a:gd name="T85" fmla="*/ 2147483647 h 510"/>
              <a:gd name="T86" fmla="*/ 2147483647 w 577"/>
              <a:gd name="T87" fmla="*/ 2147483647 h 510"/>
              <a:gd name="T88" fmla="*/ 2147483647 w 577"/>
              <a:gd name="T89" fmla="*/ 2147483647 h 510"/>
              <a:gd name="T90" fmla="*/ 2147483647 w 577"/>
              <a:gd name="T91" fmla="*/ 2147483647 h 510"/>
              <a:gd name="T92" fmla="*/ 2147483647 w 577"/>
              <a:gd name="T93" fmla="*/ 2147483647 h 510"/>
              <a:gd name="T94" fmla="*/ 2147483647 w 577"/>
              <a:gd name="T95" fmla="*/ 2147483647 h 510"/>
              <a:gd name="T96" fmla="*/ 2147483647 w 577"/>
              <a:gd name="T97" fmla="*/ 2147483647 h 510"/>
              <a:gd name="T98" fmla="*/ 2147483647 w 577"/>
              <a:gd name="T99" fmla="*/ 2147483647 h 510"/>
              <a:gd name="T100" fmla="*/ 2147483647 w 577"/>
              <a:gd name="T101" fmla="*/ 2147483647 h 510"/>
              <a:gd name="T102" fmla="*/ 2147483647 w 577"/>
              <a:gd name="T103" fmla="*/ 2147483647 h 510"/>
              <a:gd name="T104" fmla="*/ 2147483647 w 577"/>
              <a:gd name="T105" fmla="*/ 2147483647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solidFill>
            <a:schemeClr val="accent6">
              <a:lumMod val="20000"/>
              <a:lumOff val="80000"/>
            </a:schemeClr>
          </a:solidFill>
          <a:ln w="0" algn="ctr">
            <a:solidFill>
              <a:schemeClr val="bg1">
                <a:lumMod val="50000"/>
              </a:schemeClr>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5" name="State: Mississippi"/>
          <p:cNvSpPr>
            <a:spLocks/>
          </p:cNvSpPr>
          <p:nvPr/>
        </p:nvSpPr>
        <p:spPr bwMode="auto">
          <a:xfrm>
            <a:off x="4694892" y="4618601"/>
            <a:ext cx="459832" cy="821399"/>
          </a:xfrm>
          <a:custGeom>
            <a:avLst/>
            <a:gdLst>
              <a:gd name="T0" fmla="*/ 2147483647 w 308"/>
              <a:gd name="T1" fmla="*/ 2147483647 h 534"/>
              <a:gd name="T2" fmla="*/ 2147483647 w 308"/>
              <a:gd name="T3" fmla="*/ 2147483647 h 534"/>
              <a:gd name="T4" fmla="*/ 2147483647 w 308"/>
              <a:gd name="T5" fmla="*/ 2147483647 h 534"/>
              <a:gd name="T6" fmla="*/ 2147483647 w 308"/>
              <a:gd name="T7" fmla="*/ 2147483647 h 534"/>
              <a:gd name="T8" fmla="*/ 2147483647 w 308"/>
              <a:gd name="T9" fmla="*/ 2147483647 h 534"/>
              <a:gd name="T10" fmla="*/ 2147483647 w 308"/>
              <a:gd name="T11" fmla="*/ 2147483647 h 534"/>
              <a:gd name="T12" fmla="*/ 2147483647 w 308"/>
              <a:gd name="T13" fmla="*/ 2147483647 h 534"/>
              <a:gd name="T14" fmla="*/ 2147483647 w 308"/>
              <a:gd name="T15" fmla="*/ 2147483647 h 534"/>
              <a:gd name="T16" fmla="*/ 2147483647 w 308"/>
              <a:gd name="T17" fmla="*/ 2147483647 h 534"/>
              <a:gd name="T18" fmla="*/ 2147483647 w 308"/>
              <a:gd name="T19" fmla="*/ 2147483647 h 534"/>
              <a:gd name="T20" fmla="*/ 2147483647 w 308"/>
              <a:gd name="T21" fmla="*/ 2147483647 h 534"/>
              <a:gd name="T22" fmla="*/ 2147483647 w 308"/>
              <a:gd name="T23" fmla="*/ 2147483647 h 534"/>
              <a:gd name="T24" fmla="*/ 2147483647 w 308"/>
              <a:gd name="T25" fmla="*/ 2147483647 h 534"/>
              <a:gd name="T26" fmla="*/ 2147483647 w 308"/>
              <a:gd name="T27" fmla="*/ 2147483647 h 534"/>
              <a:gd name="T28" fmla="*/ 0 w 308"/>
              <a:gd name="T29" fmla="*/ 2147483647 h 534"/>
              <a:gd name="T30" fmla="*/ 2147483647 w 308"/>
              <a:gd name="T31" fmla="*/ 2147483647 h 534"/>
              <a:gd name="T32" fmla="*/ 2147483647 w 308"/>
              <a:gd name="T33" fmla="*/ 2147483647 h 534"/>
              <a:gd name="T34" fmla="*/ 2147483647 w 308"/>
              <a:gd name="T35" fmla="*/ 2147483647 h 534"/>
              <a:gd name="T36" fmla="*/ 2147483647 w 308"/>
              <a:gd name="T37" fmla="*/ 2147483647 h 534"/>
              <a:gd name="T38" fmla="*/ 2147483647 w 308"/>
              <a:gd name="T39" fmla="*/ 2147483647 h 534"/>
              <a:gd name="T40" fmla="*/ 2147483647 w 308"/>
              <a:gd name="T41" fmla="*/ 2147483647 h 534"/>
              <a:gd name="T42" fmla="*/ 2147483647 w 308"/>
              <a:gd name="T43" fmla="*/ 2147483647 h 534"/>
              <a:gd name="T44" fmla="*/ 2147483647 w 308"/>
              <a:gd name="T45" fmla="*/ 2147483647 h 534"/>
              <a:gd name="T46" fmla="*/ 2147483647 w 308"/>
              <a:gd name="T47" fmla="*/ 2147483647 h 534"/>
              <a:gd name="T48" fmla="*/ 2147483647 w 308"/>
              <a:gd name="T49" fmla="*/ 2147483647 h 534"/>
              <a:gd name="T50" fmla="*/ 2147483647 w 308"/>
              <a:gd name="T51" fmla="*/ 2147483647 h 534"/>
              <a:gd name="T52" fmla="*/ 2147483647 w 308"/>
              <a:gd name="T53" fmla="*/ 2147483647 h 534"/>
              <a:gd name="T54" fmla="*/ 2147483647 w 308"/>
              <a:gd name="T55" fmla="*/ 2147483647 h 534"/>
              <a:gd name="T56" fmla="*/ 2147483647 w 308"/>
              <a:gd name="T57" fmla="*/ 2147483647 h 534"/>
              <a:gd name="T58" fmla="*/ 2147483647 w 308"/>
              <a:gd name="T59" fmla="*/ 2147483647 h 534"/>
              <a:gd name="T60" fmla="*/ 2147483647 w 308"/>
              <a:gd name="T61" fmla="*/ 2147483647 h 534"/>
              <a:gd name="T62" fmla="*/ 2147483647 w 308"/>
              <a:gd name="T63" fmla="*/ 2147483647 h 534"/>
              <a:gd name="T64" fmla="*/ 2147483647 w 308"/>
              <a:gd name="T65" fmla="*/ 2147483647 h 534"/>
              <a:gd name="T66" fmla="*/ 2147483647 w 308"/>
              <a:gd name="T67" fmla="*/ 2147483647 h 534"/>
              <a:gd name="T68" fmla="*/ 2147483647 w 308"/>
              <a:gd name="T69" fmla="*/ 2147483647 h 534"/>
              <a:gd name="T70" fmla="*/ 2147483647 w 308"/>
              <a:gd name="T71" fmla="*/ 2147483647 h 534"/>
              <a:gd name="T72" fmla="*/ 2147483647 w 308"/>
              <a:gd name="T73" fmla="*/ 2147483647 h 534"/>
              <a:gd name="T74" fmla="*/ 2147483647 w 308"/>
              <a:gd name="T75" fmla="*/ 2147483647 h 534"/>
              <a:gd name="T76" fmla="*/ 2147483647 w 308"/>
              <a:gd name="T77" fmla="*/ 2147483647 h 534"/>
              <a:gd name="T78" fmla="*/ 2147483647 w 308"/>
              <a:gd name="T79" fmla="*/ 2147483647 h 534"/>
              <a:gd name="T80" fmla="*/ 2147483647 w 308"/>
              <a:gd name="T81" fmla="*/ 2147483647 h 534"/>
              <a:gd name="T82" fmla="*/ 2147483647 w 308"/>
              <a:gd name="T83" fmla="*/ 2147483647 h 534"/>
              <a:gd name="T84" fmla="*/ 2147483647 w 308"/>
              <a:gd name="T85" fmla="*/ 2147483647 h 534"/>
              <a:gd name="T86" fmla="*/ 2147483647 w 308"/>
              <a:gd name="T87" fmla="*/ 2147483647 h 534"/>
              <a:gd name="T88" fmla="*/ 2147483647 w 308"/>
              <a:gd name="T89" fmla="*/ 2147483647 h 534"/>
              <a:gd name="T90" fmla="*/ 2147483647 w 30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6" name="State: Minnesota"/>
          <p:cNvSpPr>
            <a:spLocks/>
          </p:cNvSpPr>
          <p:nvPr/>
        </p:nvSpPr>
        <p:spPr bwMode="auto">
          <a:xfrm>
            <a:off x="3981256" y="2209772"/>
            <a:ext cx="809184" cy="996754"/>
          </a:xfrm>
          <a:custGeom>
            <a:avLst/>
            <a:gdLst>
              <a:gd name="T0" fmla="*/ 2147483647 w 542"/>
              <a:gd name="T1" fmla="*/ 2147483647 h 648"/>
              <a:gd name="T2" fmla="*/ 2147483647 w 542"/>
              <a:gd name="T3" fmla="*/ 2147483647 h 648"/>
              <a:gd name="T4" fmla="*/ 2147483647 w 542"/>
              <a:gd name="T5" fmla="*/ 2147483647 h 648"/>
              <a:gd name="T6" fmla="*/ 2147483647 w 542"/>
              <a:gd name="T7" fmla="*/ 2147483647 h 648"/>
              <a:gd name="T8" fmla="*/ 2147483647 w 542"/>
              <a:gd name="T9" fmla="*/ 2147483647 h 648"/>
              <a:gd name="T10" fmla="*/ 2147483647 w 542"/>
              <a:gd name="T11" fmla="*/ 2147483647 h 648"/>
              <a:gd name="T12" fmla="*/ 2147483647 w 542"/>
              <a:gd name="T13" fmla="*/ 2147483647 h 648"/>
              <a:gd name="T14" fmla="*/ 2147483647 w 542"/>
              <a:gd name="T15" fmla="*/ 2147483647 h 648"/>
              <a:gd name="T16" fmla="*/ 2147483647 w 542"/>
              <a:gd name="T17" fmla="*/ 2147483647 h 648"/>
              <a:gd name="T18" fmla="*/ 2147483647 w 542"/>
              <a:gd name="T19" fmla="*/ 2147483647 h 648"/>
              <a:gd name="T20" fmla="*/ 2147483647 w 542"/>
              <a:gd name="T21" fmla="*/ 2147483647 h 648"/>
              <a:gd name="T22" fmla="*/ 2147483647 w 542"/>
              <a:gd name="T23" fmla="*/ 2147483647 h 648"/>
              <a:gd name="T24" fmla="*/ 2147483647 w 542"/>
              <a:gd name="T25" fmla="*/ 2147483647 h 648"/>
              <a:gd name="T26" fmla="*/ 2147483647 w 542"/>
              <a:gd name="T27" fmla="*/ 2147483647 h 648"/>
              <a:gd name="T28" fmla="*/ 2147483647 w 542"/>
              <a:gd name="T29" fmla="*/ 2147483647 h 648"/>
              <a:gd name="T30" fmla="*/ 2147483647 w 542"/>
              <a:gd name="T31" fmla="*/ 2147483647 h 648"/>
              <a:gd name="T32" fmla="*/ 2147483647 w 542"/>
              <a:gd name="T33" fmla="*/ 2147483647 h 648"/>
              <a:gd name="T34" fmla="*/ 2147483647 w 542"/>
              <a:gd name="T35" fmla="*/ 2147483647 h 648"/>
              <a:gd name="T36" fmla="*/ 2147483647 w 542"/>
              <a:gd name="T37" fmla="*/ 2147483647 h 648"/>
              <a:gd name="T38" fmla="*/ 2147483647 w 542"/>
              <a:gd name="T39" fmla="*/ 2147483647 h 648"/>
              <a:gd name="T40" fmla="*/ 2147483647 w 542"/>
              <a:gd name="T41" fmla="*/ 2147483647 h 648"/>
              <a:gd name="T42" fmla="*/ 2147483647 w 542"/>
              <a:gd name="T43" fmla="*/ 2147483647 h 648"/>
              <a:gd name="T44" fmla="*/ 2147483647 w 542"/>
              <a:gd name="T45" fmla="*/ 2147483647 h 648"/>
              <a:gd name="T46" fmla="*/ 2147483647 w 542"/>
              <a:gd name="T47" fmla="*/ 2147483647 h 648"/>
              <a:gd name="T48" fmla="*/ 2147483647 w 542"/>
              <a:gd name="T49" fmla="*/ 2147483647 h 648"/>
              <a:gd name="T50" fmla="*/ 2147483647 w 542"/>
              <a:gd name="T51" fmla="*/ 2147483647 h 648"/>
              <a:gd name="T52" fmla="*/ 2147483647 w 542"/>
              <a:gd name="T53" fmla="*/ 2147483647 h 648"/>
              <a:gd name="T54" fmla="*/ 2147483647 w 542"/>
              <a:gd name="T55" fmla="*/ 2147483647 h 648"/>
              <a:gd name="T56" fmla="*/ 2147483647 w 542"/>
              <a:gd name="T57" fmla="*/ 2147483647 h 648"/>
              <a:gd name="T58" fmla="*/ 2147483647 w 542"/>
              <a:gd name="T59" fmla="*/ 2147483647 h 648"/>
              <a:gd name="T60" fmla="*/ 2147483647 w 542"/>
              <a:gd name="T61" fmla="*/ 2147483647 h 648"/>
              <a:gd name="T62" fmla="*/ 2147483647 w 542"/>
              <a:gd name="T63" fmla="*/ 2147483647 h 648"/>
              <a:gd name="T64" fmla="*/ 2147483647 w 542"/>
              <a:gd name="T65" fmla="*/ 2147483647 h 648"/>
              <a:gd name="T66" fmla="*/ 2147483647 w 542"/>
              <a:gd name="T67" fmla="*/ 2147483647 h 648"/>
              <a:gd name="T68" fmla="*/ 2147483647 w 542"/>
              <a:gd name="T69" fmla="*/ 2147483647 h 648"/>
              <a:gd name="T70" fmla="*/ 2147483647 w 542"/>
              <a:gd name="T71" fmla="*/ 2147483647 h 648"/>
              <a:gd name="T72" fmla="*/ 2147483647 w 542"/>
              <a:gd name="T73" fmla="*/ 2147483647 h 648"/>
              <a:gd name="T74" fmla="*/ 2147483647 w 542"/>
              <a:gd name="T75" fmla="*/ 2147483647 h 648"/>
              <a:gd name="T76" fmla="*/ 2147483647 w 542"/>
              <a:gd name="T77" fmla="*/ 2147483647 h 648"/>
              <a:gd name="T78" fmla="*/ 2147483647 w 542"/>
              <a:gd name="T79" fmla="*/ 2147483647 h 648"/>
              <a:gd name="T80" fmla="*/ 2147483647 w 542"/>
              <a:gd name="T81" fmla="*/ 2147483647 h 648"/>
              <a:gd name="T82" fmla="*/ 2147483647 w 542"/>
              <a:gd name="T83" fmla="*/ 2147483647 h 648"/>
              <a:gd name="T84" fmla="*/ 2147483647 w 542"/>
              <a:gd name="T85" fmla="*/ 2147483647 h 648"/>
              <a:gd name="T86" fmla="*/ 2147483647 w 542"/>
              <a:gd name="T87" fmla="*/ 2147483647 h 648"/>
              <a:gd name="T88" fmla="*/ 2147483647 w 542"/>
              <a:gd name="T89" fmla="*/ 2147483647 h 648"/>
              <a:gd name="T90" fmla="*/ 2147483647 w 542"/>
              <a:gd name="T91" fmla="*/ 2147483647 h 648"/>
              <a:gd name="T92" fmla="*/ 2147483647 w 542"/>
              <a:gd name="T93" fmla="*/ 2147483647 h 648"/>
              <a:gd name="T94" fmla="*/ 2147483647 w 542"/>
              <a:gd name="T95" fmla="*/ 2147483647 h 648"/>
              <a:gd name="T96" fmla="*/ 2147483647 w 542"/>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chemeClr val="accent4">
              <a:lumMod val="20000"/>
              <a:lumOff val="8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37" name="State: Michigan"/>
          <p:cNvGrpSpPr/>
          <p:nvPr/>
        </p:nvGrpSpPr>
        <p:grpSpPr>
          <a:xfrm>
            <a:off x="4753121" y="2497416"/>
            <a:ext cx="959972" cy="958300"/>
            <a:chOff x="5351726" y="2497415"/>
            <a:chExt cx="959972" cy="958300"/>
          </a:xfrm>
          <a:solidFill>
            <a:schemeClr val="bg1">
              <a:lumMod val="95000"/>
            </a:schemeClr>
          </a:solidFill>
        </p:grpSpPr>
        <p:sp>
          <p:nvSpPr>
            <p:cNvPr id="38" name="Freeform 37"/>
            <p:cNvSpPr>
              <a:spLocks/>
            </p:cNvSpPr>
            <p:nvPr/>
          </p:nvSpPr>
          <p:spPr bwMode="auto">
            <a:xfrm>
              <a:off x="5807077" y="2758910"/>
              <a:ext cx="504621" cy="696805"/>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39" name="Freeform 38"/>
            <p:cNvSpPr>
              <a:spLocks/>
            </p:cNvSpPr>
            <p:nvPr/>
          </p:nvSpPr>
          <p:spPr bwMode="auto">
            <a:xfrm>
              <a:off x="5351726" y="2497415"/>
              <a:ext cx="716620" cy="401470"/>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sp>
        <p:nvSpPr>
          <p:cNvPr id="40" name="State: Massachusetts"/>
          <p:cNvSpPr>
            <a:spLocks/>
          </p:cNvSpPr>
          <p:nvPr/>
        </p:nvSpPr>
        <p:spPr bwMode="auto">
          <a:xfrm>
            <a:off x="6795488" y="2892733"/>
            <a:ext cx="443409" cy="232269"/>
          </a:xfrm>
          <a:custGeom>
            <a:avLst/>
            <a:gdLst>
              <a:gd name="T0" fmla="*/ 2147483647 w 297"/>
              <a:gd name="T1" fmla="*/ 2147483647 h 151"/>
              <a:gd name="T2" fmla="*/ 2147483647 w 297"/>
              <a:gd name="T3" fmla="*/ 2147483647 h 151"/>
              <a:gd name="T4" fmla="*/ 2147483647 w 297"/>
              <a:gd name="T5" fmla="*/ 2147483647 h 151"/>
              <a:gd name="T6" fmla="*/ 2147483647 w 297"/>
              <a:gd name="T7" fmla="*/ 2147483647 h 151"/>
              <a:gd name="T8" fmla="*/ 2147483647 w 297"/>
              <a:gd name="T9" fmla="*/ 2147483647 h 151"/>
              <a:gd name="T10" fmla="*/ 2147483647 w 297"/>
              <a:gd name="T11" fmla="*/ 2147483647 h 151"/>
              <a:gd name="T12" fmla="*/ 2147483647 w 297"/>
              <a:gd name="T13" fmla="*/ 2147483647 h 151"/>
              <a:gd name="T14" fmla="*/ 2147483647 w 297"/>
              <a:gd name="T15" fmla="*/ 2147483647 h 151"/>
              <a:gd name="T16" fmla="*/ 2147483647 w 297"/>
              <a:gd name="T17" fmla="*/ 2147483647 h 151"/>
              <a:gd name="T18" fmla="*/ 2147483647 w 297"/>
              <a:gd name="T19" fmla="*/ 2147483647 h 151"/>
              <a:gd name="T20" fmla="*/ 2147483647 w 297"/>
              <a:gd name="T21" fmla="*/ 2147483647 h 151"/>
              <a:gd name="T22" fmla="*/ 2147483647 w 297"/>
              <a:gd name="T23" fmla="*/ 2147483647 h 151"/>
              <a:gd name="T24" fmla="*/ 2147483647 w 297"/>
              <a:gd name="T25" fmla="*/ 2147483647 h 151"/>
              <a:gd name="T26" fmla="*/ 2147483647 w 297"/>
              <a:gd name="T27" fmla="*/ 2147483647 h 151"/>
              <a:gd name="T28" fmla="*/ 2147483647 w 297"/>
              <a:gd name="T29" fmla="*/ 2147483647 h 151"/>
              <a:gd name="T30" fmla="*/ 2147483647 w 297"/>
              <a:gd name="T31" fmla="*/ 2147483647 h 151"/>
              <a:gd name="T32" fmla="*/ 2147483647 w 297"/>
              <a:gd name="T33" fmla="*/ 2147483647 h 151"/>
              <a:gd name="T34" fmla="*/ 2147483647 w 297"/>
              <a:gd name="T35" fmla="*/ 2147483647 h 151"/>
              <a:gd name="T36" fmla="*/ 2147483647 w 297"/>
              <a:gd name="T37" fmla="*/ 2147483647 h 151"/>
              <a:gd name="T38" fmla="*/ 2147483647 w 297"/>
              <a:gd name="T39" fmla="*/ 2147483647 h 151"/>
              <a:gd name="T40" fmla="*/ 2147483647 w 297"/>
              <a:gd name="T41" fmla="*/ 2147483647 h 151"/>
              <a:gd name="T42" fmla="*/ 2147483647 w 297"/>
              <a:gd name="T43" fmla="*/ 2147483647 h 151"/>
              <a:gd name="T44" fmla="*/ 2147483647 w 297"/>
              <a:gd name="T45" fmla="*/ 2147483647 h 151"/>
              <a:gd name="T46" fmla="*/ 2147483647 w 297"/>
              <a:gd name="T47" fmla="*/ 2147483647 h 151"/>
              <a:gd name="T48" fmla="*/ 2147483647 w 297"/>
              <a:gd name="T49" fmla="*/ 2147483647 h 151"/>
              <a:gd name="T50" fmla="*/ 2147483647 w 297"/>
              <a:gd name="T51" fmla="*/ 2147483647 h 151"/>
              <a:gd name="T52" fmla="*/ 2147483647 w 297"/>
              <a:gd name="T53" fmla="*/ 2147483647 h 151"/>
              <a:gd name="T54" fmla="*/ 2147483647 w 297"/>
              <a:gd name="T55" fmla="*/ 2147483647 h 151"/>
              <a:gd name="T56" fmla="*/ 2147483647 w 297"/>
              <a:gd name="T57" fmla="*/ 2147483647 h 151"/>
              <a:gd name="T58" fmla="*/ 2147483647 w 297"/>
              <a:gd name="T59" fmla="*/ 2147483647 h 151"/>
              <a:gd name="T60" fmla="*/ 2147483647 w 297"/>
              <a:gd name="T61" fmla="*/ 2147483647 h 151"/>
              <a:gd name="T62" fmla="*/ 2147483647 w 297"/>
              <a:gd name="T63" fmla="*/ 2147483647 h 151"/>
              <a:gd name="T64" fmla="*/ 2147483647 w 297"/>
              <a:gd name="T65" fmla="*/ 2147483647 h 151"/>
              <a:gd name="T66" fmla="*/ 2147483647 w 297"/>
              <a:gd name="T67" fmla="*/ 2147483647 h 151"/>
              <a:gd name="T68" fmla="*/ 2147483647 w 297"/>
              <a:gd name="T69" fmla="*/ 2147483647 h 151"/>
              <a:gd name="T70" fmla="*/ 2147483647 w 297"/>
              <a:gd name="T71" fmla="*/ 2147483647 h 151"/>
              <a:gd name="T72" fmla="*/ 2147483647 w 297"/>
              <a:gd name="T73" fmla="*/ 2147483647 h 151"/>
              <a:gd name="T74" fmla="*/ 2147483647 w 297"/>
              <a:gd name="T75" fmla="*/ 2147483647 h 151"/>
              <a:gd name="T76" fmla="*/ 2147483647 w 297"/>
              <a:gd name="T77" fmla="*/ 2147483647 h 151"/>
              <a:gd name="T78" fmla="*/ 2147483647 w 297"/>
              <a:gd name="T79" fmla="*/ 2147483647 h 151"/>
              <a:gd name="T80" fmla="*/ 2147483647 w 297"/>
              <a:gd name="T81" fmla="*/ 2147483647 h 151"/>
              <a:gd name="T82" fmla="*/ 2147483647 w 297"/>
              <a:gd name="T83" fmla="*/ 2147483647 h 151"/>
              <a:gd name="T84" fmla="*/ 2147483647 w 297"/>
              <a:gd name="T85" fmla="*/ 2147483647 h 151"/>
              <a:gd name="T86" fmla="*/ 2147483647 w 297"/>
              <a:gd name="T87" fmla="*/ 2147483647 h 151"/>
              <a:gd name="T88" fmla="*/ 0 w 297"/>
              <a:gd name="T89" fmla="*/ 2147483647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pattFill prst="wdDnDiag">
            <a:fgClr>
              <a:schemeClr val="accent4">
                <a:lumMod val="20000"/>
                <a:lumOff val="80000"/>
              </a:schemeClr>
            </a:fgClr>
            <a:bgClr>
              <a:schemeClr val="accent6">
                <a:lumMod val="20000"/>
                <a:lumOff val="80000"/>
              </a:schemeClr>
            </a:bgClr>
          </a:pattFill>
          <a:ln w="0">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1" name="State: Maryland"/>
          <p:cNvSpPr>
            <a:spLocks/>
          </p:cNvSpPr>
          <p:nvPr/>
        </p:nvSpPr>
        <p:spPr bwMode="auto">
          <a:xfrm>
            <a:off x="6155011" y="3581847"/>
            <a:ext cx="595692" cy="290720"/>
          </a:xfrm>
          <a:custGeom>
            <a:avLst/>
            <a:gdLst>
              <a:gd name="T0" fmla="*/ 2147483647 w 399"/>
              <a:gd name="T1" fmla="*/ 2147483647 h 189"/>
              <a:gd name="T2" fmla="*/ 2147483647 w 399"/>
              <a:gd name="T3" fmla="*/ 2147483647 h 189"/>
              <a:gd name="T4" fmla="*/ 2147483647 w 399"/>
              <a:gd name="T5" fmla="*/ 2147483647 h 189"/>
              <a:gd name="T6" fmla="*/ 2147483647 w 399"/>
              <a:gd name="T7" fmla="*/ 2147483647 h 189"/>
              <a:gd name="T8" fmla="*/ 2147483647 w 399"/>
              <a:gd name="T9" fmla="*/ 2147483647 h 189"/>
              <a:gd name="T10" fmla="*/ 2147483647 w 399"/>
              <a:gd name="T11" fmla="*/ 2147483647 h 189"/>
              <a:gd name="T12" fmla="*/ 2147483647 w 399"/>
              <a:gd name="T13" fmla="*/ 2147483647 h 189"/>
              <a:gd name="T14" fmla="*/ 2147483647 w 399"/>
              <a:gd name="T15" fmla="*/ 2147483647 h 189"/>
              <a:gd name="T16" fmla="*/ 2147483647 w 399"/>
              <a:gd name="T17" fmla="*/ 2147483647 h 189"/>
              <a:gd name="T18" fmla="*/ 2147483647 w 399"/>
              <a:gd name="T19" fmla="*/ 2147483647 h 189"/>
              <a:gd name="T20" fmla="*/ 2147483647 w 399"/>
              <a:gd name="T21" fmla="*/ 2147483647 h 189"/>
              <a:gd name="T22" fmla="*/ 2147483647 w 399"/>
              <a:gd name="T23" fmla="*/ 2147483647 h 189"/>
              <a:gd name="T24" fmla="*/ 2147483647 w 399"/>
              <a:gd name="T25" fmla="*/ 2147483647 h 189"/>
              <a:gd name="T26" fmla="*/ 2147483647 w 399"/>
              <a:gd name="T27" fmla="*/ 2147483647 h 189"/>
              <a:gd name="T28" fmla="*/ 2147483647 w 399"/>
              <a:gd name="T29" fmla="*/ 2147483647 h 189"/>
              <a:gd name="T30" fmla="*/ 2147483647 w 399"/>
              <a:gd name="T31" fmla="*/ 2147483647 h 189"/>
              <a:gd name="T32" fmla="*/ 2147483647 w 399"/>
              <a:gd name="T33" fmla="*/ 2147483647 h 189"/>
              <a:gd name="T34" fmla="*/ 2147483647 w 399"/>
              <a:gd name="T35" fmla="*/ 2147483647 h 189"/>
              <a:gd name="T36" fmla="*/ 2147483647 w 399"/>
              <a:gd name="T37" fmla="*/ 2147483647 h 189"/>
              <a:gd name="T38" fmla="*/ 2147483647 w 399"/>
              <a:gd name="T39" fmla="*/ 2147483647 h 189"/>
              <a:gd name="T40" fmla="*/ 2147483647 w 399"/>
              <a:gd name="T41" fmla="*/ 2147483647 h 189"/>
              <a:gd name="T42" fmla="*/ 2147483647 w 399"/>
              <a:gd name="T43" fmla="*/ 2147483647 h 189"/>
              <a:gd name="T44" fmla="*/ 2147483647 w 399"/>
              <a:gd name="T45" fmla="*/ 2147483647 h 189"/>
              <a:gd name="T46" fmla="*/ 2147483647 w 399"/>
              <a:gd name="T47" fmla="*/ 2147483647 h 189"/>
              <a:gd name="T48" fmla="*/ 2147483647 w 399"/>
              <a:gd name="T49" fmla="*/ 2147483647 h 189"/>
              <a:gd name="T50" fmla="*/ 2147483647 w 399"/>
              <a:gd name="T51" fmla="*/ 2147483647 h 189"/>
              <a:gd name="T52" fmla="*/ 2147483647 w 399"/>
              <a:gd name="T53" fmla="*/ 2147483647 h 189"/>
              <a:gd name="T54" fmla="*/ 2147483647 w 399"/>
              <a:gd name="T55" fmla="*/ 2147483647 h 189"/>
              <a:gd name="T56" fmla="*/ 2147483647 w 399"/>
              <a:gd name="T57" fmla="*/ 2147483647 h 189"/>
              <a:gd name="T58" fmla="*/ 2147483647 w 399"/>
              <a:gd name="T59" fmla="*/ 2147483647 h 189"/>
              <a:gd name="T60" fmla="*/ 2147483647 w 399"/>
              <a:gd name="T61" fmla="*/ 2147483647 h 189"/>
              <a:gd name="T62" fmla="*/ 2147483647 w 399"/>
              <a:gd name="T63" fmla="*/ 2147483647 h 189"/>
              <a:gd name="T64" fmla="*/ 2147483647 w 399"/>
              <a:gd name="T65" fmla="*/ 2147483647 h 189"/>
              <a:gd name="T66" fmla="*/ 2147483647 w 399"/>
              <a:gd name="T67" fmla="*/ 2147483647 h 189"/>
              <a:gd name="T68" fmla="*/ 2147483647 w 399"/>
              <a:gd name="T69" fmla="*/ 2147483647 h 189"/>
              <a:gd name="T70" fmla="*/ 2147483647 w 399"/>
              <a:gd name="T71" fmla="*/ 2147483647 h 189"/>
              <a:gd name="T72" fmla="*/ 2147483647 w 399"/>
              <a:gd name="T73" fmla="*/ 2147483647 h 189"/>
              <a:gd name="T74" fmla="*/ 2147483647 w 399"/>
              <a:gd name="T75" fmla="*/ 2147483647 h 189"/>
              <a:gd name="T76" fmla="*/ 2147483647 w 399"/>
              <a:gd name="T77" fmla="*/ 2147483647 h 189"/>
              <a:gd name="T78" fmla="*/ 2147483647 w 399"/>
              <a:gd name="T79" fmla="*/ 2147483647 h 189"/>
              <a:gd name="T80" fmla="*/ 2147483647 w 399"/>
              <a:gd name="T81" fmla="*/ 2147483647 h 189"/>
              <a:gd name="T82" fmla="*/ 2147483647 w 399"/>
              <a:gd name="T83" fmla="*/ 2147483647 h 189"/>
              <a:gd name="T84" fmla="*/ 2147483647 w 399"/>
              <a:gd name="T85" fmla="*/ 2147483647 h 189"/>
              <a:gd name="T86" fmla="*/ 2147483647 w 399"/>
              <a:gd name="T87" fmla="*/ 2147483647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chemeClr val="bg1">
              <a:lumMod val="7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42" name="State: Maine"/>
          <p:cNvGrpSpPr/>
          <p:nvPr/>
        </p:nvGrpSpPr>
        <p:grpSpPr>
          <a:xfrm>
            <a:off x="6935824" y="2060566"/>
            <a:ext cx="476254" cy="796788"/>
            <a:chOff x="7534432" y="2060566"/>
            <a:chExt cx="476254" cy="796788"/>
          </a:xfrm>
          <a:solidFill>
            <a:schemeClr val="accent4">
              <a:lumMod val="20000"/>
              <a:lumOff val="80000"/>
            </a:schemeClr>
          </a:solidFill>
        </p:grpSpPr>
        <p:sp>
          <p:nvSpPr>
            <p:cNvPr id="43" name="Freeform 64"/>
            <p:cNvSpPr>
              <a:spLocks/>
            </p:cNvSpPr>
            <p:nvPr/>
          </p:nvSpPr>
          <p:spPr bwMode="auto">
            <a:xfrm>
              <a:off x="7534432" y="2060566"/>
              <a:ext cx="476254" cy="796788"/>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4" name="Freeform 67"/>
            <p:cNvSpPr>
              <a:spLocks/>
            </p:cNvSpPr>
            <p:nvPr/>
          </p:nvSpPr>
          <p:spPr bwMode="auto">
            <a:xfrm>
              <a:off x="7825560" y="2605091"/>
              <a:ext cx="19410" cy="21534"/>
            </a:xfrm>
            <a:custGeom>
              <a:avLst/>
              <a:gdLst>
                <a:gd name="T0" fmla="*/ 2147483647 w 13"/>
                <a:gd name="T1" fmla="*/ 0 h 14"/>
                <a:gd name="T2" fmla="*/ 2147483647 w 13"/>
                <a:gd name="T3" fmla="*/ 0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grpFill/>
            <a:ln w="3">
              <a:solidFill>
                <a:srgbClr val="808080"/>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5" name="Freeform 68"/>
            <p:cNvSpPr>
              <a:spLocks/>
            </p:cNvSpPr>
            <p:nvPr/>
          </p:nvSpPr>
          <p:spPr bwMode="auto">
            <a:xfrm>
              <a:off x="7858404" y="2606627"/>
              <a:ext cx="11944" cy="18459"/>
            </a:xfrm>
            <a:custGeom>
              <a:avLst/>
              <a:gdLst>
                <a:gd name="T0" fmla="*/ 0 w 8"/>
                <a:gd name="T1" fmla="*/ 0 h 12"/>
                <a:gd name="T2" fmla="*/ 0 w 8"/>
                <a:gd name="T3" fmla="*/ 2147483647 h 12"/>
                <a:gd name="T4" fmla="*/ 2147483647 w 8"/>
                <a:gd name="T5" fmla="*/ 2147483647 h 12"/>
                <a:gd name="T6" fmla="*/ 2147483647 w 8"/>
                <a:gd name="T7" fmla="*/ 2147483647 h 12"/>
                <a:gd name="T8" fmla="*/ 2147483647 w 8"/>
                <a:gd name="T9" fmla="*/ 2147483647 h 12"/>
                <a:gd name="T10" fmla="*/ 2147483647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grpFill/>
            <a:ln w="3">
              <a:solidFill>
                <a:srgbClr val="808080"/>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6" name="Freeform 69"/>
            <p:cNvSpPr>
              <a:spLocks/>
            </p:cNvSpPr>
            <p:nvPr/>
          </p:nvSpPr>
          <p:spPr bwMode="auto">
            <a:xfrm>
              <a:off x="7840489" y="2585092"/>
              <a:ext cx="16423" cy="16921"/>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0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grpFill/>
            <a:ln w="3">
              <a:solidFill>
                <a:srgbClr val="808080"/>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sp>
        <p:nvSpPr>
          <p:cNvPr id="47" name="State: Louisiana"/>
          <p:cNvSpPr>
            <a:spLocks/>
          </p:cNvSpPr>
          <p:nvPr/>
        </p:nvSpPr>
        <p:spPr bwMode="auto">
          <a:xfrm>
            <a:off x="4355990" y="4983150"/>
            <a:ext cx="704678" cy="659888"/>
          </a:xfrm>
          <a:custGeom>
            <a:avLst/>
            <a:gdLst>
              <a:gd name="T0" fmla="*/ 2147483647 w 472"/>
              <a:gd name="T1" fmla="*/ 2147483647 h 429"/>
              <a:gd name="T2" fmla="*/ 2147483647 w 472"/>
              <a:gd name="T3" fmla="*/ 2147483647 h 429"/>
              <a:gd name="T4" fmla="*/ 2147483647 w 472"/>
              <a:gd name="T5" fmla="*/ 2147483647 h 429"/>
              <a:gd name="T6" fmla="*/ 2147483647 w 472"/>
              <a:gd name="T7" fmla="*/ 2147483647 h 429"/>
              <a:gd name="T8" fmla="*/ 2147483647 w 472"/>
              <a:gd name="T9" fmla="*/ 2147483647 h 429"/>
              <a:gd name="T10" fmla="*/ 2147483647 w 472"/>
              <a:gd name="T11" fmla="*/ 2147483647 h 429"/>
              <a:gd name="T12" fmla="*/ 2147483647 w 472"/>
              <a:gd name="T13" fmla="*/ 2147483647 h 429"/>
              <a:gd name="T14" fmla="*/ 2147483647 w 472"/>
              <a:gd name="T15" fmla="*/ 2147483647 h 429"/>
              <a:gd name="T16" fmla="*/ 2147483647 w 472"/>
              <a:gd name="T17" fmla="*/ 2147483647 h 429"/>
              <a:gd name="T18" fmla="*/ 2147483647 w 472"/>
              <a:gd name="T19" fmla="*/ 2147483647 h 429"/>
              <a:gd name="T20" fmla="*/ 2147483647 w 472"/>
              <a:gd name="T21" fmla="*/ 2147483647 h 429"/>
              <a:gd name="T22" fmla="*/ 2147483647 w 472"/>
              <a:gd name="T23" fmla="*/ 2147483647 h 429"/>
              <a:gd name="T24" fmla="*/ 2147483647 w 472"/>
              <a:gd name="T25" fmla="*/ 2147483647 h 429"/>
              <a:gd name="T26" fmla="*/ 2147483647 w 472"/>
              <a:gd name="T27" fmla="*/ 2147483647 h 429"/>
              <a:gd name="T28" fmla="*/ 2147483647 w 472"/>
              <a:gd name="T29" fmla="*/ 2147483647 h 429"/>
              <a:gd name="T30" fmla="*/ 2147483647 w 472"/>
              <a:gd name="T31" fmla="*/ 2147483647 h 429"/>
              <a:gd name="T32" fmla="*/ 2147483647 w 472"/>
              <a:gd name="T33" fmla="*/ 2147483647 h 429"/>
              <a:gd name="T34" fmla="*/ 2147483647 w 472"/>
              <a:gd name="T35" fmla="*/ 2147483647 h 429"/>
              <a:gd name="T36" fmla="*/ 2147483647 w 472"/>
              <a:gd name="T37" fmla="*/ 2147483647 h 429"/>
              <a:gd name="T38" fmla="*/ 2147483647 w 472"/>
              <a:gd name="T39" fmla="*/ 2147483647 h 429"/>
              <a:gd name="T40" fmla="*/ 2147483647 w 472"/>
              <a:gd name="T41" fmla="*/ 2147483647 h 429"/>
              <a:gd name="T42" fmla="*/ 2147483647 w 472"/>
              <a:gd name="T43" fmla="*/ 2147483647 h 429"/>
              <a:gd name="T44" fmla="*/ 2147483647 w 472"/>
              <a:gd name="T45" fmla="*/ 2147483647 h 429"/>
              <a:gd name="T46" fmla="*/ 2147483647 w 472"/>
              <a:gd name="T47" fmla="*/ 2147483647 h 429"/>
              <a:gd name="T48" fmla="*/ 2147483647 w 472"/>
              <a:gd name="T49" fmla="*/ 2147483647 h 429"/>
              <a:gd name="T50" fmla="*/ 2147483647 w 472"/>
              <a:gd name="T51" fmla="*/ 2147483647 h 429"/>
              <a:gd name="T52" fmla="*/ 2147483647 w 472"/>
              <a:gd name="T53" fmla="*/ 2147483647 h 429"/>
              <a:gd name="T54" fmla="*/ 2147483647 w 472"/>
              <a:gd name="T55" fmla="*/ 2147483647 h 429"/>
              <a:gd name="T56" fmla="*/ 2147483647 w 472"/>
              <a:gd name="T57" fmla="*/ 2147483647 h 429"/>
              <a:gd name="T58" fmla="*/ 2147483647 w 472"/>
              <a:gd name="T59" fmla="*/ 2147483647 h 429"/>
              <a:gd name="T60" fmla="*/ 2147483647 w 472"/>
              <a:gd name="T61" fmla="*/ 2147483647 h 429"/>
              <a:gd name="T62" fmla="*/ 2147483647 w 472"/>
              <a:gd name="T63" fmla="*/ 2147483647 h 429"/>
              <a:gd name="T64" fmla="*/ 2147483647 w 472"/>
              <a:gd name="T65" fmla="*/ 2147483647 h 429"/>
              <a:gd name="T66" fmla="*/ 2147483647 w 472"/>
              <a:gd name="T67" fmla="*/ 2147483647 h 429"/>
              <a:gd name="T68" fmla="*/ 2147483647 w 472"/>
              <a:gd name="T69" fmla="*/ 2147483647 h 429"/>
              <a:gd name="T70" fmla="*/ 2147483647 w 472"/>
              <a:gd name="T71" fmla="*/ 2147483647 h 429"/>
              <a:gd name="T72" fmla="*/ 2147483647 w 472"/>
              <a:gd name="T73" fmla="*/ 2147483647 h 429"/>
              <a:gd name="T74" fmla="*/ 2147483647 w 472"/>
              <a:gd name="T75" fmla="*/ 2147483647 h 429"/>
              <a:gd name="T76" fmla="*/ 2147483647 w 472"/>
              <a:gd name="T77" fmla="*/ 2147483647 h 429"/>
              <a:gd name="T78" fmla="*/ 2147483647 w 472"/>
              <a:gd name="T79" fmla="*/ 2147483647 h 429"/>
              <a:gd name="T80" fmla="*/ 2147483647 w 472"/>
              <a:gd name="T81" fmla="*/ 2147483647 h 429"/>
              <a:gd name="T82" fmla="*/ 2147483647 w 472"/>
              <a:gd name="T83" fmla="*/ 2147483647 h 429"/>
              <a:gd name="T84" fmla="*/ 2147483647 w 472"/>
              <a:gd name="T85" fmla="*/ 2147483647 h 429"/>
              <a:gd name="T86" fmla="*/ 2147483647 w 472"/>
              <a:gd name="T87" fmla="*/ 2147483647 h 429"/>
              <a:gd name="T88" fmla="*/ 2147483647 w 472"/>
              <a:gd name="T89" fmla="*/ 2147483647 h 429"/>
              <a:gd name="T90" fmla="*/ 2147483647 w 472"/>
              <a:gd name="T91" fmla="*/ 2147483647 h 429"/>
              <a:gd name="T92" fmla="*/ 2147483647 w 472"/>
              <a:gd name="T93" fmla="*/ 2147483647 h 429"/>
              <a:gd name="T94" fmla="*/ 2147483647 w 472"/>
              <a:gd name="T95" fmla="*/ 2147483647 h 429"/>
              <a:gd name="T96" fmla="*/ 2147483647 w 472"/>
              <a:gd name="T97" fmla="*/ 2147483647 h 429"/>
              <a:gd name="T98" fmla="*/ 2147483647 w 472"/>
              <a:gd name="T99" fmla="*/ 2147483647 h 429"/>
              <a:gd name="T100" fmla="*/ 2147483647 w 472"/>
              <a:gd name="T101" fmla="*/ 2147483647 h 429"/>
              <a:gd name="T102" fmla="*/ 2147483647 w 472"/>
              <a:gd name="T103" fmla="*/ 2147483647 h 429"/>
              <a:gd name="T104" fmla="*/ 2147483647 w 472"/>
              <a:gd name="T105" fmla="*/ 2147483647 h 429"/>
              <a:gd name="T106" fmla="*/ 2147483647 w 472"/>
              <a:gd name="T107" fmla="*/ 2147483647 h 429"/>
              <a:gd name="T108" fmla="*/ 2147483647 w 472"/>
              <a:gd name="T109" fmla="*/ 2147483647 h 429"/>
              <a:gd name="T110" fmla="*/ 2147483647 w 472"/>
              <a:gd name="T111" fmla="*/ 2147483647 h 429"/>
              <a:gd name="T112" fmla="*/ 2147483647 w 472"/>
              <a:gd name="T113" fmla="*/ 2147483647 h 429"/>
              <a:gd name="T114" fmla="*/ 2147483647 w 472"/>
              <a:gd name="T115" fmla="*/ 2147483647 h 429"/>
              <a:gd name="T116" fmla="*/ 2147483647 w 472"/>
              <a:gd name="T117" fmla="*/ 2147483647 h 429"/>
              <a:gd name="T118" fmla="*/ 2147483647 w 472"/>
              <a:gd name="T119" fmla="*/ 2147483647 h 429"/>
              <a:gd name="T120" fmla="*/ 2147483647 w 472"/>
              <a:gd name="T121" fmla="*/ 2147483647 h 429"/>
              <a:gd name="T122" fmla="*/ 2147483647 w 472"/>
              <a:gd name="T123" fmla="*/ 2147483647 h 429"/>
              <a:gd name="T124" fmla="*/ 2147483647 w 472"/>
              <a:gd name="T125" fmla="*/ 2147483647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8" name="State: Kentucky"/>
          <p:cNvSpPr>
            <a:spLocks/>
          </p:cNvSpPr>
          <p:nvPr/>
        </p:nvSpPr>
        <p:spPr bwMode="auto">
          <a:xfrm>
            <a:off x="4957660" y="3867953"/>
            <a:ext cx="946537" cy="506068"/>
          </a:xfrm>
          <a:custGeom>
            <a:avLst/>
            <a:gdLst>
              <a:gd name="T0" fmla="*/ 2147483647 w 634"/>
              <a:gd name="T1" fmla="*/ 2147483647 h 329"/>
              <a:gd name="T2" fmla="*/ 2147483647 w 634"/>
              <a:gd name="T3" fmla="*/ 2147483647 h 329"/>
              <a:gd name="T4" fmla="*/ 2147483647 w 634"/>
              <a:gd name="T5" fmla="*/ 2147483647 h 329"/>
              <a:gd name="T6" fmla="*/ 2147483647 w 634"/>
              <a:gd name="T7" fmla="*/ 2147483647 h 329"/>
              <a:gd name="T8" fmla="*/ 2147483647 w 634"/>
              <a:gd name="T9" fmla="*/ 2147483647 h 329"/>
              <a:gd name="T10" fmla="*/ 2147483647 w 634"/>
              <a:gd name="T11" fmla="*/ 2147483647 h 329"/>
              <a:gd name="T12" fmla="*/ 2147483647 w 634"/>
              <a:gd name="T13" fmla="*/ 2147483647 h 329"/>
              <a:gd name="T14" fmla="*/ 2147483647 w 634"/>
              <a:gd name="T15" fmla="*/ 2147483647 h 329"/>
              <a:gd name="T16" fmla="*/ 2147483647 w 634"/>
              <a:gd name="T17" fmla="*/ 2147483647 h 329"/>
              <a:gd name="T18" fmla="*/ 2147483647 w 634"/>
              <a:gd name="T19" fmla="*/ 2147483647 h 329"/>
              <a:gd name="T20" fmla="*/ 2147483647 w 634"/>
              <a:gd name="T21" fmla="*/ 2147483647 h 329"/>
              <a:gd name="T22" fmla="*/ 2147483647 w 634"/>
              <a:gd name="T23" fmla="*/ 2147483647 h 329"/>
              <a:gd name="T24" fmla="*/ 2147483647 w 634"/>
              <a:gd name="T25" fmla="*/ 2147483647 h 329"/>
              <a:gd name="T26" fmla="*/ 2147483647 w 634"/>
              <a:gd name="T27" fmla="*/ 2147483647 h 329"/>
              <a:gd name="T28" fmla="*/ 2147483647 w 634"/>
              <a:gd name="T29" fmla="*/ 2147483647 h 329"/>
              <a:gd name="T30" fmla="*/ 2147483647 w 634"/>
              <a:gd name="T31" fmla="*/ 2147483647 h 329"/>
              <a:gd name="T32" fmla="*/ 2147483647 w 634"/>
              <a:gd name="T33" fmla="*/ 2147483647 h 329"/>
              <a:gd name="T34" fmla="*/ 2147483647 w 634"/>
              <a:gd name="T35" fmla="*/ 2147483647 h 329"/>
              <a:gd name="T36" fmla="*/ 2147483647 w 634"/>
              <a:gd name="T37" fmla="*/ 2147483647 h 329"/>
              <a:gd name="T38" fmla="*/ 2147483647 w 634"/>
              <a:gd name="T39" fmla="*/ 2147483647 h 329"/>
              <a:gd name="T40" fmla="*/ 2147483647 w 634"/>
              <a:gd name="T41" fmla="*/ 2147483647 h 329"/>
              <a:gd name="T42" fmla="*/ 2147483647 w 634"/>
              <a:gd name="T43" fmla="*/ 2147483647 h 329"/>
              <a:gd name="T44" fmla="*/ 2147483647 w 634"/>
              <a:gd name="T45" fmla="*/ 2147483647 h 329"/>
              <a:gd name="T46" fmla="*/ 2147483647 w 634"/>
              <a:gd name="T47" fmla="*/ 2147483647 h 329"/>
              <a:gd name="T48" fmla="*/ 2147483647 w 634"/>
              <a:gd name="T49" fmla="*/ 2147483647 h 329"/>
              <a:gd name="T50" fmla="*/ 2147483647 w 634"/>
              <a:gd name="T51" fmla="*/ 2147483647 h 329"/>
              <a:gd name="T52" fmla="*/ 2147483647 w 634"/>
              <a:gd name="T53" fmla="*/ 2147483647 h 329"/>
              <a:gd name="T54" fmla="*/ 2147483647 w 634"/>
              <a:gd name="T55" fmla="*/ 2147483647 h 329"/>
              <a:gd name="T56" fmla="*/ 2147483647 w 634"/>
              <a:gd name="T57" fmla="*/ 2147483647 h 329"/>
              <a:gd name="T58" fmla="*/ 2147483647 w 634"/>
              <a:gd name="T59" fmla="*/ 2147483647 h 329"/>
              <a:gd name="T60" fmla="*/ 2147483647 w 634"/>
              <a:gd name="T61" fmla="*/ 2147483647 h 329"/>
              <a:gd name="T62" fmla="*/ 2147483647 w 634"/>
              <a:gd name="T63" fmla="*/ 2147483647 h 329"/>
              <a:gd name="T64" fmla="*/ 2147483647 w 634"/>
              <a:gd name="T65" fmla="*/ 2147483647 h 329"/>
              <a:gd name="T66" fmla="*/ 2147483647 w 634"/>
              <a:gd name="T67" fmla="*/ 2147483647 h 329"/>
              <a:gd name="T68" fmla="*/ 2147483647 w 634"/>
              <a:gd name="T69" fmla="*/ 2147483647 h 329"/>
              <a:gd name="T70" fmla="*/ 2147483647 w 634"/>
              <a:gd name="T71" fmla="*/ 2147483647 h 329"/>
              <a:gd name="T72" fmla="*/ 2147483647 w 634"/>
              <a:gd name="T73" fmla="*/ 2147483647 h 329"/>
              <a:gd name="T74" fmla="*/ 2147483647 w 634"/>
              <a:gd name="T75" fmla="*/ 2147483647 h 329"/>
              <a:gd name="T76" fmla="*/ 2147483647 w 634"/>
              <a:gd name="T77" fmla="*/ 2147483647 h 329"/>
              <a:gd name="T78" fmla="*/ 2147483647 w 634"/>
              <a:gd name="T79" fmla="*/ 2147483647 h 329"/>
              <a:gd name="T80" fmla="*/ 2147483647 w 634"/>
              <a:gd name="T81" fmla="*/ 2147483647 h 329"/>
              <a:gd name="T82" fmla="*/ 2147483647 w 634"/>
              <a:gd name="T83" fmla="*/ 2147483647 h 329"/>
              <a:gd name="T84" fmla="*/ 2147483647 w 634"/>
              <a:gd name="T85" fmla="*/ 2147483647 h 329"/>
              <a:gd name="T86" fmla="*/ 2147483647 w 634"/>
              <a:gd name="T87" fmla="*/ 2147483647 h 329"/>
              <a:gd name="T88" fmla="*/ 2147483647 w 634"/>
              <a:gd name="T89" fmla="*/ 2147483647 h 329"/>
              <a:gd name="T90" fmla="*/ 2147483647 w 634"/>
              <a:gd name="T91" fmla="*/ 2147483647 h 329"/>
              <a:gd name="T92" fmla="*/ 2147483647 w 634"/>
              <a:gd name="T93" fmla="*/ 2147483647 h 329"/>
              <a:gd name="T94" fmla="*/ 2147483647 w 634"/>
              <a:gd name="T95" fmla="*/ 2147483647 h 329"/>
              <a:gd name="T96" fmla="*/ 2147483647 w 634"/>
              <a:gd name="T97" fmla="*/ 2147483647 h 329"/>
              <a:gd name="T98" fmla="*/ 2147483647 w 634"/>
              <a:gd name="T99" fmla="*/ 2147483647 h 329"/>
              <a:gd name="T100" fmla="*/ 2147483647 w 634"/>
              <a:gd name="T101" fmla="*/ 2147483647 h 329"/>
              <a:gd name="T102" fmla="*/ 2147483647 w 634"/>
              <a:gd name="T103" fmla="*/ 2147483647 h 329"/>
              <a:gd name="T104" fmla="*/ 2147483647 w 634"/>
              <a:gd name="T105" fmla="*/ 2147483647 h 329"/>
              <a:gd name="T106" fmla="*/ 2147483647 w 634"/>
              <a:gd name="T107" fmla="*/ 2147483647 h 329"/>
              <a:gd name="T108" fmla="*/ 2147483647 w 634"/>
              <a:gd name="T109" fmla="*/ 2147483647 h 329"/>
              <a:gd name="T110" fmla="*/ 2147483647 w 634"/>
              <a:gd name="T111" fmla="*/ 2147483647 h 329"/>
              <a:gd name="T112" fmla="*/ 2147483647 w 634"/>
              <a:gd name="T113" fmla="*/ 2147483647 h 329"/>
              <a:gd name="T114" fmla="*/ 2147483647 w 634"/>
              <a:gd name="T115" fmla="*/ 2147483647 h 329"/>
              <a:gd name="T116" fmla="*/ 0 w 63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49" name="State: Kansas"/>
          <p:cNvSpPr>
            <a:spLocks/>
          </p:cNvSpPr>
          <p:nvPr/>
        </p:nvSpPr>
        <p:spPr bwMode="auto">
          <a:xfrm>
            <a:off x="3324354" y="3757204"/>
            <a:ext cx="962960" cy="541447"/>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50" name="State: Iowa"/>
          <p:cNvSpPr>
            <a:spLocks/>
          </p:cNvSpPr>
          <p:nvPr/>
        </p:nvSpPr>
        <p:spPr bwMode="auto">
          <a:xfrm>
            <a:off x="4032024" y="3203449"/>
            <a:ext cx="785297" cy="535294"/>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51" name="State: Indiana"/>
          <p:cNvSpPr>
            <a:spLocks/>
          </p:cNvSpPr>
          <p:nvPr/>
        </p:nvSpPr>
        <p:spPr bwMode="auto">
          <a:xfrm>
            <a:off x="5115910" y="3437256"/>
            <a:ext cx="406085" cy="721417"/>
          </a:xfrm>
          <a:custGeom>
            <a:avLst/>
            <a:gdLst>
              <a:gd name="T0" fmla="*/ 2147483647 w 272"/>
              <a:gd name="T1" fmla="*/ 2147483647 h 469"/>
              <a:gd name="T2" fmla="*/ 2147483647 w 272"/>
              <a:gd name="T3" fmla="*/ 2147483647 h 469"/>
              <a:gd name="T4" fmla="*/ 2147483647 w 272"/>
              <a:gd name="T5" fmla="*/ 2147483647 h 469"/>
              <a:gd name="T6" fmla="*/ 2147483647 w 272"/>
              <a:gd name="T7" fmla="*/ 2147483647 h 469"/>
              <a:gd name="T8" fmla="*/ 2147483647 w 272"/>
              <a:gd name="T9" fmla="*/ 2147483647 h 469"/>
              <a:gd name="T10" fmla="*/ 2147483647 w 272"/>
              <a:gd name="T11" fmla="*/ 2147483647 h 469"/>
              <a:gd name="T12" fmla="*/ 2147483647 w 272"/>
              <a:gd name="T13" fmla="*/ 2147483647 h 469"/>
              <a:gd name="T14" fmla="*/ 2147483647 w 272"/>
              <a:gd name="T15" fmla="*/ 2147483647 h 469"/>
              <a:gd name="T16" fmla="*/ 2147483647 w 272"/>
              <a:gd name="T17" fmla="*/ 2147483647 h 469"/>
              <a:gd name="T18" fmla="*/ 2147483647 w 272"/>
              <a:gd name="T19" fmla="*/ 2147483647 h 469"/>
              <a:gd name="T20" fmla="*/ 2147483647 w 272"/>
              <a:gd name="T21" fmla="*/ 2147483647 h 469"/>
              <a:gd name="T22" fmla="*/ 2147483647 w 272"/>
              <a:gd name="T23" fmla="*/ 2147483647 h 469"/>
              <a:gd name="T24" fmla="*/ 2147483647 w 272"/>
              <a:gd name="T25" fmla="*/ 2147483647 h 469"/>
              <a:gd name="T26" fmla="*/ 2147483647 w 272"/>
              <a:gd name="T27" fmla="*/ 2147483647 h 469"/>
              <a:gd name="T28" fmla="*/ 2147483647 w 272"/>
              <a:gd name="T29" fmla="*/ 2147483647 h 469"/>
              <a:gd name="T30" fmla="*/ 2147483647 w 272"/>
              <a:gd name="T31" fmla="*/ 2147483647 h 469"/>
              <a:gd name="T32" fmla="*/ 2147483647 w 272"/>
              <a:gd name="T33" fmla="*/ 2147483647 h 469"/>
              <a:gd name="T34" fmla="*/ 2147483647 w 272"/>
              <a:gd name="T35" fmla="*/ 2147483647 h 469"/>
              <a:gd name="T36" fmla="*/ 2147483647 w 272"/>
              <a:gd name="T37" fmla="*/ 2147483647 h 469"/>
              <a:gd name="T38" fmla="*/ 2147483647 w 272"/>
              <a:gd name="T39" fmla="*/ 2147483647 h 469"/>
              <a:gd name="T40" fmla="*/ 2147483647 w 272"/>
              <a:gd name="T41" fmla="*/ 2147483647 h 469"/>
              <a:gd name="T42" fmla="*/ 2147483647 w 272"/>
              <a:gd name="T43" fmla="*/ 2147483647 h 469"/>
              <a:gd name="T44" fmla="*/ 2147483647 w 272"/>
              <a:gd name="T45" fmla="*/ 2147483647 h 469"/>
              <a:gd name="T46" fmla="*/ 2147483647 w 272"/>
              <a:gd name="T47" fmla="*/ 2147483647 h 469"/>
              <a:gd name="T48" fmla="*/ 2147483647 w 272"/>
              <a:gd name="T49" fmla="*/ 2147483647 h 469"/>
              <a:gd name="T50" fmla="*/ 2147483647 w 272"/>
              <a:gd name="T51" fmla="*/ 2147483647 h 469"/>
              <a:gd name="T52" fmla="*/ 2147483647 w 272"/>
              <a:gd name="T53" fmla="*/ 2147483647 h 469"/>
              <a:gd name="T54" fmla="*/ 2147483647 w 272"/>
              <a:gd name="T55" fmla="*/ 2147483647 h 469"/>
              <a:gd name="T56" fmla="*/ 2147483647 w 272"/>
              <a:gd name="T57" fmla="*/ 2147483647 h 469"/>
              <a:gd name="T58" fmla="*/ 2147483647 w 272"/>
              <a:gd name="T59" fmla="*/ 2147483647 h 469"/>
              <a:gd name="T60" fmla="*/ 2147483647 w 272"/>
              <a:gd name="T61" fmla="*/ 2147483647 h 469"/>
              <a:gd name="T62" fmla="*/ 2147483647 w 272"/>
              <a:gd name="T63" fmla="*/ 2147483647 h 469"/>
              <a:gd name="T64" fmla="*/ 2147483647 w 272"/>
              <a:gd name="T65" fmla="*/ 2147483647 h 469"/>
              <a:gd name="T66" fmla="*/ 2147483647 w 272"/>
              <a:gd name="T67" fmla="*/ 2147483647 h 469"/>
              <a:gd name="T68" fmla="*/ 2147483647 w 272"/>
              <a:gd name="T69" fmla="*/ 2147483647 h 469"/>
              <a:gd name="T70" fmla="*/ 2147483647 w 272"/>
              <a:gd name="T71" fmla="*/ 2147483647 h 469"/>
              <a:gd name="T72" fmla="*/ 0 w 272"/>
              <a:gd name="T73" fmla="*/ 2147483647 h 469"/>
              <a:gd name="T74" fmla="*/ 2147483647 w 272"/>
              <a:gd name="T75" fmla="*/ 2147483647 h 469"/>
              <a:gd name="T76" fmla="*/ 2147483647 w 272"/>
              <a:gd name="T77" fmla="*/ 2147483647 h 469"/>
              <a:gd name="T78" fmla="*/ 2147483647 w 272"/>
              <a:gd name="T79" fmla="*/ 2147483647 h 469"/>
              <a:gd name="T80" fmla="*/ 2147483647 w 272"/>
              <a:gd name="T81" fmla="*/ 2147483647 h 469"/>
              <a:gd name="T82" fmla="*/ 2147483647 w 272"/>
              <a:gd name="T83" fmla="*/ 2147483647 h 469"/>
              <a:gd name="T84" fmla="*/ 2147483647 w 272"/>
              <a:gd name="T85" fmla="*/ 2147483647 h 469"/>
              <a:gd name="T86" fmla="*/ 2147483647 w 272"/>
              <a:gd name="T87" fmla="*/ 2147483647 h 469"/>
              <a:gd name="T88" fmla="*/ 2147483647 w 272"/>
              <a:gd name="T89" fmla="*/ 2147483647 h 469"/>
              <a:gd name="T90" fmla="*/ 2147483647 w 272"/>
              <a:gd name="T91" fmla="*/ 2147483647 h 469"/>
              <a:gd name="T92" fmla="*/ 2147483647 w 272"/>
              <a:gd name="T93" fmla="*/ 2147483647 h 469"/>
              <a:gd name="T94" fmla="*/ 2147483647 w 272"/>
              <a:gd name="T95" fmla="*/ 2147483647 h 469"/>
              <a:gd name="T96" fmla="*/ 2147483647 w 272"/>
              <a:gd name="T97" fmla="*/ 2147483647 h 469"/>
              <a:gd name="T98" fmla="*/ 2147483647 w 272"/>
              <a:gd name="T99" fmla="*/ 2147483647 h 469"/>
              <a:gd name="T100" fmla="*/ 2147483647 w 272"/>
              <a:gd name="T101" fmla="*/ 2147483647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52" name="State: Illinois"/>
          <p:cNvSpPr>
            <a:spLocks/>
          </p:cNvSpPr>
          <p:nvPr/>
        </p:nvSpPr>
        <p:spPr bwMode="auto">
          <a:xfrm>
            <a:off x="4659060" y="3360349"/>
            <a:ext cx="516564" cy="935227"/>
          </a:xfrm>
          <a:custGeom>
            <a:avLst/>
            <a:gdLst>
              <a:gd name="T0" fmla="*/ 2147483647 w 346"/>
              <a:gd name="T1" fmla="*/ 2147483647 h 608"/>
              <a:gd name="T2" fmla="*/ 2147483647 w 346"/>
              <a:gd name="T3" fmla="*/ 2147483647 h 608"/>
              <a:gd name="T4" fmla="*/ 2147483647 w 346"/>
              <a:gd name="T5" fmla="*/ 2147483647 h 608"/>
              <a:gd name="T6" fmla="*/ 2147483647 w 346"/>
              <a:gd name="T7" fmla="*/ 2147483647 h 608"/>
              <a:gd name="T8" fmla="*/ 2147483647 w 346"/>
              <a:gd name="T9" fmla="*/ 2147483647 h 608"/>
              <a:gd name="T10" fmla="*/ 2147483647 w 346"/>
              <a:gd name="T11" fmla="*/ 2147483647 h 608"/>
              <a:gd name="T12" fmla="*/ 2147483647 w 346"/>
              <a:gd name="T13" fmla="*/ 2147483647 h 608"/>
              <a:gd name="T14" fmla="*/ 2147483647 w 346"/>
              <a:gd name="T15" fmla="*/ 2147483647 h 608"/>
              <a:gd name="T16" fmla="*/ 2147483647 w 346"/>
              <a:gd name="T17" fmla="*/ 2147483647 h 608"/>
              <a:gd name="T18" fmla="*/ 2147483647 w 346"/>
              <a:gd name="T19" fmla="*/ 2147483647 h 608"/>
              <a:gd name="T20" fmla="*/ 2147483647 w 346"/>
              <a:gd name="T21" fmla="*/ 2147483647 h 608"/>
              <a:gd name="T22" fmla="*/ 2147483647 w 346"/>
              <a:gd name="T23" fmla="*/ 2147483647 h 608"/>
              <a:gd name="T24" fmla="*/ 2147483647 w 346"/>
              <a:gd name="T25" fmla="*/ 2147483647 h 608"/>
              <a:gd name="T26" fmla="*/ 2147483647 w 346"/>
              <a:gd name="T27" fmla="*/ 2147483647 h 608"/>
              <a:gd name="T28" fmla="*/ 2147483647 w 346"/>
              <a:gd name="T29" fmla="*/ 2147483647 h 608"/>
              <a:gd name="T30" fmla="*/ 2147483647 w 346"/>
              <a:gd name="T31" fmla="*/ 2147483647 h 608"/>
              <a:gd name="T32" fmla="*/ 2147483647 w 346"/>
              <a:gd name="T33" fmla="*/ 2147483647 h 608"/>
              <a:gd name="T34" fmla="*/ 2147483647 w 346"/>
              <a:gd name="T35" fmla="*/ 2147483647 h 608"/>
              <a:gd name="T36" fmla="*/ 2147483647 w 346"/>
              <a:gd name="T37" fmla="*/ 2147483647 h 608"/>
              <a:gd name="T38" fmla="*/ 2147483647 w 346"/>
              <a:gd name="T39" fmla="*/ 2147483647 h 608"/>
              <a:gd name="T40" fmla="*/ 2147483647 w 346"/>
              <a:gd name="T41" fmla="*/ 2147483647 h 608"/>
              <a:gd name="T42" fmla="*/ 2147483647 w 346"/>
              <a:gd name="T43" fmla="*/ 2147483647 h 608"/>
              <a:gd name="T44" fmla="*/ 2147483647 w 346"/>
              <a:gd name="T45" fmla="*/ 2147483647 h 608"/>
              <a:gd name="T46" fmla="*/ 2147483647 w 346"/>
              <a:gd name="T47" fmla="*/ 2147483647 h 608"/>
              <a:gd name="T48" fmla="*/ 2147483647 w 346"/>
              <a:gd name="T49" fmla="*/ 2147483647 h 608"/>
              <a:gd name="T50" fmla="*/ 2147483647 w 346"/>
              <a:gd name="T51" fmla="*/ 2147483647 h 608"/>
              <a:gd name="T52" fmla="*/ 2147483647 w 346"/>
              <a:gd name="T53" fmla="*/ 2147483647 h 608"/>
              <a:gd name="T54" fmla="*/ 2147483647 w 346"/>
              <a:gd name="T55" fmla="*/ 2147483647 h 608"/>
              <a:gd name="T56" fmla="*/ 2147483647 w 346"/>
              <a:gd name="T57" fmla="*/ 2147483647 h 608"/>
              <a:gd name="T58" fmla="*/ 2147483647 w 346"/>
              <a:gd name="T59" fmla="*/ 2147483647 h 608"/>
              <a:gd name="T60" fmla="*/ 2147483647 w 346"/>
              <a:gd name="T61" fmla="*/ 2147483647 h 608"/>
              <a:gd name="T62" fmla="*/ 2147483647 w 346"/>
              <a:gd name="T63" fmla="*/ 2147483647 h 608"/>
              <a:gd name="T64" fmla="*/ 2147483647 w 346"/>
              <a:gd name="T65" fmla="*/ 2147483647 h 608"/>
              <a:gd name="T66" fmla="*/ 2147483647 w 346"/>
              <a:gd name="T67" fmla="*/ 2147483647 h 608"/>
              <a:gd name="T68" fmla="*/ 2147483647 w 346"/>
              <a:gd name="T69" fmla="*/ 2147483647 h 608"/>
              <a:gd name="T70" fmla="*/ 2147483647 w 346"/>
              <a:gd name="T71" fmla="*/ 2147483647 h 608"/>
              <a:gd name="T72" fmla="*/ 2147483647 w 346"/>
              <a:gd name="T73" fmla="*/ 2147483647 h 608"/>
              <a:gd name="T74" fmla="*/ 0 w 346"/>
              <a:gd name="T75" fmla="*/ 2147483647 h 608"/>
              <a:gd name="T76" fmla="*/ 2147483647 w 346"/>
              <a:gd name="T77" fmla="*/ 2147483647 h 608"/>
              <a:gd name="T78" fmla="*/ 2147483647 w 346"/>
              <a:gd name="T79" fmla="*/ 2147483647 h 608"/>
              <a:gd name="T80" fmla="*/ 2147483647 w 346"/>
              <a:gd name="T81" fmla="*/ 2147483647 h 608"/>
              <a:gd name="T82" fmla="*/ 2147483647 w 346"/>
              <a:gd name="T83" fmla="*/ 2147483647 h 608"/>
              <a:gd name="T84" fmla="*/ 2147483647 w 346"/>
              <a:gd name="T85" fmla="*/ 2147483647 h 608"/>
              <a:gd name="T86" fmla="*/ 2147483647 w 346"/>
              <a:gd name="T87" fmla="*/ 2147483647 h 608"/>
              <a:gd name="T88" fmla="*/ 2147483647 w 346"/>
              <a:gd name="T89" fmla="*/ 2147483647 h 608"/>
              <a:gd name="T90" fmla="*/ 2147483647 w 346"/>
              <a:gd name="T91" fmla="*/ 2147483647 h 608"/>
              <a:gd name="T92" fmla="*/ 2147483647 w 346"/>
              <a:gd name="T93" fmla="*/ 2147483647 h 608"/>
              <a:gd name="T94" fmla="*/ 2147483647 w 346"/>
              <a:gd name="T95" fmla="*/ 2147483647 h 608"/>
              <a:gd name="T96" fmla="*/ 2147483647 w 346"/>
              <a:gd name="T97" fmla="*/ 2147483647 h 608"/>
              <a:gd name="T98" fmla="*/ 2147483647 w 346"/>
              <a:gd name="T99" fmla="*/ 2147483647 h 608"/>
              <a:gd name="T100" fmla="*/ 2147483647 w 34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53" name="State: Idano"/>
          <p:cNvSpPr>
            <a:spLocks/>
          </p:cNvSpPr>
          <p:nvPr/>
        </p:nvSpPr>
        <p:spPr bwMode="auto">
          <a:xfrm>
            <a:off x="1604466" y="1948277"/>
            <a:ext cx="773353" cy="1329006"/>
          </a:xfrm>
          <a:custGeom>
            <a:avLst/>
            <a:gdLst>
              <a:gd name="T0" fmla="*/ 2147483647 w 518"/>
              <a:gd name="T1" fmla="*/ 2147483647 h 864"/>
              <a:gd name="T2" fmla="*/ 2147483647 w 518"/>
              <a:gd name="T3" fmla="*/ 2147483647 h 864"/>
              <a:gd name="T4" fmla="*/ 2147483647 w 518"/>
              <a:gd name="T5" fmla="*/ 2147483647 h 864"/>
              <a:gd name="T6" fmla="*/ 2147483647 w 518"/>
              <a:gd name="T7" fmla="*/ 2147483647 h 864"/>
              <a:gd name="T8" fmla="*/ 2147483647 w 518"/>
              <a:gd name="T9" fmla="*/ 2147483647 h 864"/>
              <a:gd name="T10" fmla="*/ 2147483647 w 518"/>
              <a:gd name="T11" fmla="*/ 2147483647 h 864"/>
              <a:gd name="T12" fmla="*/ 2147483647 w 518"/>
              <a:gd name="T13" fmla="*/ 2147483647 h 864"/>
              <a:gd name="T14" fmla="*/ 2147483647 w 518"/>
              <a:gd name="T15" fmla="*/ 2147483647 h 864"/>
              <a:gd name="T16" fmla="*/ 2147483647 w 518"/>
              <a:gd name="T17" fmla="*/ 2147483647 h 864"/>
              <a:gd name="T18" fmla="*/ 2147483647 w 518"/>
              <a:gd name="T19" fmla="*/ 2147483647 h 864"/>
              <a:gd name="T20" fmla="*/ 2147483647 w 518"/>
              <a:gd name="T21" fmla="*/ 2147483647 h 864"/>
              <a:gd name="T22" fmla="*/ 2147483647 w 518"/>
              <a:gd name="T23" fmla="*/ 2147483647 h 864"/>
              <a:gd name="T24" fmla="*/ 2147483647 w 518"/>
              <a:gd name="T25" fmla="*/ 2147483647 h 864"/>
              <a:gd name="T26" fmla="*/ 2147483647 w 518"/>
              <a:gd name="T27" fmla="*/ 2147483647 h 864"/>
              <a:gd name="T28" fmla="*/ 2147483647 w 518"/>
              <a:gd name="T29" fmla="*/ 2147483647 h 864"/>
              <a:gd name="T30" fmla="*/ 2147483647 w 518"/>
              <a:gd name="T31" fmla="*/ 2147483647 h 864"/>
              <a:gd name="T32" fmla="*/ 2147483647 w 518"/>
              <a:gd name="T33" fmla="*/ 2147483647 h 864"/>
              <a:gd name="T34" fmla="*/ 2147483647 w 518"/>
              <a:gd name="T35" fmla="*/ 2147483647 h 864"/>
              <a:gd name="T36" fmla="*/ 2147483647 w 518"/>
              <a:gd name="T37" fmla="*/ 2147483647 h 864"/>
              <a:gd name="T38" fmla="*/ 2147483647 w 518"/>
              <a:gd name="T39" fmla="*/ 2147483647 h 864"/>
              <a:gd name="T40" fmla="*/ 2147483647 w 518"/>
              <a:gd name="T41" fmla="*/ 2147483647 h 864"/>
              <a:gd name="T42" fmla="*/ 2147483647 w 518"/>
              <a:gd name="T43" fmla="*/ 2147483647 h 864"/>
              <a:gd name="T44" fmla="*/ 2147483647 w 518"/>
              <a:gd name="T45" fmla="*/ 2147483647 h 864"/>
              <a:gd name="T46" fmla="*/ 2147483647 w 518"/>
              <a:gd name="T47" fmla="*/ 2147483647 h 864"/>
              <a:gd name="T48" fmla="*/ 2147483647 w 518"/>
              <a:gd name="T49" fmla="*/ 2147483647 h 864"/>
              <a:gd name="T50" fmla="*/ 2147483647 w 518"/>
              <a:gd name="T51" fmla="*/ 2147483647 h 864"/>
              <a:gd name="T52" fmla="*/ 2147483647 w 518"/>
              <a:gd name="T53" fmla="*/ 2147483647 h 864"/>
              <a:gd name="T54" fmla="*/ 2147483647 w 518"/>
              <a:gd name="T55" fmla="*/ 2147483647 h 864"/>
              <a:gd name="T56" fmla="*/ 2147483647 w 518"/>
              <a:gd name="T57" fmla="*/ 2147483647 h 864"/>
              <a:gd name="T58" fmla="*/ 2147483647 w 518"/>
              <a:gd name="T59" fmla="*/ 2147483647 h 864"/>
              <a:gd name="T60" fmla="*/ 2147483647 w 518"/>
              <a:gd name="T61" fmla="*/ 2147483647 h 864"/>
              <a:gd name="T62" fmla="*/ 2147483647 w 518"/>
              <a:gd name="T63" fmla="*/ 2147483647 h 864"/>
              <a:gd name="T64" fmla="*/ 2147483647 w 518"/>
              <a:gd name="T65" fmla="*/ 2147483647 h 864"/>
              <a:gd name="T66" fmla="*/ 2147483647 w 518"/>
              <a:gd name="T67" fmla="*/ 2147483647 h 864"/>
              <a:gd name="T68" fmla="*/ 2147483647 w 518"/>
              <a:gd name="T69" fmla="*/ 2147483647 h 864"/>
              <a:gd name="T70" fmla="*/ 2147483647 w 518"/>
              <a:gd name="T71" fmla="*/ 2147483647 h 864"/>
              <a:gd name="T72" fmla="*/ 2147483647 w 518"/>
              <a:gd name="T73" fmla="*/ 2147483647 h 864"/>
              <a:gd name="T74" fmla="*/ 2147483647 w 518"/>
              <a:gd name="T75" fmla="*/ 2147483647 h 864"/>
              <a:gd name="T76" fmla="*/ 2147483647 w 518"/>
              <a:gd name="T77" fmla="*/ 2147483647 h 864"/>
              <a:gd name="T78" fmla="*/ 2147483647 w 518"/>
              <a:gd name="T79" fmla="*/ 2147483647 h 864"/>
              <a:gd name="T80" fmla="*/ 2147483647 w 518"/>
              <a:gd name="T81" fmla="*/ 2147483647 h 864"/>
              <a:gd name="T82" fmla="*/ 2147483647 w 518"/>
              <a:gd name="T83" fmla="*/ 2147483647 h 864"/>
              <a:gd name="T84" fmla="*/ 2147483647 w 518"/>
              <a:gd name="T85" fmla="*/ 2147483647 h 864"/>
              <a:gd name="T86" fmla="*/ 2147483647 w 518"/>
              <a:gd name="T87" fmla="*/ 2147483647 h 864"/>
              <a:gd name="T88" fmla="*/ 2147483647 w 518"/>
              <a:gd name="T89" fmla="*/ 2147483647 h 864"/>
              <a:gd name="T90" fmla="*/ 2147483647 w 518"/>
              <a:gd name="T91" fmla="*/ 2147483647 h 864"/>
              <a:gd name="T92" fmla="*/ 2147483647 w 518"/>
              <a:gd name="T93" fmla="*/ 2147483647 h 864"/>
              <a:gd name="T94" fmla="*/ 2147483647 w 518"/>
              <a:gd name="T95" fmla="*/ 2147483647 h 864"/>
              <a:gd name="T96" fmla="*/ 2147483647 w 518"/>
              <a:gd name="T97" fmla="*/ 2147483647 h 864"/>
              <a:gd name="T98" fmla="*/ 2147483647 w 518"/>
              <a:gd name="T99" fmla="*/ 2147483647 h 864"/>
              <a:gd name="T100" fmla="*/ 2147483647 w 518"/>
              <a:gd name="T101" fmla="*/ 2147483647 h 864"/>
              <a:gd name="T102" fmla="*/ 2147483647 w 518"/>
              <a:gd name="T103" fmla="*/ 2147483647 h 864"/>
              <a:gd name="T104" fmla="*/ 2147483647 w 518"/>
              <a:gd name="T105" fmla="*/ 2147483647 h 864"/>
              <a:gd name="T106" fmla="*/ 2147483647 w 518"/>
              <a:gd name="T107" fmla="*/ 2147483647 h 864"/>
              <a:gd name="T108" fmla="*/ 2147483647 w 518"/>
              <a:gd name="T109" fmla="*/ 2147483647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54" name="State: Hawaii"/>
          <p:cNvGrpSpPr/>
          <p:nvPr/>
        </p:nvGrpSpPr>
        <p:grpSpPr>
          <a:xfrm>
            <a:off x="1968753" y="5735330"/>
            <a:ext cx="780819" cy="515296"/>
            <a:chOff x="2567354" y="5735330"/>
            <a:chExt cx="780819" cy="515296"/>
          </a:xfrm>
          <a:solidFill>
            <a:schemeClr val="bg1">
              <a:lumMod val="95000"/>
            </a:schemeClr>
          </a:solidFill>
        </p:grpSpPr>
        <p:sp>
          <p:nvSpPr>
            <p:cNvPr id="55" name="Island of Hawai'i"/>
            <p:cNvSpPr>
              <a:spLocks/>
            </p:cNvSpPr>
            <p:nvPr/>
          </p:nvSpPr>
          <p:spPr bwMode="auto">
            <a:xfrm>
              <a:off x="3167524" y="6036817"/>
              <a:ext cx="180649" cy="213809"/>
            </a:xfrm>
            <a:custGeom>
              <a:avLst/>
              <a:gdLst>
                <a:gd name="T0" fmla="*/ 2147483647 w 121"/>
                <a:gd name="T1" fmla="*/ 2147483647 h 139"/>
                <a:gd name="T2" fmla="*/ 2147483647 w 121"/>
                <a:gd name="T3" fmla="*/ 0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2147483647 w 121"/>
                <a:gd name="T33" fmla="*/ 2147483647 h 139"/>
                <a:gd name="T34" fmla="*/ 2147483647 w 121"/>
                <a:gd name="T35" fmla="*/ 2147483647 h 139"/>
                <a:gd name="T36" fmla="*/ 2147483647 w 121"/>
                <a:gd name="T37" fmla="*/ 2147483647 h 139"/>
                <a:gd name="T38" fmla="*/ 2147483647 w 121"/>
                <a:gd name="T39" fmla="*/ 2147483647 h 139"/>
                <a:gd name="T40" fmla="*/ 2147483647 w 121"/>
                <a:gd name="T41" fmla="*/ 2147483647 h 139"/>
                <a:gd name="T42" fmla="*/ 2147483647 w 121"/>
                <a:gd name="T43" fmla="*/ 2147483647 h 139"/>
                <a:gd name="T44" fmla="*/ 2147483647 w 121"/>
                <a:gd name="T45" fmla="*/ 2147483647 h 139"/>
                <a:gd name="T46" fmla="*/ 2147483647 w 121"/>
                <a:gd name="T47" fmla="*/ 2147483647 h 139"/>
                <a:gd name="T48" fmla="*/ 2147483647 w 121"/>
                <a:gd name="T49" fmla="*/ 2147483647 h 139"/>
                <a:gd name="T50" fmla="*/ 2147483647 w 121"/>
                <a:gd name="T51" fmla="*/ 2147483647 h 139"/>
                <a:gd name="T52" fmla="*/ 2147483647 w 121"/>
                <a:gd name="T53" fmla="*/ 2147483647 h 139"/>
                <a:gd name="T54" fmla="*/ 2147483647 w 121"/>
                <a:gd name="T55" fmla="*/ 2147483647 h 139"/>
                <a:gd name="T56" fmla="*/ 2147483647 w 121"/>
                <a:gd name="T57" fmla="*/ 2147483647 h 139"/>
                <a:gd name="T58" fmla="*/ 2147483647 w 121"/>
                <a:gd name="T59" fmla="*/ 2147483647 h 139"/>
                <a:gd name="T60" fmla="*/ 2147483647 w 121"/>
                <a:gd name="T61" fmla="*/ 2147483647 h 139"/>
                <a:gd name="T62" fmla="*/ 2147483647 w 121"/>
                <a:gd name="T63" fmla="*/ 2147483647 h 139"/>
                <a:gd name="T64" fmla="*/ 0 w 121"/>
                <a:gd name="T65" fmla="*/ 2147483647 h 139"/>
                <a:gd name="T66" fmla="*/ 0 w 121"/>
                <a:gd name="T67" fmla="*/ 2147483647 h 139"/>
                <a:gd name="T68" fmla="*/ 2147483647 w 121"/>
                <a:gd name="T69" fmla="*/ 2147483647 h 139"/>
                <a:gd name="T70" fmla="*/ 2147483647 w 121"/>
                <a:gd name="T71" fmla="*/ 2147483647 h 139"/>
                <a:gd name="T72" fmla="*/ 2147483647 w 121"/>
                <a:gd name="T73" fmla="*/ 2147483647 h 139"/>
                <a:gd name="T74" fmla="*/ 2147483647 w 121"/>
                <a:gd name="T75" fmla="*/ 2147483647 h 139"/>
                <a:gd name="T76" fmla="*/ 2147483647 w 121"/>
                <a:gd name="T77" fmla="*/ 2147483647 h 139"/>
                <a:gd name="T78" fmla="*/ 2147483647 w 121"/>
                <a:gd name="T79" fmla="*/ 2147483647 h 139"/>
                <a:gd name="T80" fmla="*/ 2147483647 w 121"/>
                <a:gd name="T81" fmla="*/ 2147483647 h 139"/>
                <a:gd name="T82" fmla="*/ 2147483647 w 121"/>
                <a:gd name="T83" fmla="*/ 2147483647 h 139"/>
                <a:gd name="T84" fmla="*/ 2147483647 w 121"/>
                <a:gd name="T85" fmla="*/ 2147483647 h 139"/>
                <a:gd name="T86" fmla="*/ 2147483647 w 121"/>
                <a:gd name="T87" fmla="*/ 2147483647 h 139"/>
                <a:gd name="T88" fmla="*/ 2147483647 w 121"/>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56" name="Maui"/>
            <p:cNvSpPr>
              <a:spLocks/>
            </p:cNvSpPr>
            <p:nvPr/>
          </p:nvSpPr>
          <p:spPr bwMode="auto">
            <a:xfrm>
              <a:off x="3079440" y="5926067"/>
              <a:ext cx="97042" cy="70757"/>
            </a:xfrm>
            <a:custGeom>
              <a:avLst/>
              <a:gdLst>
                <a:gd name="T0" fmla="*/ 2147483647 w 65"/>
                <a:gd name="T1" fmla="*/ 2147483647 h 46"/>
                <a:gd name="T2" fmla="*/ 2147483647 w 65"/>
                <a:gd name="T3" fmla="*/ 2147483647 h 46"/>
                <a:gd name="T4" fmla="*/ 0 w 65"/>
                <a:gd name="T5" fmla="*/ 2147483647 h 46"/>
                <a:gd name="T6" fmla="*/ 0 w 65"/>
                <a:gd name="T7" fmla="*/ 0 h 46"/>
                <a:gd name="T8" fmla="*/ 2147483647 w 65"/>
                <a:gd name="T9" fmla="*/ 0 h 46"/>
                <a:gd name="T10" fmla="*/ 2147483647 w 65"/>
                <a:gd name="T11" fmla="*/ 0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2147483647 w 65"/>
                <a:gd name="T27" fmla="*/ 2147483647 h 46"/>
                <a:gd name="T28" fmla="*/ 2147483647 w 65"/>
                <a:gd name="T29" fmla="*/ 2147483647 h 46"/>
                <a:gd name="T30" fmla="*/ 2147483647 w 65"/>
                <a:gd name="T31" fmla="*/ 2147483647 h 46"/>
                <a:gd name="T32" fmla="*/ 2147483647 w 65"/>
                <a:gd name="T33" fmla="*/ 2147483647 h 46"/>
                <a:gd name="T34" fmla="*/ 2147483647 w 65"/>
                <a:gd name="T35" fmla="*/ 2147483647 h 46"/>
                <a:gd name="T36" fmla="*/ 2147483647 w 65"/>
                <a:gd name="T37" fmla="*/ 2147483647 h 46"/>
                <a:gd name="T38" fmla="*/ 2147483647 w 65"/>
                <a:gd name="T39" fmla="*/ 2147483647 h 46"/>
                <a:gd name="T40" fmla="*/ 2147483647 w 65"/>
                <a:gd name="T41" fmla="*/ 2147483647 h 46"/>
                <a:gd name="T42" fmla="*/ 2147483647 w 65"/>
                <a:gd name="T43" fmla="*/ 2147483647 h 46"/>
                <a:gd name="T44" fmla="*/ 2147483647 w 65"/>
                <a:gd name="T45" fmla="*/ 2147483647 h 46"/>
                <a:gd name="T46" fmla="*/ 2147483647 w 65"/>
                <a:gd name="T47" fmla="*/ 2147483647 h 46"/>
                <a:gd name="T48" fmla="*/ 2147483647 w 65"/>
                <a:gd name="T49" fmla="*/ 2147483647 h 46"/>
                <a:gd name="T50" fmla="*/ 2147483647 w 65"/>
                <a:gd name="T51" fmla="*/ 2147483647 h 46"/>
                <a:gd name="T52" fmla="*/ 2147483647 w 65"/>
                <a:gd name="T53" fmla="*/ 2147483647 h 46"/>
                <a:gd name="T54" fmla="*/ 2147483647 w 65"/>
                <a:gd name="T55" fmla="*/ 2147483647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57" name="Kaho‘olawe"/>
            <p:cNvSpPr>
              <a:spLocks/>
            </p:cNvSpPr>
            <p:nvPr/>
          </p:nvSpPr>
          <p:spPr bwMode="auto">
            <a:xfrm>
              <a:off x="3059907" y="5962650"/>
              <a:ext cx="45719" cy="33814"/>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0 w 16"/>
                <a:gd name="T17" fmla="*/ 2147483647 h 16"/>
                <a:gd name="T18" fmla="*/ 0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 name="connsiteX0" fmla="*/ 0 w 10000"/>
                <a:gd name="connsiteY0" fmla="*/ 5000 h 8125"/>
                <a:gd name="connsiteX1" fmla="*/ 1250 w 10000"/>
                <a:gd name="connsiteY1" fmla="*/ 1250 h 8125"/>
                <a:gd name="connsiteX2" fmla="*/ 5000 w 10000"/>
                <a:gd name="connsiteY2" fmla="*/ 0 h 8125"/>
                <a:gd name="connsiteX3" fmla="*/ 8125 w 10000"/>
                <a:gd name="connsiteY3" fmla="*/ 1250 h 8125"/>
                <a:gd name="connsiteX4" fmla="*/ 10000 w 10000"/>
                <a:gd name="connsiteY4" fmla="*/ 5000 h 8125"/>
                <a:gd name="connsiteX5" fmla="*/ 8125 w 10000"/>
                <a:gd name="connsiteY5" fmla="*/ 8125 h 8125"/>
                <a:gd name="connsiteX6" fmla="*/ 3959 w 10000"/>
                <a:gd name="connsiteY6" fmla="*/ 6875 h 8125"/>
                <a:gd name="connsiteX7" fmla="*/ 1250 w 10000"/>
                <a:gd name="connsiteY7" fmla="*/ 8125 h 8125"/>
                <a:gd name="connsiteX8" fmla="*/ 0 w 10000"/>
                <a:gd name="connsiteY8" fmla="*/ 5000 h 8125"/>
                <a:gd name="connsiteX0" fmla="*/ 0 w 10000"/>
                <a:gd name="connsiteY0" fmla="*/ 6154 h 10000"/>
                <a:gd name="connsiteX1" fmla="*/ 1250 w 10000"/>
                <a:gd name="connsiteY1" fmla="*/ 1538 h 10000"/>
                <a:gd name="connsiteX2" fmla="*/ 5000 w 10000"/>
                <a:gd name="connsiteY2" fmla="*/ 0 h 10000"/>
                <a:gd name="connsiteX3" fmla="*/ 8125 w 10000"/>
                <a:gd name="connsiteY3" fmla="*/ 1538 h 10000"/>
                <a:gd name="connsiteX4" fmla="*/ 10000 w 10000"/>
                <a:gd name="connsiteY4" fmla="*/ 6154 h 10000"/>
                <a:gd name="connsiteX5" fmla="*/ 6562 w 10000"/>
                <a:gd name="connsiteY5" fmla="*/ 7436 h 10000"/>
                <a:gd name="connsiteX6" fmla="*/ 3959 w 10000"/>
                <a:gd name="connsiteY6" fmla="*/ 8462 h 10000"/>
                <a:gd name="connsiteX7" fmla="*/ 1250 w 10000"/>
                <a:gd name="connsiteY7" fmla="*/ 10000 h 10000"/>
                <a:gd name="connsiteX8" fmla="*/ 0 w 10000"/>
                <a:gd name="connsiteY8" fmla="*/ 6154 h 10000"/>
                <a:gd name="connsiteX0" fmla="*/ 0 w 10000"/>
                <a:gd name="connsiteY0" fmla="*/ 6154 h 10000"/>
                <a:gd name="connsiteX1" fmla="*/ 5000 w 10000"/>
                <a:gd name="connsiteY1" fmla="*/ 0 h 10000"/>
                <a:gd name="connsiteX2" fmla="*/ 8125 w 10000"/>
                <a:gd name="connsiteY2" fmla="*/ 1538 h 10000"/>
                <a:gd name="connsiteX3" fmla="*/ 10000 w 10000"/>
                <a:gd name="connsiteY3" fmla="*/ 6154 h 10000"/>
                <a:gd name="connsiteX4" fmla="*/ 6562 w 10000"/>
                <a:gd name="connsiteY4" fmla="*/ 7436 h 10000"/>
                <a:gd name="connsiteX5" fmla="*/ 3959 w 10000"/>
                <a:gd name="connsiteY5" fmla="*/ 8462 h 10000"/>
                <a:gd name="connsiteX6" fmla="*/ 1250 w 10000"/>
                <a:gd name="connsiteY6" fmla="*/ 10000 h 10000"/>
                <a:gd name="connsiteX7" fmla="*/ 0 w 10000"/>
                <a:gd name="connsiteY7" fmla="*/ 6154 h 10000"/>
                <a:gd name="connsiteX0" fmla="*/ 0 w 10000"/>
                <a:gd name="connsiteY0" fmla="*/ 4616 h 8462"/>
                <a:gd name="connsiteX1" fmla="*/ 8125 w 10000"/>
                <a:gd name="connsiteY1" fmla="*/ 0 h 8462"/>
                <a:gd name="connsiteX2" fmla="*/ 10000 w 10000"/>
                <a:gd name="connsiteY2" fmla="*/ 4616 h 8462"/>
                <a:gd name="connsiteX3" fmla="*/ 6562 w 10000"/>
                <a:gd name="connsiteY3" fmla="*/ 5898 h 8462"/>
                <a:gd name="connsiteX4" fmla="*/ 3959 w 10000"/>
                <a:gd name="connsiteY4" fmla="*/ 6924 h 8462"/>
                <a:gd name="connsiteX5" fmla="*/ 1250 w 10000"/>
                <a:gd name="connsiteY5" fmla="*/ 8462 h 8462"/>
                <a:gd name="connsiteX6" fmla="*/ 0 w 10000"/>
                <a:gd name="connsiteY6" fmla="*/ 4616 h 8462"/>
                <a:gd name="connsiteX0" fmla="*/ 0 w 10000"/>
                <a:gd name="connsiteY0" fmla="*/ 5455 h 10757"/>
                <a:gd name="connsiteX1" fmla="*/ 8125 w 10000"/>
                <a:gd name="connsiteY1" fmla="*/ 0 h 10757"/>
                <a:gd name="connsiteX2" fmla="*/ 10000 w 10000"/>
                <a:gd name="connsiteY2" fmla="*/ 5455 h 10757"/>
                <a:gd name="connsiteX3" fmla="*/ 9166 w 10000"/>
                <a:gd name="connsiteY3" fmla="*/ 10757 h 10757"/>
                <a:gd name="connsiteX4" fmla="*/ 3959 w 10000"/>
                <a:gd name="connsiteY4" fmla="*/ 8182 h 10757"/>
                <a:gd name="connsiteX5" fmla="*/ 1250 w 10000"/>
                <a:gd name="connsiteY5" fmla="*/ 10000 h 10757"/>
                <a:gd name="connsiteX6" fmla="*/ 0 w 10000"/>
                <a:gd name="connsiteY6" fmla="*/ 5455 h 1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757">
                  <a:moveTo>
                    <a:pt x="0" y="5455"/>
                  </a:moveTo>
                  <a:lnTo>
                    <a:pt x="8125" y="0"/>
                  </a:lnTo>
                  <a:lnTo>
                    <a:pt x="10000" y="5455"/>
                  </a:lnTo>
                  <a:lnTo>
                    <a:pt x="9166" y="10757"/>
                  </a:lnTo>
                  <a:lnTo>
                    <a:pt x="3959" y="8182"/>
                  </a:lnTo>
                  <a:lnTo>
                    <a:pt x="1250" y="10000"/>
                  </a:lnTo>
                  <a:lnTo>
                    <a:pt x="0" y="5455"/>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58" name="Lanai"/>
            <p:cNvSpPr>
              <a:spLocks/>
            </p:cNvSpPr>
            <p:nvPr/>
          </p:nvSpPr>
          <p:spPr bwMode="auto">
            <a:xfrm>
              <a:off x="3031665" y="5941450"/>
              <a:ext cx="29860" cy="29225"/>
            </a:xfrm>
            <a:custGeom>
              <a:avLst/>
              <a:gdLst>
                <a:gd name="T0" fmla="*/ 0 w 20"/>
                <a:gd name="T1" fmla="*/ 0 h 19"/>
                <a:gd name="T2" fmla="*/ 2147483647 w 20"/>
                <a:gd name="T3" fmla="*/ 0 h 19"/>
                <a:gd name="T4" fmla="*/ 2147483647 w 20"/>
                <a:gd name="T5" fmla="*/ 2147483647 h 19"/>
                <a:gd name="T6" fmla="*/ 2147483647 w 20"/>
                <a:gd name="T7" fmla="*/ 2147483647 h 19"/>
                <a:gd name="T8" fmla="*/ 2147483647 w 20"/>
                <a:gd name="T9" fmla="*/ 2147483647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59" name="Moloka'i"/>
            <p:cNvSpPr>
              <a:spLocks/>
            </p:cNvSpPr>
            <p:nvPr/>
          </p:nvSpPr>
          <p:spPr bwMode="auto">
            <a:xfrm>
              <a:off x="2994341" y="5887612"/>
              <a:ext cx="76141" cy="33840"/>
            </a:xfrm>
            <a:custGeom>
              <a:avLst/>
              <a:gdLst>
                <a:gd name="T0" fmla="*/ 2147483647 w 51"/>
                <a:gd name="T1" fmla="*/ 0 h 22"/>
                <a:gd name="T2" fmla="*/ 0 w 51"/>
                <a:gd name="T3" fmla="*/ 2147483647 h 22"/>
                <a:gd name="T4" fmla="*/ 2147483647 w 51"/>
                <a:gd name="T5" fmla="*/ 2147483647 h 22"/>
                <a:gd name="T6" fmla="*/ 2147483647 w 51"/>
                <a:gd name="T7" fmla="*/ 2147483647 h 22"/>
                <a:gd name="T8" fmla="*/ 2147483647 w 51"/>
                <a:gd name="T9" fmla="*/ 2147483647 h 22"/>
                <a:gd name="T10" fmla="*/ 2147483647 w 51"/>
                <a:gd name="T11" fmla="*/ 2147483647 h 22"/>
                <a:gd name="T12" fmla="*/ 2147483647 w 51"/>
                <a:gd name="T13" fmla="*/ 2147483647 h 22"/>
                <a:gd name="T14" fmla="*/ 2147483647 w 51"/>
                <a:gd name="T15" fmla="*/ 2147483647 h 22"/>
                <a:gd name="T16" fmla="*/ 2147483647 w 51"/>
                <a:gd name="T17" fmla="*/ 2147483647 h 22"/>
                <a:gd name="T18" fmla="*/ 2147483647 w 51"/>
                <a:gd name="T19" fmla="*/ 2147483647 h 22"/>
                <a:gd name="T20" fmla="*/ 2147483647 w 51"/>
                <a:gd name="T21" fmla="*/ 2147483647 h 22"/>
                <a:gd name="T22" fmla="*/ 2147483647 w 51"/>
                <a:gd name="T23" fmla="*/ 0 h 22"/>
                <a:gd name="T24" fmla="*/ 2147483647 w 51"/>
                <a:gd name="T25" fmla="*/ 0 h 22"/>
                <a:gd name="T26" fmla="*/ 2147483647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60" name="O'ahu"/>
            <p:cNvSpPr>
              <a:spLocks/>
            </p:cNvSpPr>
            <p:nvPr/>
          </p:nvSpPr>
          <p:spPr bwMode="auto">
            <a:xfrm>
              <a:off x="2854003" y="5816855"/>
              <a:ext cx="80620" cy="70757"/>
            </a:xfrm>
            <a:custGeom>
              <a:avLst/>
              <a:gdLst>
                <a:gd name="T0" fmla="*/ 0 w 54"/>
                <a:gd name="T1" fmla="*/ 2147483647 h 46"/>
                <a:gd name="T2" fmla="*/ 2147483647 w 54"/>
                <a:gd name="T3" fmla="*/ 2147483647 h 46"/>
                <a:gd name="T4" fmla="*/ 2147483647 w 54"/>
                <a:gd name="T5" fmla="*/ 2147483647 h 46"/>
                <a:gd name="T6" fmla="*/ 2147483647 w 54"/>
                <a:gd name="T7" fmla="*/ 2147483647 h 46"/>
                <a:gd name="T8" fmla="*/ 2147483647 w 54"/>
                <a:gd name="T9" fmla="*/ 0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2147483647 w 54"/>
                <a:gd name="T39" fmla="*/ 2147483647 h 46"/>
                <a:gd name="T40" fmla="*/ 2147483647 w 54"/>
                <a:gd name="T41" fmla="*/ 2147483647 h 46"/>
                <a:gd name="T42" fmla="*/ 0 w 54"/>
                <a:gd name="T43" fmla="*/ 2147483647 h 46"/>
                <a:gd name="T44" fmla="*/ 0 w 54"/>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61" name="Kauai"/>
            <p:cNvSpPr>
              <a:spLocks/>
            </p:cNvSpPr>
            <p:nvPr/>
          </p:nvSpPr>
          <p:spPr bwMode="auto">
            <a:xfrm>
              <a:off x="2631553" y="5735330"/>
              <a:ext cx="68676" cy="53837"/>
            </a:xfrm>
            <a:custGeom>
              <a:avLst/>
              <a:gdLst>
                <a:gd name="T0" fmla="*/ 0 w 46"/>
                <a:gd name="T1" fmla="*/ 2147483647 h 35"/>
                <a:gd name="T2" fmla="*/ 2147483647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0 h 35"/>
                <a:gd name="T12" fmla="*/ 2147483647 w 46"/>
                <a:gd name="T13" fmla="*/ 0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0 w 46"/>
                <a:gd name="T37" fmla="*/ 2147483647 h 35"/>
                <a:gd name="T38" fmla="*/ 0 w 46"/>
                <a:gd name="T39" fmla="*/ 2147483647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2" name="Ni'ihau"/>
            <p:cNvSpPr>
              <a:spLocks/>
            </p:cNvSpPr>
            <p:nvPr/>
          </p:nvSpPr>
          <p:spPr bwMode="auto">
            <a:xfrm>
              <a:off x="2567354" y="5775323"/>
              <a:ext cx="31352" cy="24611"/>
            </a:xfrm>
            <a:custGeom>
              <a:avLst/>
              <a:gdLst>
                <a:gd name="T0" fmla="*/ 0 w 21"/>
                <a:gd name="T1" fmla="*/ 2147483647 h 16"/>
                <a:gd name="T2" fmla="*/ 2147483647 w 21"/>
                <a:gd name="T3" fmla="*/ 2147483647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0 w 21"/>
                <a:gd name="T17" fmla="*/ 2147483647 h 16"/>
                <a:gd name="T18" fmla="*/ 0 w 2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sp>
        <p:nvSpPr>
          <p:cNvPr id="63" name="State: Georgia"/>
          <p:cNvSpPr>
            <a:spLocks/>
          </p:cNvSpPr>
          <p:nvPr/>
        </p:nvSpPr>
        <p:spPr bwMode="auto">
          <a:xfrm>
            <a:off x="5471238" y="4547839"/>
            <a:ext cx="695719" cy="767562"/>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chemeClr val="bg1">
              <a:lumMod val="95000"/>
            </a:schemeClr>
          </a:solidFill>
          <a:ln w="0" algn="ctr">
            <a:solidFill>
              <a:schemeClr val="bg1">
                <a:lumMod val="50000"/>
              </a:schemeClr>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4" name="State: Florida"/>
          <p:cNvSpPr>
            <a:spLocks/>
          </p:cNvSpPr>
          <p:nvPr/>
        </p:nvSpPr>
        <p:spPr bwMode="auto">
          <a:xfrm>
            <a:off x="5257741" y="5233875"/>
            <a:ext cx="1151072" cy="973682"/>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65" name="State: Delaware"/>
          <p:cNvSpPr>
            <a:spLocks/>
          </p:cNvSpPr>
          <p:nvPr/>
        </p:nvSpPr>
        <p:spPr bwMode="auto">
          <a:xfrm>
            <a:off x="6610360" y="3551082"/>
            <a:ext cx="141831" cy="238422"/>
          </a:xfrm>
          <a:custGeom>
            <a:avLst/>
            <a:gdLst>
              <a:gd name="T0" fmla="*/ 0 w 95"/>
              <a:gd name="T1" fmla="*/ 2147483647 h 155"/>
              <a:gd name="T2" fmla="*/ 2147483647 w 95"/>
              <a:gd name="T3" fmla="*/ 2147483647 h 155"/>
              <a:gd name="T4" fmla="*/ 2147483647 w 95"/>
              <a:gd name="T5" fmla="*/ 2147483647 h 155"/>
              <a:gd name="T6" fmla="*/ 2147483647 w 95"/>
              <a:gd name="T7" fmla="*/ 2147483647 h 155"/>
              <a:gd name="T8" fmla="*/ 2147483647 w 95"/>
              <a:gd name="T9" fmla="*/ 2147483647 h 155"/>
              <a:gd name="T10" fmla="*/ 2147483647 w 95"/>
              <a:gd name="T11" fmla="*/ 0 h 155"/>
              <a:gd name="T12" fmla="*/ 2147483647 w 95"/>
              <a:gd name="T13" fmla="*/ 2147483647 h 155"/>
              <a:gd name="T14" fmla="*/ 2147483647 w 95"/>
              <a:gd name="T15" fmla="*/ 2147483647 h 155"/>
              <a:gd name="T16" fmla="*/ 2147483647 w 95"/>
              <a:gd name="T17" fmla="*/ 2147483647 h 155"/>
              <a:gd name="T18" fmla="*/ 2147483647 w 95"/>
              <a:gd name="T19" fmla="*/ 2147483647 h 155"/>
              <a:gd name="T20" fmla="*/ 2147483647 w 95"/>
              <a:gd name="T21" fmla="*/ 2147483647 h 155"/>
              <a:gd name="T22" fmla="*/ 2147483647 w 95"/>
              <a:gd name="T23" fmla="*/ 2147483647 h 155"/>
              <a:gd name="T24" fmla="*/ 2147483647 w 95"/>
              <a:gd name="T25" fmla="*/ 2147483647 h 155"/>
              <a:gd name="T26" fmla="*/ 2147483647 w 95"/>
              <a:gd name="T27" fmla="*/ 2147483647 h 155"/>
              <a:gd name="T28" fmla="*/ 2147483647 w 95"/>
              <a:gd name="T29" fmla="*/ 2147483647 h 155"/>
              <a:gd name="T30" fmla="*/ 2147483647 w 95"/>
              <a:gd name="T31" fmla="*/ 2147483647 h 155"/>
              <a:gd name="T32" fmla="*/ 2147483647 w 95"/>
              <a:gd name="T33" fmla="*/ 2147483647 h 155"/>
              <a:gd name="T34" fmla="*/ 2147483647 w 95"/>
              <a:gd name="T35" fmla="*/ 2147483647 h 155"/>
              <a:gd name="T36" fmla="*/ 2147483647 w 95"/>
              <a:gd name="T37" fmla="*/ 2147483647 h 155"/>
              <a:gd name="T38" fmla="*/ 2147483647 w 95"/>
              <a:gd name="T39" fmla="*/ 2147483647 h 155"/>
              <a:gd name="T40" fmla="*/ 2147483647 w 95"/>
              <a:gd name="T41" fmla="*/ 2147483647 h 155"/>
              <a:gd name="T42" fmla="*/ 2147483647 w 95"/>
              <a:gd name="T43" fmla="*/ 2147483647 h 155"/>
              <a:gd name="T44" fmla="*/ 2147483647 w 95"/>
              <a:gd name="T45" fmla="*/ 2147483647 h 155"/>
              <a:gd name="T46" fmla="*/ 2147483647 w 95"/>
              <a:gd name="T47" fmla="*/ 2147483647 h 155"/>
              <a:gd name="T48" fmla="*/ 2147483647 w 95"/>
              <a:gd name="T49" fmla="*/ 2147483647 h 155"/>
              <a:gd name="T50" fmla="*/ 2147483647 w 95"/>
              <a:gd name="T51" fmla="*/ 2147483647 h 155"/>
              <a:gd name="T52" fmla="*/ 2147483647 w 95"/>
              <a:gd name="T53" fmla="*/ 2147483647 h 155"/>
              <a:gd name="T54" fmla="*/ 2147483647 w 95"/>
              <a:gd name="T55" fmla="*/ 2147483647 h 155"/>
              <a:gd name="T56" fmla="*/ 2147483647 w 95"/>
              <a:gd name="T57" fmla="*/ 2147483647 h 155"/>
              <a:gd name="T58" fmla="*/ 0 w 95"/>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chemeClr val="bg1">
              <a:lumMod val="7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6" name="State: Connecticut"/>
          <p:cNvSpPr>
            <a:spLocks/>
          </p:cNvSpPr>
          <p:nvPr/>
        </p:nvSpPr>
        <p:spPr bwMode="auto">
          <a:xfrm>
            <a:off x="6795486" y="3071165"/>
            <a:ext cx="225436" cy="230730"/>
          </a:xfrm>
          <a:custGeom>
            <a:avLst/>
            <a:gdLst>
              <a:gd name="T0" fmla="*/ 2147483647 w 151"/>
              <a:gd name="T1" fmla="*/ 2147483647 h 150"/>
              <a:gd name="T2" fmla="*/ 2147483647 w 151"/>
              <a:gd name="T3" fmla="*/ 0 h 150"/>
              <a:gd name="T4" fmla="*/ 2147483647 w 151"/>
              <a:gd name="T5" fmla="*/ 2147483647 h 150"/>
              <a:gd name="T6" fmla="*/ 2147483647 w 151"/>
              <a:gd name="T7" fmla="*/ 2147483647 h 150"/>
              <a:gd name="T8" fmla="*/ 2147483647 w 151"/>
              <a:gd name="T9" fmla="*/ 2147483647 h 150"/>
              <a:gd name="T10" fmla="*/ 2147483647 w 151"/>
              <a:gd name="T11" fmla="*/ 2147483647 h 150"/>
              <a:gd name="T12" fmla="*/ 2147483647 w 151"/>
              <a:gd name="T13" fmla="*/ 2147483647 h 150"/>
              <a:gd name="T14" fmla="*/ 2147483647 w 151"/>
              <a:gd name="T15" fmla="*/ 2147483647 h 150"/>
              <a:gd name="T16" fmla="*/ 2147483647 w 151"/>
              <a:gd name="T17" fmla="*/ 2147483647 h 150"/>
              <a:gd name="T18" fmla="*/ 2147483647 w 151"/>
              <a:gd name="T19" fmla="*/ 2147483647 h 150"/>
              <a:gd name="T20" fmla="*/ 2147483647 w 151"/>
              <a:gd name="T21" fmla="*/ 2147483647 h 150"/>
              <a:gd name="T22" fmla="*/ 2147483647 w 151"/>
              <a:gd name="T23" fmla="*/ 2147483647 h 150"/>
              <a:gd name="T24" fmla="*/ 2147483647 w 151"/>
              <a:gd name="T25" fmla="*/ 2147483647 h 150"/>
              <a:gd name="T26" fmla="*/ 2147483647 w 151"/>
              <a:gd name="T27" fmla="*/ 2147483647 h 150"/>
              <a:gd name="T28" fmla="*/ 2147483647 w 151"/>
              <a:gd name="T29" fmla="*/ 2147483647 h 150"/>
              <a:gd name="T30" fmla="*/ 2147483647 w 151"/>
              <a:gd name="T31" fmla="*/ 2147483647 h 150"/>
              <a:gd name="T32" fmla="*/ 2147483647 w 151"/>
              <a:gd name="T33" fmla="*/ 2147483647 h 150"/>
              <a:gd name="T34" fmla="*/ 2147483647 w 151"/>
              <a:gd name="T35" fmla="*/ 2147483647 h 150"/>
              <a:gd name="T36" fmla="*/ 2147483647 w 151"/>
              <a:gd name="T37" fmla="*/ 2147483647 h 150"/>
              <a:gd name="T38" fmla="*/ 2147483647 w 151"/>
              <a:gd name="T39" fmla="*/ 2147483647 h 150"/>
              <a:gd name="T40" fmla="*/ 2147483647 w 151"/>
              <a:gd name="T41" fmla="*/ 2147483647 h 150"/>
              <a:gd name="T42" fmla="*/ 2147483647 w 151"/>
              <a:gd name="T43" fmla="*/ 2147483647 h 150"/>
              <a:gd name="T44" fmla="*/ 2147483647 w 151"/>
              <a:gd name="T45" fmla="*/ 2147483647 h 150"/>
              <a:gd name="T46" fmla="*/ 2147483647 w 151"/>
              <a:gd name="T47" fmla="*/ 2147483647 h 150"/>
              <a:gd name="T48" fmla="*/ 2147483647 w 151"/>
              <a:gd name="T49" fmla="*/ 2147483647 h 150"/>
              <a:gd name="T50" fmla="*/ 2147483647 w 151"/>
              <a:gd name="T51" fmla="*/ 2147483647 h 150"/>
              <a:gd name="T52" fmla="*/ 2147483647 w 151"/>
              <a:gd name="T53" fmla="*/ 2147483647 h 150"/>
              <a:gd name="T54" fmla="*/ 2147483647 w 151"/>
              <a:gd name="T55" fmla="*/ 2147483647 h 150"/>
              <a:gd name="T56" fmla="*/ 2147483647 w 151"/>
              <a:gd name="T57" fmla="*/ 2147483647 h 150"/>
              <a:gd name="T58" fmla="*/ 2147483647 w 151"/>
              <a:gd name="T59" fmla="*/ 2147483647 h 150"/>
              <a:gd name="T60" fmla="*/ 2147483647 w 151"/>
              <a:gd name="T61" fmla="*/ 2147483647 h 150"/>
              <a:gd name="T62" fmla="*/ 2147483647 w 151"/>
              <a:gd name="T63" fmla="*/ 2147483647 h 150"/>
              <a:gd name="T64" fmla="*/ 2147483647 w 151"/>
              <a:gd name="T65" fmla="*/ 2147483647 h 150"/>
              <a:gd name="T66" fmla="*/ 2147483647 w 151"/>
              <a:gd name="T67" fmla="*/ 2147483647 h 150"/>
              <a:gd name="T68" fmla="*/ 2147483647 w 151"/>
              <a:gd name="T69" fmla="*/ 2147483647 h 150"/>
              <a:gd name="T70" fmla="*/ 2147483647 w 151"/>
              <a:gd name="T71" fmla="*/ 2147483647 h 150"/>
              <a:gd name="T72" fmla="*/ 2147483647 w 151"/>
              <a:gd name="T73" fmla="*/ 2147483647 h 150"/>
              <a:gd name="T74" fmla="*/ 2147483647 w 151"/>
              <a:gd name="T75" fmla="*/ 2147483647 h 150"/>
              <a:gd name="T76" fmla="*/ 0 w 151"/>
              <a:gd name="T77" fmla="*/ 2147483647 h 150"/>
              <a:gd name="T78" fmla="*/ 0 w 151"/>
              <a:gd name="T79" fmla="*/ 2147483647 h 150"/>
              <a:gd name="T80" fmla="*/ 2147483647 w 151"/>
              <a:gd name="T81" fmla="*/ 214748364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pattFill prst="wdDnDiag">
            <a:fgClr>
              <a:schemeClr val="accent4">
                <a:lumMod val="40000"/>
                <a:lumOff val="60000"/>
              </a:schemeClr>
            </a:fgClr>
            <a:bgClr>
              <a:schemeClr val="accent6">
                <a:lumMod val="40000"/>
                <a:lumOff val="60000"/>
              </a:schemeClr>
            </a:bgClr>
          </a:patt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7" name="State: Colorado"/>
          <p:cNvSpPr>
            <a:spLocks/>
          </p:cNvSpPr>
          <p:nvPr/>
        </p:nvSpPr>
        <p:spPr bwMode="auto">
          <a:xfrm>
            <a:off x="2409171" y="3486479"/>
            <a:ext cx="958481" cy="778330"/>
          </a:xfrm>
          <a:custGeom>
            <a:avLst/>
            <a:gdLst>
              <a:gd name="T0" fmla="*/ 2147483647 w 642"/>
              <a:gd name="T1" fmla="*/ 0 h 506"/>
              <a:gd name="T2" fmla="*/ 0 w 642"/>
              <a:gd name="T3" fmla="*/ 2147483647 h 506"/>
              <a:gd name="T4" fmla="*/ 2147483647 w 642"/>
              <a:gd name="T5" fmla="*/ 2147483647 h 506"/>
              <a:gd name="T6" fmla="*/ 2147483647 w 642"/>
              <a:gd name="T7" fmla="*/ 2147483647 h 506"/>
              <a:gd name="T8" fmla="*/ 2147483647 w 642"/>
              <a:gd name="T9" fmla="*/ 2147483647 h 506"/>
              <a:gd name="T10" fmla="*/ 2147483647 w 642"/>
              <a:gd name="T11" fmla="*/ 2147483647 h 506"/>
              <a:gd name="T12" fmla="*/ 2147483647 w 642"/>
              <a:gd name="T13" fmla="*/ 2147483647 h 506"/>
              <a:gd name="T14" fmla="*/ 2147483647 w 642"/>
              <a:gd name="T15" fmla="*/ 2147483647 h 506"/>
              <a:gd name="T16" fmla="*/ 2147483647 w 642"/>
              <a:gd name="T17" fmla="*/ 2147483647 h 506"/>
              <a:gd name="T18" fmla="*/ 2147483647 w 642"/>
              <a:gd name="T19" fmla="*/ 2147483647 h 506"/>
              <a:gd name="T20" fmla="*/ 2147483647 w 642"/>
              <a:gd name="T21" fmla="*/ 2147483647 h 506"/>
              <a:gd name="T22" fmla="*/ 2147483647 w 642"/>
              <a:gd name="T23" fmla="*/ 2147483647 h 506"/>
              <a:gd name="T24" fmla="*/ 2147483647 w 642"/>
              <a:gd name="T25" fmla="*/ 2147483647 h 506"/>
              <a:gd name="T26" fmla="*/ 2147483647 w 642"/>
              <a:gd name="T27" fmla="*/ 2147483647 h 506"/>
              <a:gd name="T28" fmla="*/ 2147483647 w 642"/>
              <a:gd name="T29" fmla="*/ 2147483647 h 506"/>
              <a:gd name="T30" fmla="*/ 2147483647 w 642"/>
              <a:gd name="T31" fmla="*/ 2147483647 h 506"/>
              <a:gd name="T32" fmla="*/ 2147483647 w 642"/>
              <a:gd name="T33" fmla="*/ 2147483647 h 506"/>
              <a:gd name="T34" fmla="*/ 2147483647 w 642"/>
              <a:gd name="T35" fmla="*/ 2147483647 h 506"/>
              <a:gd name="T36" fmla="*/ 2147483647 w 642"/>
              <a:gd name="T37" fmla="*/ 2147483647 h 506"/>
              <a:gd name="T38" fmla="*/ 2147483647 w 642"/>
              <a:gd name="T39" fmla="*/ 2147483647 h 506"/>
              <a:gd name="T40" fmla="*/ 2147483647 w 642"/>
              <a:gd name="T41" fmla="*/ 2147483647 h 506"/>
              <a:gd name="T42" fmla="*/ 2147483647 w 642"/>
              <a:gd name="T43" fmla="*/ 2147483647 h 506"/>
              <a:gd name="T44" fmla="*/ 2147483647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solidFill>
            <a:schemeClr val="accent6">
              <a:lumMod val="60000"/>
              <a:lumOff val="40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8" name="State: California"/>
          <p:cNvSpPr>
            <a:spLocks/>
          </p:cNvSpPr>
          <p:nvPr/>
        </p:nvSpPr>
        <p:spPr bwMode="auto">
          <a:xfrm>
            <a:off x="672857" y="2849670"/>
            <a:ext cx="998791" cy="1901217"/>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chemeClr val="bg1">
              <a:lumMod val="75000"/>
            </a:schemeClr>
          </a:solidFill>
          <a:ln w="0">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69" name="State: Arkansas"/>
          <p:cNvSpPr>
            <a:spLocks/>
          </p:cNvSpPr>
          <p:nvPr/>
        </p:nvSpPr>
        <p:spPr bwMode="auto">
          <a:xfrm>
            <a:off x="4273877" y="4384796"/>
            <a:ext cx="652424" cy="613743"/>
          </a:xfrm>
          <a:custGeom>
            <a:avLst/>
            <a:gdLst>
              <a:gd name="T0" fmla="*/ 2147483647 w 437"/>
              <a:gd name="T1" fmla="*/ 0 h 399"/>
              <a:gd name="T2" fmla="*/ 2147483647 w 437"/>
              <a:gd name="T3" fmla="*/ 2147483647 h 399"/>
              <a:gd name="T4" fmla="*/ 2147483647 w 437"/>
              <a:gd name="T5" fmla="*/ 2147483647 h 399"/>
              <a:gd name="T6" fmla="*/ 2147483647 w 437"/>
              <a:gd name="T7" fmla="*/ 2147483647 h 399"/>
              <a:gd name="T8" fmla="*/ 2147483647 w 437"/>
              <a:gd name="T9" fmla="*/ 2147483647 h 399"/>
              <a:gd name="T10" fmla="*/ 2147483647 w 437"/>
              <a:gd name="T11" fmla="*/ 2147483647 h 399"/>
              <a:gd name="T12" fmla="*/ 2147483647 w 437"/>
              <a:gd name="T13" fmla="*/ 2147483647 h 399"/>
              <a:gd name="T14" fmla="*/ 2147483647 w 437"/>
              <a:gd name="T15" fmla="*/ 2147483647 h 399"/>
              <a:gd name="T16" fmla="*/ 2147483647 w 437"/>
              <a:gd name="T17" fmla="*/ 2147483647 h 399"/>
              <a:gd name="T18" fmla="*/ 2147483647 w 437"/>
              <a:gd name="T19" fmla="*/ 2147483647 h 399"/>
              <a:gd name="T20" fmla="*/ 2147483647 w 437"/>
              <a:gd name="T21" fmla="*/ 2147483647 h 399"/>
              <a:gd name="T22" fmla="*/ 2147483647 w 437"/>
              <a:gd name="T23" fmla="*/ 2147483647 h 399"/>
              <a:gd name="T24" fmla="*/ 2147483647 w 437"/>
              <a:gd name="T25" fmla="*/ 2147483647 h 399"/>
              <a:gd name="T26" fmla="*/ 2147483647 w 437"/>
              <a:gd name="T27" fmla="*/ 2147483647 h 399"/>
              <a:gd name="T28" fmla="*/ 2147483647 w 437"/>
              <a:gd name="T29" fmla="*/ 2147483647 h 399"/>
              <a:gd name="T30" fmla="*/ 2147483647 w 437"/>
              <a:gd name="T31" fmla="*/ 2147483647 h 399"/>
              <a:gd name="T32" fmla="*/ 2147483647 w 437"/>
              <a:gd name="T33" fmla="*/ 2147483647 h 399"/>
              <a:gd name="T34" fmla="*/ 2147483647 w 437"/>
              <a:gd name="T35" fmla="*/ 2147483647 h 399"/>
              <a:gd name="T36" fmla="*/ 2147483647 w 437"/>
              <a:gd name="T37" fmla="*/ 2147483647 h 399"/>
              <a:gd name="T38" fmla="*/ 2147483647 w 437"/>
              <a:gd name="T39" fmla="*/ 2147483647 h 399"/>
              <a:gd name="T40" fmla="*/ 2147483647 w 437"/>
              <a:gd name="T41" fmla="*/ 2147483647 h 399"/>
              <a:gd name="T42" fmla="*/ 2147483647 w 437"/>
              <a:gd name="T43" fmla="*/ 2147483647 h 399"/>
              <a:gd name="T44" fmla="*/ 2147483647 w 437"/>
              <a:gd name="T45" fmla="*/ 2147483647 h 399"/>
              <a:gd name="T46" fmla="*/ 2147483647 w 437"/>
              <a:gd name="T47" fmla="*/ 2147483647 h 399"/>
              <a:gd name="T48" fmla="*/ 2147483647 w 437"/>
              <a:gd name="T49" fmla="*/ 2147483647 h 399"/>
              <a:gd name="T50" fmla="*/ 2147483647 w 437"/>
              <a:gd name="T51" fmla="*/ 2147483647 h 399"/>
              <a:gd name="T52" fmla="*/ 2147483647 w 437"/>
              <a:gd name="T53" fmla="*/ 2147483647 h 399"/>
              <a:gd name="T54" fmla="*/ 2147483647 w 437"/>
              <a:gd name="T55" fmla="*/ 2147483647 h 399"/>
              <a:gd name="T56" fmla="*/ 2147483647 w 437"/>
              <a:gd name="T57" fmla="*/ 2147483647 h 399"/>
              <a:gd name="T58" fmla="*/ 2147483647 w 437"/>
              <a:gd name="T59" fmla="*/ 2147483647 h 399"/>
              <a:gd name="T60" fmla="*/ 2147483647 w 437"/>
              <a:gd name="T61" fmla="*/ 2147483647 h 399"/>
              <a:gd name="T62" fmla="*/ 2147483647 w 437"/>
              <a:gd name="T63" fmla="*/ 2147483647 h 399"/>
              <a:gd name="T64" fmla="*/ 2147483647 w 437"/>
              <a:gd name="T65" fmla="*/ 2147483647 h 399"/>
              <a:gd name="T66" fmla="*/ 2147483647 w 437"/>
              <a:gd name="T67" fmla="*/ 2147483647 h 399"/>
              <a:gd name="T68" fmla="*/ 2147483647 w 437"/>
              <a:gd name="T69" fmla="*/ 2147483647 h 399"/>
              <a:gd name="T70" fmla="*/ 2147483647 w 437"/>
              <a:gd name="T71" fmla="*/ 2147483647 h 399"/>
              <a:gd name="T72" fmla="*/ 2147483647 w 437"/>
              <a:gd name="T73" fmla="*/ 2147483647 h 399"/>
              <a:gd name="T74" fmla="*/ 2147483647 w 437"/>
              <a:gd name="T75" fmla="*/ 2147483647 h 399"/>
              <a:gd name="T76" fmla="*/ 2147483647 w 437"/>
              <a:gd name="T77" fmla="*/ 2147483647 h 399"/>
              <a:gd name="T78" fmla="*/ 2147483647 w 437"/>
              <a:gd name="T79" fmla="*/ 2147483647 h 399"/>
              <a:gd name="T80" fmla="*/ 2147483647 w 437"/>
              <a:gd name="T81" fmla="*/ 2147483647 h 399"/>
              <a:gd name="T82" fmla="*/ 2147483647 w 437"/>
              <a:gd name="T83" fmla="*/ 2147483647 h 399"/>
              <a:gd name="T84" fmla="*/ 2147483647 w 437"/>
              <a:gd name="T85" fmla="*/ 2147483647 h 399"/>
              <a:gd name="T86" fmla="*/ 2147483647 w 437"/>
              <a:gd name="T87" fmla="*/ 2147483647 h 399"/>
              <a:gd name="T88" fmla="*/ 2147483647 w 437"/>
              <a:gd name="T89" fmla="*/ 2147483647 h 399"/>
              <a:gd name="T90" fmla="*/ 2147483647 w 437"/>
              <a:gd name="T91" fmla="*/ 2147483647 h 399"/>
              <a:gd name="T92" fmla="*/ 0 w 437"/>
              <a:gd name="T93" fmla="*/ 214748364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70" name="State: Arizona"/>
          <p:cNvSpPr>
            <a:spLocks/>
          </p:cNvSpPr>
          <p:nvPr/>
        </p:nvSpPr>
        <p:spPr bwMode="auto">
          <a:xfrm>
            <a:off x="1531316" y="4034079"/>
            <a:ext cx="879353" cy="1087508"/>
          </a:xfrm>
          <a:custGeom>
            <a:avLst/>
            <a:gdLst>
              <a:gd name="T0" fmla="*/ 2147483647 w 589"/>
              <a:gd name="T1" fmla="*/ 2147483647 h 707"/>
              <a:gd name="T2" fmla="*/ 2147483647 w 589"/>
              <a:gd name="T3" fmla="*/ 2147483647 h 707"/>
              <a:gd name="T4" fmla="*/ 2147483647 w 589"/>
              <a:gd name="T5" fmla="*/ 2147483647 h 707"/>
              <a:gd name="T6" fmla="*/ 0 w 589"/>
              <a:gd name="T7" fmla="*/ 2147483647 h 707"/>
              <a:gd name="T8" fmla="*/ 2147483647 w 589"/>
              <a:gd name="T9" fmla="*/ 2147483647 h 707"/>
              <a:gd name="T10" fmla="*/ 2147483647 w 589"/>
              <a:gd name="T11" fmla="*/ 2147483647 h 707"/>
              <a:gd name="T12" fmla="*/ 2147483647 w 589"/>
              <a:gd name="T13" fmla="*/ 2147483647 h 707"/>
              <a:gd name="T14" fmla="*/ 2147483647 w 589"/>
              <a:gd name="T15" fmla="*/ 2147483647 h 707"/>
              <a:gd name="T16" fmla="*/ 2147483647 w 589"/>
              <a:gd name="T17" fmla="*/ 2147483647 h 707"/>
              <a:gd name="T18" fmla="*/ 2147483647 w 589"/>
              <a:gd name="T19" fmla="*/ 2147483647 h 707"/>
              <a:gd name="T20" fmla="*/ 2147483647 w 589"/>
              <a:gd name="T21" fmla="*/ 2147483647 h 707"/>
              <a:gd name="T22" fmla="*/ 2147483647 w 589"/>
              <a:gd name="T23" fmla="*/ 2147483647 h 707"/>
              <a:gd name="T24" fmla="*/ 2147483647 w 589"/>
              <a:gd name="T25" fmla="*/ 2147483647 h 707"/>
              <a:gd name="T26" fmla="*/ 2147483647 w 589"/>
              <a:gd name="T27" fmla="*/ 2147483647 h 707"/>
              <a:gd name="T28" fmla="*/ 2147483647 w 589"/>
              <a:gd name="T29" fmla="*/ 2147483647 h 707"/>
              <a:gd name="T30" fmla="*/ 2147483647 w 589"/>
              <a:gd name="T31" fmla="*/ 2147483647 h 707"/>
              <a:gd name="T32" fmla="*/ 2147483647 w 589"/>
              <a:gd name="T33" fmla="*/ 2147483647 h 707"/>
              <a:gd name="T34" fmla="*/ 2147483647 w 589"/>
              <a:gd name="T35" fmla="*/ 2147483647 h 707"/>
              <a:gd name="T36" fmla="*/ 2147483647 w 589"/>
              <a:gd name="T37" fmla="*/ 2147483647 h 707"/>
              <a:gd name="T38" fmla="*/ 2147483647 w 589"/>
              <a:gd name="T39" fmla="*/ 2147483647 h 707"/>
              <a:gd name="T40" fmla="*/ 2147483647 w 589"/>
              <a:gd name="T41" fmla="*/ 2147483647 h 707"/>
              <a:gd name="T42" fmla="*/ 2147483647 w 589"/>
              <a:gd name="T43" fmla="*/ 2147483647 h 707"/>
              <a:gd name="T44" fmla="*/ 2147483647 w 589"/>
              <a:gd name="T45" fmla="*/ 2147483647 h 707"/>
              <a:gd name="T46" fmla="*/ 2147483647 w 589"/>
              <a:gd name="T47" fmla="*/ 2147483647 h 707"/>
              <a:gd name="T48" fmla="*/ 2147483647 w 589"/>
              <a:gd name="T49" fmla="*/ 2147483647 h 707"/>
              <a:gd name="T50" fmla="*/ 2147483647 w 589"/>
              <a:gd name="T51" fmla="*/ 2147483647 h 707"/>
              <a:gd name="T52" fmla="*/ 2147483647 w 589"/>
              <a:gd name="T53" fmla="*/ 2147483647 h 707"/>
              <a:gd name="T54" fmla="*/ 2147483647 w 589"/>
              <a:gd name="T55" fmla="*/ 2147483647 h 707"/>
              <a:gd name="T56" fmla="*/ 2147483647 w 589"/>
              <a:gd name="T57" fmla="*/ 2147483647 h 707"/>
              <a:gd name="T58" fmla="*/ 2147483647 w 589"/>
              <a:gd name="T59" fmla="*/ 2147483647 h 707"/>
              <a:gd name="T60" fmla="*/ 2147483647 w 589"/>
              <a:gd name="T61" fmla="*/ 2147483647 h 707"/>
              <a:gd name="T62" fmla="*/ 2147483647 w 589"/>
              <a:gd name="T63" fmla="*/ 2147483647 h 707"/>
              <a:gd name="T64" fmla="*/ 2147483647 w 589"/>
              <a:gd name="T65" fmla="*/ 0 h 707"/>
              <a:gd name="T66" fmla="*/ 2147483647 w 589"/>
              <a:gd name="T67" fmla="*/ 2147483647 h 707"/>
              <a:gd name="T68" fmla="*/ 2147483647 w 589"/>
              <a:gd name="T69" fmla="*/ 2147483647 h 707"/>
              <a:gd name="T70" fmla="*/ 2147483647 w 589"/>
              <a:gd name="T71" fmla="*/ 2147483647 h 707"/>
              <a:gd name="T72" fmla="*/ 2147483647 w 589"/>
              <a:gd name="T73" fmla="*/ 2147483647 h 707"/>
              <a:gd name="T74" fmla="*/ 2147483647 w 589"/>
              <a:gd name="T75" fmla="*/ 2147483647 h 707"/>
              <a:gd name="T76" fmla="*/ 2147483647 w 589"/>
              <a:gd name="T77" fmla="*/ 2147483647 h 707"/>
              <a:gd name="T78" fmla="*/ 2147483647 w 589"/>
              <a:gd name="T79" fmla="*/ 2147483647 h 707"/>
              <a:gd name="T80" fmla="*/ 2147483647 w 589"/>
              <a:gd name="T81" fmla="*/ 2147483647 h 707"/>
              <a:gd name="T82" fmla="*/ 2147483647 w 589"/>
              <a:gd name="T83" fmla="*/ 2147483647 h 707"/>
              <a:gd name="T84" fmla="*/ 2147483647 w 589"/>
              <a:gd name="T85" fmla="*/ 2147483647 h 707"/>
              <a:gd name="T86" fmla="*/ 2147483647 w 589"/>
              <a:gd name="T87" fmla="*/ 2147483647 h 707"/>
              <a:gd name="T88" fmla="*/ 2147483647 w 589"/>
              <a:gd name="T89" fmla="*/ 214748364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71" name="State: Alaska"/>
          <p:cNvGrpSpPr/>
          <p:nvPr/>
        </p:nvGrpSpPr>
        <p:grpSpPr>
          <a:xfrm>
            <a:off x="260800" y="5227727"/>
            <a:ext cx="1485496" cy="1030594"/>
            <a:chOff x="859408" y="5227724"/>
            <a:chExt cx="1485496" cy="1030594"/>
          </a:xfrm>
          <a:solidFill>
            <a:schemeClr val="bg1">
              <a:lumMod val="95000"/>
            </a:schemeClr>
          </a:solidFill>
        </p:grpSpPr>
        <p:sp>
          <p:nvSpPr>
            <p:cNvPr id="72" name="Freeform 81"/>
            <p:cNvSpPr>
              <a:spLocks/>
            </p:cNvSpPr>
            <p:nvPr/>
          </p:nvSpPr>
          <p:spPr bwMode="auto">
            <a:xfrm>
              <a:off x="1620818" y="5921452"/>
              <a:ext cx="101521" cy="86139"/>
            </a:xfrm>
            <a:custGeom>
              <a:avLst/>
              <a:gdLst>
                <a:gd name="T0" fmla="*/ 33338 w 68"/>
                <a:gd name="T1" fmla="*/ 69850 h 56"/>
                <a:gd name="T2" fmla="*/ 30163 w 68"/>
                <a:gd name="T3" fmla="*/ 77788 h 56"/>
                <a:gd name="T4" fmla="*/ 7938 w 68"/>
                <a:gd name="T5" fmla="*/ 85725 h 56"/>
                <a:gd name="T6" fmla="*/ 4763 w 68"/>
                <a:gd name="T7" fmla="*/ 80963 h 56"/>
                <a:gd name="T8" fmla="*/ 15875 w 68"/>
                <a:gd name="T9" fmla="*/ 73025 h 56"/>
                <a:gd name="T10" fmla="*/ 7938 w 68"/>
                <a:gd name="T11" fmla="*/ 73025 h 56"/>
                <a:gd name="T12" fmla="*/ 3175 w 68"/>
                <a:gd name="T13" fmla="*/ 68263 h 56"/>
                <a:gd name="T14" fmla="*/ 4763 w 68"/>
                <a:gd name="T15" fmla="*/ 52388 h 56"/>
                <a:gd name="T16" fmla="*/ 0 w 68"/>
                <a:gd name="T17" fmla="*/ 42863 h 56"/>
                <a:gd name="T18" fmla="*/ 3175 w 68"/>
                <a:gd name="T19" fmla="*/ 34925 h 56"/>
                <a:gd name="T20" fmla="*/ 12700 w 68"/>
                <a:gd name="T21" fmla="*/ 30163 h 56"/>
                <a:gd name="T22" fmla="*/ 25400 w 68"/>
                <a:gd name="T23" fmla="*/ 30163 h 56"/>
                <a:gd name="T24" fmla="*/ 30163 w 68"/>
                <a:gd name="T25" fmla="*/ 34925 h 56"/>
                <a:gd name="T26" fmla="*/ 33338 w 68"/>
                <a:gd name="T27" fmla="*/ 38100 h 56"/>
                <a:gd name="T28" fmla="*/ 34925 w 68"/>
                <a:gd name="T29" fmla="*/ 26988 h 56"/>
                <a:gd name="T30" fmla="*/ 42863 w 68"/>
                <a:gd name="T31" fmla="*/ 22225 h 56"/>
                <a:gd name="T32" fmla="*/ 47625 w 68"/>
                <a:gd name="T33" fmla="*/ 25400 h 56"/>
                <a:gd name="T34" fmla="*/ 55563 w 68"/>
                <a:gd name="T35" fmla="*/ 25400 h 56"/>
                <a:gd name="T36" fmla="*/ 58738 w 68"/>
                <a:gd name="T37" fmla="*/ 20638 h 56"/>
                <a:gd name="T38" fmla="*/ 63500 w 68"/>
                <a:gd name="T39" fmla="*/ 15875 h 56"/>
                <a:gd name="T40" fmla="*/ 71438 w 68"/>
                <a:gd name="T41" fmla="*/ 15875 h 56"/>
                <a:gd name="T42" fmla="*/ 71438 w 68"/>
                <a:gd name="T43" fmla="*/ 12700 h 56"/>
                <a:gd name="T44" fmla="*/ 76200 w 68"/>
                <a:gd name="T45" fmla="*/ 9525 h 56"/>
                <a:gd name="T46" fmla="*/ 77788 w 68"/>
                <a:gd name="T47" fmla="*/ 9525 h 56"/>
                <a:gd name="T48" fmla="*/ 82550 w 68"/>
                <a:gd name="T49" fmla="*/ 4763 h 56"/>
                <a:gd name="T50" fmla="*/ 93663 w 68"/>
                <a:gd name="T51" fmla="*/ 0 h 56"/>
                <a:gd name="T52" fmla="*/ 95250 w 68"/>
                <a:gd name="T53" fmla="*/ 4763 h 56"/>
                <a:gd name="T54" fmla="*/ 101600 w 68"/>
                <a:gd name="T55" fmla="*/ 17463 h 56"/>
                <a:gd name="T56" fmla="*/ 101600 w 68"/>
                <a:gd name="T57" fmla="*/ 26988 h 56"/>
                <a:gd name="T58" fmla="*/ 85725 w 68"/>
                <a:gd name="T59" fmla="*/ 25400 h 56"/>
                <a:gd name="T60" fmla="*/ 73025 w 68"/>
                <a:gd name="T61" fmla="*/ 30163 h 56"/>
                <a:gd name="T62" fmla="*/ 73025 w 68"/>
                <a:gd name="T63" fmla="*/ 34925 h 56"/>
                <a:gd name="T64" fmla="*/ 80963 w 68"/>
                <a:gd name="T65" fmla="*/ 38100 h 56"/>
                <a:gd name="T66" fmla="*/ 85725 w 68"/>
                <a:gd name="T67" fmla="*/ 42863 h 56"/>
                <a:gd name="T68" fmla="*/ 82550 w 68"/>
                <a:gd name="T69" fmla="*/ 42863 h 56"/>
                <a:gd name="T70" fmla="*/ 77788 w 68"/>
                <a:gd name="T71" fmla="*/ 47625 h 56"/>
                <a:gd name="T72" fmla="*/ 80963 w 68"/>
                <a:gd name="T73" fmla="*/ 55563 h 56"/>
                <a:gd name="T74" fmla="*/ 80963 w 68"/>
                <a:gd name="T75" fmla="*/ 63500 h 56"/>
                <a:gd name="T76" fmla="*/ 73025 w 68"/>
                <a:gd name="T77" fmla="*/ 63500 h 56"/>
                <a:gd name="T78" fmla="*/ 63500 w 68"/>
                <a:gd name="T79" fmla="*/ 58738 h 56"/>
                <a:gd name="T80" fmla="*/ 63500 w 68"/>
                <a:gd name="T81" fmla="*/ 63500 h 56"/>
                <a:gd name="T82" fmla="*/ 55563 w 68"/>
                <a:gd name="T83" fmla="*/ 65088 h 56"/>
                <a:gd name="T84" fmla="*/ 46038 w 68"/>
                <a:gd name="T85" fmla="*/ 73025 h 56"/>
                <a:gd name="T86" fmla="*/ 52388 w 68"/>
                <a:gd name="T87" fmla="*/ 69850 h 56"/>
                <a:gd name="T88" fmla="*/ 47625 w 68"/>
                <a:gd name="T89" fmla="*/ 76200 h 56"/>
                <a:gd name="T90" fmla="*/ 42863 w 68"/>
                <a:gd name="T91" fmla="*/ 76200 h 56"/>
                <a:gd name="T92" fmla="*/ 38100 w 68"/>
                <a:gd name="T93" fmla="*/ 77788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3" name="Freeform 82"/>
            <p:cNvSpPr>
              <a:spLocks/>
            </p:cNvSpPr>
            <p:nvPr/>
          </p:nvSpPr>
          <p:spPr bwMode="auto">
            <a:xfrm>
              <a:off x="1599917" y="6004514"/>
              <a:ext cx="25380" cy="12306"/>
            </a:xfrm>
            <a:custGeom>
              <a:avLst/>
              <a:gdLst>
                <a:gd name="T0" fmla="*/ 12700 w 17"/>
                <a:gd name="T1" fmla="*/ 4763 h 8"/>
                <a:gd name="T2" fmla="*/ 0 w 17"/>
                <a:gd name="T3" fmla="*/ 9525 h 8"/>
                <a:gd name="T4" fmla="*/ 4763 w 17"/>
                <a:gd name="T5" fmla="*/ 3175 h 8"/>
                <a:gd name="T6" fmla="*/ 12700 w 17"/>
                <a:gd name="T7" fmla="*/ 0 h 8"/>
                <a:gd name="T8" fmla="*/ 14288 w 17"/>
                <a:gd name="T9" fmla="*/ 4763 h 8"/>
                <a:gd name="T10" fmla="*/ 22225 w 17"/>
                <a:gd name="T11" fmla="*/ 4763 h 8"/>
                <a:gd name="T12" fmla="*/ 25400 w 17"/>
                <a:gd name="T13" fmla="*/ 9525 h 8"/>
                <a:gd name="T14" fmla="*/ 26988 w 17"/>
                <a:gd name="T15" fmla="*/ 12700 h 8"/>
                <a:gd name="T16" fmla="*/ 17463 w 17"/>
                <a:gd name="T17" fmla="*/ 9525 h 8"/>
                <a:gd name="T18" fmla="*/ 12700 w 17"/>
                <a:gd name="T19" fmla="*/ 4763 h 8"/>
                <a:gd name="T20" fmla="*/ 12700 w 17"/>
                <a:gd name="T21" fmla="*/ 476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4" name="Freeform 83"/>
            <p:cNvSpPr>
              <a:spLocks/>
            </p:cNvSpPr>
            <p:nvPr/>
          </p:nvSpPr>
          <p:spPr bwMode="auto">
            <a:xfrm>
              <a:off x="1249071" y="5933757"/>
              <a:ext cx="56733" cy="32302"/>
            </a:xfrm>
            <a:custGeom>
              <a:avLst/>
              <a:gdLst>
                <a:gd name="T0" fmla="*/ 57150 w 38"/>
                <a:gd name="T1" fmla="*/ 33338 h 21"/>
                <a:gd name="T2" fmla="*/ 1588 w 38"/>
                <a:gd name="T3" fmla="*/ 20638 h 21"/>
                <a:gd name="T4" fmla="*/ 0 w 38"/>
                <a:gd name="T5" fmla="*/ 14288 h 21"/>
                <a:gd name="T6" fmla="*/ 0 w 38"/>
                <a:gd name="T7" fmla="*/ 9525 h 21"/>
                <a:gd name="T8" fmla="*/ 1588 w 38"/>
                <a:gd name="T9" fmla="*/ 7938 h 21"/>
                <a:gd name="T10" fmla="*/ 4763 w 38"/>
                <a:gd name="T11" fmla="*/ 4763 h 21"/>
                <a:gd name="T12" fmla="*/ 12700 w 38"/>
                <a:gd name="T13" fmla="*/ 4763 h 21"/>
                <a:gd name="T14" fmla="*/ 22225 w 38"/>
                <a:gd name="T15" fmla="*/ 7938 h 21"/>
                <a:gd name="T16" fmla="*/ 23813 w 38"/>
                <a:gd name="T17" fmla="*/ 3175 h 21"/>
                <a:gd name="T18" fmla="*/ 30163 w 38"/>
                <a:gd name="T19" fmla="*/ 0 h 21"/>
                <a:gd name="T20" fmla="*/ 34925 w 38"/>
                <a:gd name="T21" fmla="*/ 0 h 21"/>
                <a:gd name="T22" fmla="*/ 44450 w 38"/>
                <a:gd name="T23" fmla="*/ 0 h 21"/>
                <a:gd name="T24" fmla="*/ 52388 w 38"/>
                <a:gd name="T25" fmla="*/ 0 h 21"/>
                <a:gd name="T26" fmla="*/ 60325 w 38"/>
                <a:gd name="T27" fmla="*/ 7938 h 21"/>
                <a:gd name="T28" fmla="*/ 60325 w 38"/>
                <a:gd name="T29" fmla="*/ 12700 h 21"/>
                <a:gd name="T30" fmla="*/ 60325 w 38"/>
                <a:gd name="T31" fmla="*/ 20638 h 21"/>
                <a:gd name="T32" fmla="*/ 55563 w 38"/>
                <a:gd name="T33" fmla="*/ 26988 h 21"/>
                <a:gd name="T34" fmla="*/ 52388 w 38"/>
                <a:gd name="T35" fmla="*/ 33338 h 21"/>
                <a:gd name="T36" fmla="*/ 57150 w 38"/>
                <a:gd name="T37" fmla="*/ 33338 h 21"/>
                <a:gd name="T38" fmla="*/ 57150 w 38"/>
                <a:gd name="T39" fmla="*/ 33338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1"/>
                <a:gd name="T62" fmla="*/ 38 w 38"/>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1">
                  <a:moveTo>
                    <a:pt x="36" y="21"/>
                  </a:moveTo>
                  <a:lnTo>
                    <a:pt x="1" y="13"/>
                  </a:lnTo>
                  <a:lnTo>
                    <a:pt x="0" y="9"/>
                  </a:lnTo>
                  <a:lnTo>
                    <a:pt x="0" y="6"/>
                  </a:lnTo>
                  <a:lnTo>
                    <a:pt x="1" y="5"/>
                  </a:lnTo>
                  <a:lnTo>
                    <a:pt x="3" y="3"/>
                  </a:lnTo>
                  <a:lnTo>
                    <a:pt x="8" y="3"/>
                  </a:lnTo>
                  <a:lnTo>
                    <a:pt x="14" y="5"/>
                  </a:lnTo>
                  <a:lnTo>
                    <a:pt x="15" y="2"/>
                  </a:lnTo>
                  <a:lnTo>
                    <a:pt x="19" y="0"/>
                  </a:lnTo>
                  <a:lnTo>
                    <a:pt x="22" y="0"/>
                  </a:lnTo>
                  <a:lnTo>
                    <a:pt x="28" y="0"/>
                  </a:lnTo>
                  <a:lnTo>
                    <a:pt x="33" y="0"/>
                  </a:lnTo>
                  <a:lnTo>
                    <a:pt x="38" y="5"/>
                  </a:lnTo>
                  <a:lnTo>
                    <a:pt x="38" y="8"/>
                  </a:lnTo>
                  <a:lnTo>
                    <a:pt x="38" y="13"/>
                  </a:lnTo>
                  <a:lnTo>
                    <a:pt x="35" y="17"/>
                  </a:lnTo>
                  <a:lnTo>
                    <a:pt x="33" y="21"/>
                  </a:lnTo>
                  <a:lnTo>
                    <a:pt x="36" y="21"/>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5" name="Freeform 84"/>
            <p:cNvSpPr>
              <a:spLocks/>
            </p:cNvSpPr>
            <p:nvPr/>
          </p:nvSpPr>
          <p:spPr bwMode="auto">
            <a:xfrm>
              <a:off x="1120677" y="5929144"/>
              <a:ext cx="77634" cy="30764"/>
            </a:xfrm>
            <a:custGeom>
              <a:avLst/>
              <a:gdLst>
                <a:gd name="T0" fmla="*/ 9525 w 52"/>
                <a:gd name="T1" fmla="*/ 12700 h 20"/>
                <a:gd name="T2" fmla="*/ 20638 w 52"/>
                <a:gd name="T3" fmla="*/ 17463 h 20"/>
                <a:gd name="T4" fmla="*/ 30163 w 52"/>
                <a:gd name="T5" fmla="*/ 19050 h 20"/>
                <a:gd name="T6" fmla="*/ 39688 w 52"/>
                <a:gd name="T7" fmla="*/ 19050 h 20"/>
                <a:gd name="T8" fmla="*/ 50800 w 52"/>
                <a:gd name="T9" fmla="*/ 17463 h 20"/>
                <a:gd name="T10" fmla="*/ 47625 w 52"/>
                <a:gd name="T11" fmla="*/ 12700 h 20"/>
                <a:gd name="T12" fmla="*/ 44450 w 52"/>
                <a:gd name="T13" fmla="*/ 9525 h 20"/>
                <a:gd name="T14" fmla="*/ 42863 w 52"/>
                <a:gd name="T15" fmla="*/ 1588 h 20"/>
                <a:gd name="T16" fmla="*/ 44450 w 52"/>
                <a:gd name="T17" fmla="*/ 1588 h 20"/>
                <a:gd name="T18" fmla="*/ 50800 w 52"/>
                <a:gd name="T19" fmla="*/ 0 h 20"/>
                <a:gd name="T20" fmla="*/ 57150 w 52"/>
                <a:gd name="T21" fmla="*/ 0 h 20"/>
                <a:gd name="T22" fmla="*/ 63500 w 52"/>
                <a:gd name="T23" fmla="*/ 1588 h 20"/>
                <a:gd name="T24" fmla="*/ 65088 w 52"/>
                <a:gd name="T25" fmla="*/ 12700 h 20"/>
                <a:gd name="T26" fmla="*/ 73025 w 52"/>
                <a:gd name="T27" fmla="*/ 14288 h 20"/>
                <a:gd name="T28" fmla="*/ 82550 w 52"/>
                <a:gd name="T29" fmla="*/ 17463 h 20"/>
                <a:gd name="T30" fmla="*/ 74613 w 52"/>
                <a:gd name="T31" fmla="*/ 19050 h 20"/>
                <a:gd name="T32" fmla="*/ 73025 w 52"/>
                <a:gd name="T33" fmla="*/ 22225 h 20"/>
                <a:gd name="T34" fmla="*/ 69850 w 52"/>
                <a:gd name="T35" fmla="*/ 22225 h 20"/>
                <a:gd name="T36" fmla="*/ 69850 w 52"/>
                <a:gd name="T37" fmla="*/ 25400 h 20"/>
                <a:gd name="T38" fmla="*/ 69850 w 52"/>
                <a:gd name="T39" fmla="*/ 25400 h 20"/>
                <a:gd name="T40" fmla="*/ 73025 w 52"/>
                <a:gd name="T41" fmla="*/ 25400 h 20"/>
                <a:gd name="T42" fmla="*/ 69850 w 52"/>
                <a:gd name="T43" fmla="*/ 26988 h 20"/>
                <a:gd name="T44" fmla="*/ 68263 w 52"/>
                <a:gd name="T45" fmla="*/ 30163 h 20"/>
                <a:gd name="T46" fmla="*/ 60325 w 52"/>
                <a:gd name="T47" fmla="*/ 30163 h 20"/>
                <a:gd name="T48" fmla="*/ 52388 w 52"/>
                <a:gd name="T49" fmla="*/ 31750 h 20"/>
                <a:gd name="T50" fmla="*/ 42863 w 52"/>
                <a:gd name="T51" fmla="*/ 30163 h 20"/>
                <a:gd name="T52" fmla="*/ 31750 w 52"/>
                <a:gd name="T53" fmla="*/ 30163 h 20"/>
                <a:gd name="T54" fmla="*/ 22225 w 52"/>
                <a:gd name="T55" fmla="*/ 26988 h 20"/>
                <a:gd name="T56" fmla="*/ 14288 w 52"/>
                <a:gd name="T57" fmla="*/ 25400 h 20"/>
                <a:gd name="T58" fmla="*/ 4763 w 52"/>
                <a:gd name="T59" fmla="*/ 19050 h 20"/>
                <a:gd name="T60" fmla="*/ 0 w 52"/>
                <a:gd name="T61" fmla="*/ 14288 h 20"/>
                <a:gd name="T62" fmla="*/ 4763 w 52"/>
                <a:gd name="T63" fmla="*/ 12700 h 20"/>
                <a:gd name="T64" fmla="*/ 9525 w 52"/>
                <a:gd name="T65" fmla="*/ 12700 h 20"/>
                <a:gd name="T66" fmla="*/ 9525 w 52"/>
                <a:gd name="T67" fmla="*/ 1270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0"/>
                <a:gd name="T104" fmla="*/ 52 w 5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0">
                  <a:moveTo>
                    <a:pt x="6" y="8"/>
                  </a:moveTo>
                  <a:lnTo>
                    <a:pt x="13" y="11"/>
                  </a:lnTo>
                  <a:lnTo>
                    <a:pt x="19" y="12"/>
                  </a:lnTo>
                  <a:lnTo>
                    <a:pt x="25" y="12"/>
                  </a:lnTo>
                  <a:lnTo>
                    <a:pt x="32" y="11"/>
                  </a:lnTo>
                  <a:lnTo>
                    <a:pt x="30" y="8"/>
                  </a:lnTo>
                  <a:lnTo>
                    <a:pt x="28" y="6"/>
                  </a:lnTo>
                  <a:lnTo>
                    <a:pt x="27" y="1"/>
                  </a:lnTo>
                  <a:lnTo>
                    <a:pt x="28" y="1"/>
                  </a:lnTo>
                  <a:lnTo>
                    <a:pt x="32" y="0"/>
                  </a:lnTo>
                  <a:lnTo>
                    <a:pt x="36" y="0"/>
                  </a:lnTo>
                  <a:lnTo>
                    <a:pt x="40" y="1"/>
                  </a:lnTo>
                  <a:lnTo>
                    <a:pt x="41" y="8"/>
                  </a:lnTo>
                  <a:lnTo>
                    <a:pt x="46" y="9"/>
                  </a:lnTo>
                  <a:lnTo>
                    <a:pt x="52" y="11"/>
                  </a:lnTo>
                  <a:lnTo>
                    <a:pt x="47" y="12"/>
                  </a:lnTo>
                  <a:lnTo>
                    <a:pt x="46" y="14"/>
                  </a:lnTo>
                  <a:lnTo>
                    <a:pt x="44" y="14"/>
                  </a:lnTo>
                  <a:lnTo>
                    <a:pt x="44" y="16"/>
                  </a:lnTo>
                  <a:lnTo>
                    <a:pt x="46" y="16"/>
                  </a:lnTo>
                  <a:lnTo>
                    <a:pt x="44" y="17"/>
                  </a:lnTo>
                  <a:lnTo>
                    <a:pt x="43" y="19"/>
                  </a:lnTo>
                  <a:lnTo>
                    <a:pt x="38" y="19"/>
                  </a:lnTo>
                  <a:lnTo>
                    <a:pt x="33" y="20"/>
                  </a:lnTo>
                  <a:lnTo>
                    <a:pt x="27" y="19"/>
                  </a:lnTo>
                  <a:lnTo>
                    <a:pt x="20" y="19"/>
                  </a:lnTo>
                  <a:lnTo>
                    <a:pt x="14" y="17"/>
                  </a:lnTo>
                  <a:lnTo>
                    <a:pt x="9" y="16"/>
                  </a:lnTo>
                  <a:lnTo>
                    <a:pt x="3" y="12"/>
                  </a:lnTo>
                  <a:lnTo>
                    <a:pt x="0" y="9"/>
                  </a:lnTo>
                  <a:lnTo>
                    <a:pt x="3" y="8"/>
                  </a:lnTo>
                  <a:lnTo>
                    <a:pt x="6" y="8"/>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6" name="Freeform 85"/>
            <p:cNvSpPr>
              <a:spLocks/>
            </p:cNvSpPr>
            <p:nvPr/>
          </p:nvSpPr>
          <p:spPr bwMode="auto">
            <a:xfrm>
              <a:off x="1068423" y="5921452"/>
              <a:ext cx="61212" cy="21534"/>
            </a:xfrm>
            <a:custGeom>
              <a:avLst/>
              <a:gdLst>
                <a:gd name="T0" fmla="*/ 0 w 41"/>
                <a:gd name="T1" fmla="*/ 17463 h 14"/>
                <a:gd name="T2" fmla="*/ 7938 w 41"/>
                <a:gd name="T3" fmla="*/ 17463 h 14"/>
                <a:gd name="T4" fmla="*/ 14288 w 41"/>
                <a:gd name="T5" fmla="*/ 20638 h 14"/>
                <a:gd name="T6" fmla="*/ 22225 w 41"/>
                <a:gd name="T7" fmla="*/ 20638 h 14"/>
                <a:gd name="T8" fmla="*/ 30163 w 41"/>
                <a:gd name="T9" fmla="*/ 22225 h 14"/>
                <a:gd name="T10" fmla="*/ 38100 w 41"/>
                <a:gd name="T11" fmla="*/ 22225 h 14"/>
                <a:gd name="T12" fmla="*/ 47625 w 41"/>
                <a:gd name="T13" fmla="*/ 22225 h 14"/>
                <a:gd name="T14" fmla="*/ 55563 w 41"/>
                <a:gd name="T15" fmla="*/ 20638 h 14"/>
                <a:gd name="T16" fmla="*/ 63500 w 41"/>
                <a:gd name="T17" fmla="*/ 20638 h 14"/>
                <a:gd name="T18" fmla="*/ 65088 w 41"/>
                <a:gd name="T19" fmla="*/ 12700 h 14"/>
                <a:gd name="T20" fmla="*/ 63500 w 41"/>
                <a:gd name="T21" fmla="*/ 4763 h 14"/>
                <a:gd name="T22" fmla="*/ 60325 w 41"/>
                <a:gd name="T23" fmla="*/ 0 h 14"/>
                <a:gd name="T24" fmla="*/ 55563 w 41"/>
                <a:gd name="T25" fmla="*/ 0 h 14"/>
                <a:gd name="T26" fmla="*/ 50800 w 41"/>
                <a:gd name="T27" fmla="*/ 0 h 14"/>
                <a:gd name="T28" fmla="*/ 47625 w 41"/>
                <a:gd name="T29" fmla="*/ 3175 h 14"/>
                <a:gd name="T30" fmla="*/ 39688 w 41"/>
                <a:gd name="T31" fmla="*/ 4763 h 14"/>
                <a:gd name="T32" fmla="*/ 38100 w 41"/>
                <a:gd name="T33" fmla="*/ 12700 h 14"/>
                <a:gd name="T34" fmla="*/ 31750 w 41"/>
                <a:gd name="T35" fmla="*/ 9525 h 14"/>
                <a:gd name="T36" fmla="*/ 25400 w 41"/>
                <a:gd name="T37" fmla="*/ 4763 h 14"/>
                <a:gd name="T38" fmla="*/ 20638 w 41"/>
                <a:gd name="T39" fmla="*/ 9525 h 14"/>
                <a:gd name="T40" fmla="*/ 14288 w 41"/>
                <a:gd name="T41" fmla="*/ 12700 h 14"/>
                <a:gd name="T42" fmla="*/ 7938 w 41"/>
                <a:gd name="T43" fmla="*/ 15875 h 14"/>
                <a:gd name="T44" fmla="*/ 0 w 41"/>
                <a:gd name="T45" fmla="*/ 17463 h 14"/>
                <a:gd name="T46" fmla="*/ 0 w 41"/>
                <a:gd name="T47" fmla="*/ 17463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4"/>
                <a:gd name="T74" fmla="*/ 41 w 41"/>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4">
                  <a:moveTo>
                    <a:pt x="0" y="11"/>
                  </a:moveTo>
                  <a:lnTo>
                    <a:pt x="5" y="11"/>
                  </a:lnTo>
                  <a:lnTo>
                    <a:pt x="9" y="13"/>
                  </a:lnTo>
                  <a:lnTo>
                    <a:pt x="14" y="13"/>
                  </a:lnTo>
                  <a:lnTo>
                    <a:pt x="19" y="14"/>
                  </a:lnTo>
                  <a:lnTo>
                    <a:pt x="24" y="14"/>
                  </a:lnTo>
                  <a:lnTo>
                    <a:pt x="30" y="14"/>
                  </a:lnTo>
                  <a:lnTo>
                    <a:pt x="35" y="13"/>
                  </a:lnTo>
                  <a:lnTo>
                    <a:pt x="40" y="13"/>
                  </a:lnTo>
                  <a:lnTo>
                    <a:pt x="41" y="8"/>
                  </a:lnTo>
                  <a:lnTo>
                    <a:pt x="40" y="3"/>
                  </a:lnTo>
                  <a:lnTo>
                    <a:pt x="38" y="0"/>
                  </a:lnTo>
                  <a:lnTo>
                    <a:pt x="35" y="0"/>
                  </a:lnTo>
                  <a:lnTo>
                    <a:pt x="32" y="0"/>
                  </a:lnTo>
                  <a:lnTo>
                    <a:pt x="30" y="2"/>
                  </a:lnTo>
                  <a:lnTo>
                    <a:pt x="25" y="3"/>
                  </a:lnTo>
                  <a:lnTo>
                    <a:pt x="24" y="8"/>
                  </a:lnTo>
                  <a:lnTo>
                    <a:pt x="20" y="6"/>
                  </a:lnTo>
                  <a:lnTo>
                    <a:pt x="16" y="3"/>
                  </a:lnTo>
                  <a:lnTo>
                    <a:pt x="13" y="6"/>
                  </a:lnTo>
                  <a:lnTo>
                    <a:pt x="9" y="8"/>
                  </a:lnTo>
                  <a:lnTo>
                    <a:pt x="5" y="10"/>
                  </a:lnTo>
                  <a:lnTo>
                    <a:pt x="0" y="11"/>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7" name="Freeform 86"/>
            <p:cNvSpPr>
              <a:spLocks/>
            </p:cNvSpPr>
            <p:nvPr/>
          </p:nvSpPr>
          <p:spPr bwMode="auto">
            <a:xfrm>
              <a:off x="1208760" y="5941450"/>
              <a:ext cx="16423" cy="6153"/>
            </a:xfrm>
            <a:custGeom>
              <a:avLst/>
              <a:gdLst>
                <a:gd name="T0" fmla="*/ 0 w 11"/>
                <a:gd name="T1" fmla="*/ 0 h 4"/>
                <a:gd name="T2" fmla="*/ 4763 w 11"/>
                <a:gd name="T3" fmla="*/ 1588 h 4"/>
                <a:gd name="T4" fmla="*/ 6350 w 11"/>
                <a:gd name="T5" fmla="*/ 6350 h 4"/>
                <a:gd name="T6" fmla="*/ 9525 w 11"/>
                <a:gd name="T7" fmla="*/ 1588 h 4"/>
                <a:gd name="T8" fmla="*/ 12700 w 11"/>
                <a:gd name="T9" fmla="*/ 0 h 4"/>
                <a:gd name="T10" fmla="*/ 17463 w 11"/>
                <a:gd name="T11" fmla="*/ 1588 h 4"/>
                <a:gd name="T12" fmla="*/ 17463 w 11"/>
                <a:gd name="T13" fmla="*/ 6350 h 4"/>
                <a:gd name="T14" fmla="*/ 6350 w 11"/>
                <a:gd name="T15" fmla="*/ 6350 h 4"/>
                <a:gd name="T16" fmla="*/ 1588 w 11"/>
                <a:gd name="T17" fmla="*/ 6350 h 4"/>
                <a:gd name="T18" fmla="*/ 0 w 11"/>
                <a:gd name="T19" fmla="*/ 4763 h 4"/>
                <a:gd name="T20" fmla="*/ 0 w 11"/>
                <a:gd name="T21" fmla="*/ 0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3" y="1"/>
                  </a:lnTo>
                  <a:lnTo>
                    <a:pt x="4" y="4"/>
                  </a:lnTo>
                  <a:lnTo>
                    <a:pt x="6" y="1"/>
                  </a:lnTo>
                  <a:lnTo>
                    <a:pt x="8" y="0"/>
                  </a:lnTo>
                  <a:lnTo>
                    <a:pt x="11" y="1"/>
                  </a:lnTo>
                  <a:lnTo>
                    <a:pt x="11" y="4"/>
                  </a:lnTo>
                  <a:lnTo>
                    <a:pt x="4" y="4"/>
                  </a:lnTo>
                  <a:lnTo>
                    <a:pt x="1" y="4"/>
                  </a:lnTo>
                  <a:lnTo>
                    <a:pt x="0" y="3"/>
                  </a:lnTo>
                  <a:lnTo>
                    <a:pt x="0" y="0"/>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8" name="Freeform 87"/>
            <p:cNvSpPr>
              <a:spLocks/>
            </p:cNvSpPr>
            <p:nvPr/>
          </p:nvSpPr>
          <p:spPr bwMode="auto">
            <a:xfrm>
              <a:off x="1001240" y="5901455"/>
              <a:ext cx="14929" cy="10767"/>
            </a:xfrm>
            <a:custGeom>
              <a:avLst/>
              <a:gdLst>
                <a:gd name="T0" fmla="*/ 12700 w 10"/>
                <a:gd name="T1" fmla="*/ 0 h 7"/>
                <a:gd name="T2" fmla="*/ 15875 w 10"/>
                <a:gd name="T3" fmla="*/ 11112 h 7"/>
                <a:gd name="T4" fmla="*/ 7938 w 10"/>
                <a:gd name="T5" fmla="*/ 11112 h 7"/>
                <a:gd name="T6" fmla="*/ 0 w 10"/>
                <a:gd name="T7" fmla="*/ 7937 h 7"/>
                <a:gd name="T8" fmla="*/ 12700 w 10"/>
                <a:gd name="T9" fmla="*/ 0 h 7"/>
                <a:gd name="T10" fmla="*/ 1270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8" y="0"/>
                  </a:moveTo>
                  <a:lnTo>
                    <a:pt x="10" y="7"/>
                  </a:lnTo>
                  <a:lnTo>
                    <a:pt x="5" y="7"/>
                  </a:lnTo>
                  <a:lnTo>
                    <a:pt x="0" y="5"/>
                  </a:lnTo>
                  <a:lnTo>
                    <a:pt x="8" y="0"/>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9" name="Freeform 88"/>
            <p:cNvSpPr>
              <a:spLocks/>
            </p:cNvSpPr>
            <p:nvPr/>
          </p:nvSpPr>
          <p:spPr bwMode="auto">
            <a:xfrm>
              <a:off x="1035578" y="5913760"/>
              <a:ext cx="20901" cy="7691"/>
            </a:xfrm>
            <a:custGeom>
              <a:avLst/>
              <a:gdLst>
                <a:gd name="T0" fmla="*/ 22225 w 14"/>
                <a:gd name="T1" fmla="*/ 3175 h 5"/>
                <a:gd name="T2" fmla="*/ 12700 w 14"/>
                <a:gd name="T3" fmla="*/ 7937 h 5"/>
                <a:gd name="T4" fmla="*/ 4763 w 14"/>
                <a:gd name="T5" fmla="*/ 4762 h 5"/>
                <a:gd name="T6" fmla="*/ 0 w 14"/>
                <a:gd name="T7" fmla="*/ 3175 h 5"/>
                <a:gd name="T8" fmla="*/ 6350 w 14"/>
                <a:gd name="T9" fmla="*/ 0 h 5"/>
                <a:gd name="T10" fmla="*/ 12700 w 14"/>
                <a:gd name="T11" fmla="*/ 0 h 5"/>
                <a:gd name="T12" fmla="*/ 17463 w 14"/>
                <a:gd name="T13" fmla="*/ 0 h 5"/>
                <a:gd name="T14" fmla="*/ 22225 w 14"/>
                <a:gd name="T15" fmla="*/ 3175 h 5"/>
                <a:gd name="T16" fmla="*/ 22225 w 14"/>
                <a:gd name="T17" fmla="*/ 317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
                <a:gd name="T29" fmla="*/ 14 w 1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
                  <a:moveTo>
                    <a:pt x="14" y="2"/>
                  </a:moveTo>
                  <a:lnTo>
                    <a:pt x="8" y="5"/>
                  </a:lnTo>
                  <a:lnTo>
                    <a:pt x="3" y="3"/>
                  </a:lnTo>
                  <a:lnTo>
                    <a:pt x="0" y="2"/>
                  </a:lnTo>
                  <a:lnTo>
                    <a:pt x="4" y="0"/>
                  </a:lnTo>
                  <a:lnTo>
                    <a:pt x="8" y="0"/>
                  </a:lnTo>
                  <a:lnTo>
                    <a:pt x="11" y="0"/>
                  </a:lnTo>
                  <a:lnTo>
                    <a:pt x="14" y="2"/>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0" name="Freeform 89"/>
            <p:cNvSpPr>
              <a:spLocks/>
            </p:cNvSpPr>
            <p:nvPr/>
          </p:nvSpPr>
          <p:spPr bwMode="auto">
            <a:xfrm>
              <a:off x="1387917" y="5987595"/>
              <a:ext cx="22395" cy="9229"/>
            </a:xfrm>
            <a:custGeom>
              <a:avLst/>
              <a:gdLst>
                <a:gd name="T0" fmla="*/ 23813 w 15"/>
                <a:gd name="T1" fmla="*/ 4763 h 6"/>
                <a:gd name="T2" fmla="*/ 11113 w 15"/>
                <a:gd name="T3" fmla="*/ 9525 h 6"/>
                <a:gd name="T4" fmla="*/ 6350 w 15"/>
                <a:gd name="T5" fmla="*/ 7938 h 6"/>
                <a:gd name="T6" fmla="*/ 0 w 15"/>
                <a:gd name="T7" fmla="*/ 7938 h 6"/>
                <a:gd name="T8" fmla="*/ 3175 w 15"/>
                <a:gd name="T9" fmla="*/ 1588 h 6"/>
                <a:gd name="T10" fmla="*/ 7938 w 15"/>
                <a:gd name="T11" fmla="*/ 0 h 6"/>
                <a:gd name="T12" fmla="*/ 15875 w 15"/>
                <a:gd name="T13" fmla="*/ 0 h 6"/>
                <a:gd name="T14" fmla="*/ 23813 w 15"/>
                <a:gd name="T15" fmla="*/ 4763 h 6"/>
                <a:gd name="T16" fmla="*/ 23813 w 15"/>
                <a:gd name="T17" fmla="*/ 476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5" y="3"/>
                  </a:moveTo>
                  <a:lnTo>
                    <a:pt x="7" y="6"/>
                  </a:lnTo>
                  <a:lnTo>
                    <a:pt x="4" y="5"/>
                  </a:lnTo>
                  <a:lnTo>
                    <a:pt x="0" y="5"/>
                  </a:lnTo>
                  <a:lnTo>
                    <a:pt x="2" y="1"/>
                  </a:lnTo>
                  <a:lnTo>
                    <a:pt x="5" y="0"/>
                  </a:lnTo>
                  <a:lnTo>
                    <a:pt x="10" y="0"/>
                  </a:lnTo>
                  <a:lnTo>
                    <a:pt x="15" y="3"/>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1" name="Freeform 90"/>
            <p:cNvSpPr>
              <a:spLocks/>
            </p:cNvSpPr>
            <p:nvPr/>
          </p:nvSpPr>
          <p:spPr bwMode="auto">
            <a:xfrm>
              <a:off x="859408" y="5818393"/>
              <a:ext cx="56733" cy="46146"/>
            </a:xfrm>
            <a:custGeom>
              <a:avLst/>
              <a:gdLst>
                <a:gd name="T0" fmla="*/ 33338 w 38"/>
                <a:gd name="T1" fmla="*/ 23813 h 30"/>
                <a:gd name="T2" fmla="*/ 22225 w 38"/>
                <a:gd name="T3" fmla="*/ 23813 h 30"/>
                <a:gd name="T4" fmla="*/ 15875 w 38"/>
                <a:gd name="T5" fmla="*/ 15875 h 30"/>
                <a:gd name="T6" fmla="*/ 4763 w 38"/>
                <a:gd name="T7" fmla="*/ 4763 h 30"/>
                <a:gd name="T8" fmla="*/ 0 w 38"/>
                <a:gd name="T9" fmla="*/ 0 h 30"/>
                <a:gd name="T10" fmla="*/ 4763 w 38"/>
                <a:gd name="T11" fmla="*/ 0 h 30"/>
                <a:gd name="T12" fmla="*/ 9525 w 38"/>
                <a:gd name="T13" fmla="*/ 3175 h 30"/>
                <a:gd name="T14" fmla="*/ 17463 w 38"/>
                <a:gd name="T15" fmla="*/ 4763 h 30"/>
                <a:gd name="T16" fmla="*/ 22225 w 38"/>
                <a:gd name="T17" fmla="*/ 7938 h 30"/>
                <a:gd name="T18" fmla="*/ 30163 w 38"/>
                <a:gd name="T19" fmla="*/ 11113 h 30"/>
                <a:gd name="T20" fmla="*/ 34925 w 38"/>
                <a:gd name="T21" fmla="*/ 12700 h 30"/>
                <a:gd name="T22" fmla="*/ 39688 w 38"/>
                <a:gd name="T23" fmla="*/ 15875 h 30"/>
                <a:gd name="T24" fmla="*/ 47625 w 38"/>
                <a:gd name="T25" fmla="*/ 15875 h 30"/>
                <a:gd name="T26" fmla="*/ 42863 w 38"/>
                <a:gd name="T27" fmla="*/ 20638 h 30"/>
                <a:gd name="T28" fmla="*/ 38100 w 38"/>
                <a:gd name="T29" fmla="*/ 23813 h 30"/>
                <a:gd name="T30" fmla="*/ 46038 w 38"/>
                <a:gd name="T31" fmla="*/ 28575 h 30"/>
                <a:gd name="T32" fmla="*/ 50800 w 38"/>
                <a:gd name="T33" fmla="*/ 33338 h 30"/>
                <a:gd name="T34" fmla="*/ 55563 w 38"/>
                <a:gd name="T35" fmla="*/ 41275 h 30"/>
                <a:gd name="T36" fmla="*/ 60325 w 38"/>
                <a:gd name="T37" fmla="*/ 47625 h 30"/>
                <a:gd name="T38" fmla="*/ 55563 w 38"/>
                <a:gd name="T39" fmla="*/ 46038 h 30"/>
                <a:gd name="T40" fmla="*/ 47625 w 38"/>
                <a:gd name="T41" fmla="*/ 42863 h 30"/>
                <a:gd name="T42" fmla="*/ 42863 w 38"/>
                <a:gd name="T43" fmla="*/ 38100 h 30"/>
                <a:gd name="T44" fmla="*/ 38100 w 38"/>
                <a:gd name="T45" fmla="*/ 36513 h 30"/>
                <a:gd name="T46" fmla="*/ 38100 w 38"/>
                <a:gd name="T47" fmla="*/ 25400 h 30"/>
                <a:gd name="T48" fmla="*/ 33338 w 38"/>
                <a:gd name="T49" fmla="*/ 23813 h 30"/>
                <a:gd name="T50" fmla="*/ 33338 w 38"/>
                <a:gd name="T51" fmla="*/ 23813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21" y="15"/>
                  </a:moveTo>
                  <a:lnTo>
                    <a:pt x="14" y="15"/>
                  </a:lnTo>
                  <a:lnTo>
                    <a:pt x="10" y="10"/>
                  </a:lnTo>
                  <a:lnTo>
                    <a:pt x="3" y="3"/>
                  </a:lnTo>
                  <a:lnTo>
                    <a:pt x="0" y="0"/>
                  </a:lnTo>
                  <a:lnTo>
                    <a:pt x="3" y="0"/>
                  </a:lnTo>
                  <a:lnTo>
                    <a:pt x="6" y="2"/>
                  </a:lnTo>
                  <a:lnTo>
                    <a:pt x="11" y="3"/>
                  </a:lnTo>
                  <a:lnTo>
                    <a:pt x="14" y="5"/>
                  </a:lnTo>
                  <a:lnTo>
                    <a:pt x="19" y="7"/>
                  </a:lnTo>
                  <a:lnTo>
                    <a:pt x="22" y="8"/>
                  </a:lnTo>
                  <a:lnTo>
                    <a:pt x="25" y="10"/>
                  </a:lnTo>
                  <a:lnTo>
                    <a:pt x="30" y="10"/>
                  </a:lnTo>
                  <a:lnTo>
                    <a:pt x="27" y="13"/>
                  </a:lnTo>
                  <a:lnTo>
                    <a:pt x="24" y="15"/>
                  </a:lnTo>
                  <a:lnTo>
                    <a:pt x="29" y="18"/>
                  </a:lnTo>
                  <a:lnTo>
                    <a:pt x="32" y="21"/>
                  </a:lnTo>
                  <a:lnTo>
                    <a:pt x="35" y="26"/>
                  </a:lnTo>
                  <a:lnTo>
                    <a:pt x="38" y="30"/>
                  </a:lnTo>
                  <a:lnTo>
                    <a:pt x="35" y="29"/>
                  </a:lnTo>
                  <a:lnTo>
                    <a:pt x="30" y="27"/>
                  </a:lnTo>
                  <a:lnTo>
                    <a:pt x="27" y="24"/>
                  </a:lnTo>
                  <a:lnTo>
                    <a:pt x="24" y="23"/>
                  </a:lnTo>
                  <a:lnTo>
                    <a:pt x="24" y="16"/>
                  </a:lnTo>
                  <a:lnTo>
                    <a:pt x="21" y="15"/>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2" name="Freeform 91"/>
            <p:cNvSpPr>
              <a:spLocks/>
            </p:cNvSpPr>
            <p:nvPr/>
          </p:nvSpPr>
          <p:spPr bwMode="auto">
            <a:xfrm>
              <a:off x="943013" y="5872229"/>
              <a:ext cx="13438" cy="10768"/>
            </a:xfrm>
            <a:custGeom>
              <a:avLst/>
              <a:gdLst>
                <a:gd name="T0" fmla="*/ 9525 w 9"/>
                <a:gd name="T1" fmla="*/ 0 h 7"/>
                <a:gd name="T2" fmla="*/ 0 w 9"/>
                <a:gd name="T3" fmla="*/ 4763 h 7"/>
                <a:gd name="T4" fmla="*/ 4763 w 9"/>
                <a:gd name="T5" fmla="*/ 7938 h 7"/>
                <a:gd name="T6" fmla="*/ 14288 w 9"/>
                <a:gd name="T7" fmla="*/ 11113 h 7"/>
                <a:gd name="T8" fmla="*/ 9525 w 9"/>
                <a:gd name="T9" fmla="*/ 0 h 7"/>
                <a:gd name="T10" fmla="*/ 9525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0" y="3"/>
                  </a:lnTo>
                  <a:lnTo>
                    <a:pt x="3" y="5"/>
                  </a:lnTo>
                  <a:lnTo>
                    <a:pt x="9" y="7"/>
                  </a:lnTo>
                  <a:lnTo>
                    <a:pt x="6" y="0"/>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3" name="St. Lawrence Island"/>
            <p:cNvSpPr>
              <a:spLocks/>
            </p:cNvSpPr>
            <p:nvPr/>
          </p:nvSpPr>
          <p:spPr bwMode="auto">
            <a:xfrm>
              <a:off x="1374480" y="5736868"/>
              <a:ext cx="52253" cy="41532"/>
            </a:xfrm>
            <a:custGeom>
              <a:avLst/>
              <a:gdLst>
                <a:gd name="T0" fmla="*/ 44450 w 35"/>
                <a:gd name="T1" fmla="*/ 39688 h 27"/>
                <a:gd name="T2" fmla="*/ 31750 w 35"/>
                <a:gd name="T3" fmla="*/ 42863 h 27"/>
                <a:gd name="T4" fmla="*/ 22225 w 35"/>
                <a:gd name="T5" fmla="*/ 38100 h 27"/>
                <a:gd name="T6" fmla="*/ 14287 w 35"/>
                <a:gd name="T7" fmla="*/ 30163 h 27"/>
                <a:gd name="T8" fmla="*/ 9525 w 35"/>
                <a:gd name="T9" fmla="*/ 22225 h 27"/>
                <a:gd name="T10" fmla="*/ 7937 w 35"/>
                <a:gd name="T11" fmla="*/ 12700 h 27"/>
                <a:gd name="T12" fmla="*/ 0 w 35"/>
                <a:gd name="T13" fmla="*/ 4763 h 27"/>
                <a:gd name="T14" fmla="*/ 7937 w 35"/>
                <a:gd name="T15" fmla="*/ 0 h 27"/>
                <a:gd name="T16" fmla="*/ 14287 w 35"/>
                <a:gd name="T17" fmla="*/ 0 h 27"/>
                <a:gd name="T18" fmla="*/ 22225 w 35"/>
                <a:gd name="T19" fmla="*/ 3175 h 27"/>
                <a:gd name="T20" fmla="*/ 30162 w 35"/>
                <a:gd name="T21" fmla="*/ 7938 h 27"/>
                <a:gd name="T22" fmla="*/ 38100 w 35"/>
                <a:gd name="T23" fmla="*/ 9525 h 27"/>
                <a:gd name="T24" fmla="*/ 44450 w 35"/>
                <a:gd name="T25" fmla="*/ 15875 h 27"/>
                <a:gd name="T26" fmla="*/ 47625 w 35"/>
                <a:gd name="T27" fmla="*/ 17463 h 27"/>
                <a:gd name="T28" fmla="*/ 55562 w 35"/>
                <a:gd name="T29" fmla="*/ 22225 h 27"/>
                <a:gd name="T30" fmla="*/ 47625 w 35"/>
                <a:gd name="T31" fmla="*/ 30163 h 27"/>
                <a:gd name="T32" fmla="*/ 44450 w 35"/>
                <a:gd name="T33" fmla="*/ 39688 h 27"/>
                <a:gd name="T34" fmla="*/ 44450 w 35"/>
                <a:gd name="T35" fmla="*/ 39688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7"/>
                <a:gd name="T56" fmla="*/ 35 w 35"/>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7">
                  <a:moveTo>
                    <a:pt x="28" y="25"/>
                  </a:moveTo>
                  <a:lnTo>
                    <a:pt x="20" y="27"/>
                  </a:lnTo>
                  <a:lnTo>
                    <a:pt x="14" y="24"/>
                  </a:lnTo>
                  <a:lnTo>
                    <a:pt x="9" y="19"/>
                  </a:lnTo>
                  <a:lnTo>
                    <a:pt x="6" y="14"/>
                  </a:lnTo>
                  <a:lnTo>
                    <a:pt x="5" y="8"/>
                  </a:lnTo>
                  <a:lnTo>
                    <a:pt x="0" y="3"/>
                  </a:lnTo>
                  <a:lnTo>
                    <a:pt x="5" y="0"/>
                  </a:lnTo>
                  <a:lnTo>
                    <a:pt x="9" y="0"/>
                  </a:lnTo>
                  <a:lnTo>
                    <a:pt x="14" y="2"/>
                  </a:lnTo>
                  <a:lnTo>
                    <a:pt x="19" y="5"/>
                  </a:lnTo>
                  <a:lnTo>
                    <a:pt x="24" y="6"/>
                  </a:lnTo>
                  <a:lnTo>
                    <a:pt x="28" y="10"/>
                  </a:lnTo>
                  <a:lnTo>
                    <a:pt x="30" y="11"/>
                  </a:lnTo>
                  <a:lnTo>
                    <a:pt x="35" y="14"/>
                  </a:lnTo>
                  <a:lnTo>
                    <a:pt x="30" y="19"/>
                  </a:lnTo>
                  <a:lnTo>
                    <a:pt x="28" y="25"/>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84" name="Freeform 93"/>
            <p:cNvSpPr>
              <a:spLocks/>
            </p:cNvSpPr>
            <p:nvPr/>
          </p:nvSpPr>
          <p:spPr bwMode="auto">
            <a:xfrm>
              <a:off x="1410311" y="5499985"/>
              <a:ext cx="56733" cy="75372"/>
            </a:xfrm>
            <a:custGeom>
              <a:avLst/>
              <a:gdLst>
                <a:gd name="T0" fmla="*/ 39688 w 38"/>
                <a:gd name="T1" fmla="*/ 25400 h 49"/>
                <a:gd name="T2" fmla="*/ 39688 w 38"/>
                <a:gd name="T3" fmla="*/ 34925 h 49"/>
                <a:gd name="T4" fmla="*/ 39688 w 38"/>
                <a:gd name="T5" fmla="*/ 47625 h 49"/>
                <a:gd name="T6" fmla="*/ 44450 w 38"/>
                <a:gd name="T7" fmla="*/ 57150 h 49"/>
                <a:gd name="T8" fmla="*/ 49213 w 38"/>
                <a:gd name="T9" fmla="*/ 65088 h 49"/>
                <a:gd name="T10" fmla="*/ 55563 w 38"/>
                <a:gd name="T11" fmla="*/ 68263 h 49"/>
                <a:gd name="T12" fmla="*/ 60325 w 38"/>
                <a:gd name="T13" fmla="*/ 73025 h 49"/>
                <a:gd name="T14" fmla="*/ 49213 w 38"/>
                <a:gd name="T15" fmla="*/ 77788 h 49"/>
                <a:gd name="T16" fmla="*/ 44450 w 38"/>
                <a:gd name="T17" fmla="*/ 68263 h 49"/>
                <a:gd name="T18" fmla="*/ 39688 w 38"/>
                <a:gd name="T19" fmla="*/ 68263 h 49"/>
                <a:gd name="T20" fmla="*/ 31750 w 38"/>
                <a:gd name="T21" fmla="*/ 68263 h 49"/>
                <a:gd name="T22" fmla="*/ 25400 w 38"/>
                <a:gd name="T23" fmla="*/ 73025 h 49"/>
                <a:gd name="T24" fmla="*/ 25400 w 38"/>
                <a:gd name="T25" fmla="*/ 65088 h 49"/>
                <a:gd name="T26" fmla="*/ 25400 w 38"/>
                <a:gd name="T27" fmla="*/ 57150 h 49"/>
                <a:gd name="T28" fmla="*/ 25400 w 38"/>
                <a:gd name="T29" fmla="*/ 52388 h 49"/>
                <a:gd name="T30" fmla="*/ 25400 w 38"/>
                <a:gd name="T31" fmla="*/ 47625 h 49"/>
                <a:gd name="T32" fmla="*/ 22225 w 38"/>
                <a:gd name="T33" fmla="*/ 39688 h 49"/>
                <a:gd name="T34" fmla="*/ 22225 w 38"/>
                <a:gd name="T35" fmla="*/ 34925 h 49"/>
                <a:gd name="T36" fmla="*/ 22225 w 38"/>
                <a:gd name="T37" fmla="*/ 30163 h 49"/>
                <a:gd name="T38" fmla="*/ 22225 w 38"/>
                <a:gd name="T39" fmla="*/ 25400 h 49"/>
                <a:gd name="T40" fmla="*/ 17463 w 38"/>
                <a:gd name="T41" fmla="*/ 22225 h 49"/>
                <a:gd name="T42" fmla="*/ 9525 w 38"/>
                <a:gd name="T43" fmla="*/ 22225 h 49"/>
                <a:gd name="T44" fmla="*/ 4763 w 38"/>
                <a:gd name="T45" fmla="*/ 20638 h 49"/>
                <a:gd name="T46" fmla="*/ 0 w 38"/>
                <a:gd name="T47" fmla="*/ 17463 h 49"/>
                <a:gd name="T48" fmla="*/ 0 w 38"/>
                <a:gd name="T49" fmla="*/ 12700 h 49"/>
                <a:gd name="T50" fmla="*/ 1588 w 38"/>
                <a:gd name="T51" fmla="*/ 7938 h 49"/>
                <a:gd name="T52" fmla="*/ 6350 w 38"/>
                <a:gd name="T53" fmla="*/ 1588 h 49"/>
                <a:gd name="T54" fmla="*/ 14288 w 38"/>
                <a:gd name="T55" fmla="*/ 0 h 49"/>
                <a:gd name="T56" fmla="*/ 17463 w 38"/>
                <a:gd name="T57" fmla="*/ 4763 h 49"/>
                <a:gd name="T58" fmla="*/ 19050 w 38"/>
                <a:gd name="T59" fmla="*/ 7938 h 49"/>
                <a:gd name="T60" fmla="*/ 22225 w 38"/>
                <a:gd name="T61" fmla="*/ 12700 h 49"/>
                <a:gd name="T62" fmla="*/ 26988 w 38"/>
                <a:gd name="T63" fmla="*/ 14288 h 49"/>
                <a:gd name="T64" fmla="*/ 34925 w 38"/>
                <a:gd name="T65" fmla="*/ 17463 h 49"/>
                <a:gd name="T66" fmla="*/ 39688 w 38"/>
                <a:gd name="T67" fmla="*/ 25400 h 49"/>
                <a:gd name="T68" fmla="*/ 39688 w 38"/>
                <a:gd name="T69" fmla="*/ 2540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9"/>
                <a:gd name="T107" fmla="*/ 38 w 3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9">
                  <a:moveTo>
                    <a:pt x="25" y="16"/>
                  </a:moveTo>
                  <a:lnTo>
                    <a:pt x="25" y="22"/>
                  </a:lnTo>
                  <a:lnTo>
                    <a:pt x="25" y="30"/>
                  </a:lnTo>
                  <a:lnTo>
                    <a:pt x="28" y="36"/>
                  </a:lnTo>
                  <a:lnTo>
                    <a:pt x="31" y="41"/>
                  </a:lnTo>
                  <a:lnTo>
                    <a:pt x="35" y="43"/>
                  </a:lnTo>
                  <a:lnTo>
                    <a:pt x="38" y="46"/>
                  </a:lnTo>
                  <a:lnTo>
                    <a:pt x="31" y="49"/>
                  </a:lnTo>
                  <a:lnTo>
                    <a:pt x="28" y="43"/>
                  </a:lnTo>
                  <a:lnTo>
                    <a:pt x="25" y="43"/>
                  </a:lnTo>
                  <a:lnTo>
                    <a:pt x="20" y="43"/>
                  </a:lnTo>
                  <a:lnTo>
                    <a:pt x="16" y="46"/>
                  </a:lnTo>
                  <a:lnTo>
                    <a:pt x="16" y="41"/>
                  </a:lnTo>
                  <a:lnTo>
                    <a:pt x="16" y="36"/>
                  </a:lnTo>
                  <a:lnTo>
                    <a:pt x="16" y="33"/>
                  </a:lnTo>
                  <a:lnTo>
                    <a:pt x="16" y="30"/>
                  </a:lnTo>
                  <a:lnTo>
                    <a:pt x="14" y="25"/>
                  </a:lnTo>
                  <a:lnTo>
                    <a:pt x="14" y="22"/>
                  </a:lnTo>
                  <a:lnTo>
                    <a:pt x="14" y="19"/>
                  </a:lnTo>
                  <a:lnTo>
                    <a:pt x="14" y="16"/>
                  </a:lnTo>
                  <a:lnTo>
                    <a:pt x="11" y="14"/>
                  </a:lnTo>
                  <a:lnTo>
                    <a:pt x="6" y="14"/>
                  </a:lnTo>
                  <a:lnTo>
                    <a:pt x="3" y="13"/>
                  </a:lnTo>
                  <a:lnTo>
                    <a:pt x="0" y="11"/>
                  </a:lnTo>
                  <a:lnTo>
                    <a:pt x="0" y="8"/>
                  </a:lnTo>
                  <a:lnTo>
                    <a:pt x="1" y="5"/>
                  </a:lnTo>
                  <a:lnTo>
                    <a:pt x="4" y="1"/>
                  </a:lnTo>
                  <a:lnTo>
                    <a:pt x="9" y="0"/>
                  </a:lnTo>
                  <a:lnTo>
                    <a:pt x="11" y="3"/>
                  </a:lnTo>
                  <a:lnTo>
                    <a:pt x="12" y="5"/>
                  </a:lnTo>
                  <a:lnTo>
                    <a:pt x="14" y="8"/>
                  </a:lnTo>
                  <a:lnTo>
                    <a:pt x="17" y="9"/>
                  </a:lnTo>
                  <a:lnTo>
                    <a:pt x="22" y="11"/>
                  </a:lnTo>
                  <a:lnTo>
                    <a:pt x="25" y="16"/>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85" name="Freeform 94"/>
            <p:cNvSpPr>
              <a:spLocks/>
            </p:cNvSpPr>
            <p:nvPr/>
          </p:nvSpPr>
          <p:spPr bwMode="auto">
            <a:xfrm>
              <a:off x="1861185" y="5879921"/>
              <a:ext cx="32845" cy="21534"/>
            </a:xfrm>
            <a:custGeom>
              <a:avLst/>
              <a:gdLst>
                <a:gd name="T0" fmla="*/ 22225 w 22"/>
                <a:gd name="T1" fmla="*/ 3175 h 14"/>
                <a:gd name="T2" fmla="*/ 26988 w 22"/>
                <a:gd name="T3" fmla="*/ 0 h 14"/>
                <a:gd name="T4" fmla="*/ 34925 w 22"/>
                <a:gd name="T5" fmla="*/ 3175 h 14"/>
                <a:gd name="T6" fmla="*/ 30163 w 22"/>
                <a:gd name="T7" fmla="*/ 7938 h 14"/>
                <a:gd name="T8" fmla="*/ 22225 w 22"/>
                <a:gd name="T9" fmla="*/ 9525 h 14"/>
                <a:gd name="T10" fmla="*/ 14288 w 22"/>
                <a:gd name="T11" fmla="*/ 15875 h 14"/>
                <a:gd name="T12" fmla="*/ 6350 w 22"/>
                <a:gd name="T13" fmla="*/ 22225 h 14"/>
                <a:gd name="T14" fmla="*/ 1588 w 22"/>
                <a:gd name="T15" fmla="*/ 22225 h 14"/>
                <a:gd name="T16" fmla="*/ 0 w 22"/>
                <a:gd name="T17" fmla="*/ 20638 h 14"/>
                <a:gd name="T18" fmla="*/ 4763 w 22"/>
                <a:gd name="T19" fmla="*/ 15875 h 14"/>
                <a:gd name="T20" fmla="*/ 9525 w 22"/>
                <a:gd name="T21" fmla="*/ 9525 h 14"/>
                <a:gd name="T22" fmla="*/ 14288 w 22"/>
                <a:gd name="T23" fmla="*/ 4763 h 14"/>
                <a:gd name="T24" fmla="*/ 22225 w 22"/>
                <a:gd name="T25" fmla="*/ 3175 h 14"/>
                <a:gd name="T26" fmla="*/ 22225 w 22"/>
                <a:gd name="T27" fmla="*/ 31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6" name="Freeform 95"/>
            <p:cNvSpPr>
              <a:spLocks/>
            </p:cNvSpPr>
            <p:nvPr/>
          </p:nvSpPr>
          <p:spPr bwMode="auto">
            <a:xfrm>
              <a:off x="2232931" y="6175255"/>
              <a:ext cx="52254" cy="83063"/>
            </a:xfrm>
            <a:custGeom>
              <a:avLst/>
              <a:gdLst>
                <a:gd name="T0" fmla="*/ 38100 w 35"/>
                <a:gd name="T1" fmla="*/ 23813 h 54"/>
                <a:gd name="T2" fmla="*/ 39688 w 35"/>
                <a:gd name="T3" fmla="*/ 28575 h 54"/>
                <a:gd name="T4" fmla="*/ 38100 w 35"/>
                <a:gd name="T5" fmla="*/ 33338 h 54"/>
                <a:gd name="T6" fmla="*/ 39688 w 35"/>
                <a:gd name="T7" fmla="*/ 34925 h 54"/>
                <a:gd name="T8" fmla="*/ 46038 w 35"/>
                <a:gd name="T9" fmla="*/ 38100 h 54"/>
                <a:gd name="T10" fmla="*/ 46038 w 35"/>
                <a:gd name="T11" fmla="*/ 41275 h 54"/>
                <a:gd name="T12" fmla="*/ 46038 w 35"/>
                <a:gd name="T13" fmla="*/ 42863 h 54"/>
                <a:gd name="T14" fmla="*/ 46038 w 35"/>
                <a:gd name="T15" fmla="*/ 46038 h 54"/>
                <a:gd name="T16" fmla="*/ 47625 w 35"/>
                <a:gd name="T17" fmla="*/ 50800 h 54"/>
                <a:gd name="T18" fmla="*/ 50800 w 35"/>
                <a:gd name="T19" fmla="*/ 53975 h 54"/>
                <a:gd name="T20" fmla="*/ 52388 w 35"/>
                <a:gd name="T21" fmla="*/ 58738 h 54"/>
                <a:gd name="T22" fmla="*/ 55563 w 35"/>
                <a:gd name="T23" fmla="*/ 63500 h 54"/>
                <a:gd name="T24" fmla="*/ 55563 w 35"/>
                <a:gd name="T25" fmla="*/ 71438 h 54"/>
                <a:gd name="T26" fmla="*/ 52388 w 35"/>
                <a:gd name="T27" fmla="*/ 77788 h 54"/>
                <a:gd name="T28" fmla="*/ 50800 w 35"/>
                <a:gd name="T29" fmla="*/ 84138 h 54"/>
                <a:gd name="T30" fmla="*/ 42863 w 35"/>
                <a:gd name="T31" fmla="*/ 84138 h 54"/>
                <a:gd name="T32" fmla="*/ 39688 w 35"/>
                <a:gd name="T33" fmla="*/ 80963 h 54"/>
                <a:gd name="T34" fmla="*/ 38100 w 35"/>
                <a:gd name="T35" fmla="*/ 76200 h 54"/>
                <a:gd name="T36" fmla="*/ 34925 w 35"/>
                <a:gd name="T37" fmla="*/ 73025 h 54"/>
                <a:gd name="T38" fmla="*/ 30163 w 35"/>
                <a:gd name="T39" fmla="*/ 66675 h 54"/>
                <a:gd name="T40" fmla="*/ 30163 w 35"/>
                <a:gd name="T41" fmla="*/ 60325 h 54"/>
                <a:gd name="T42" fmla="*/ 20638 w 35"/>
                <a:gd name="T43" fmla="*/ 66675 h 54"/>
                <a:gd name="T44" fmla="*/ 22225 w 35"/>
                <a:gd name="T45" fmla="*/ 68263 h 54"/>
                <a:gd name="T46" fmla="*/ 26988 w 35"/>
                <a:gd name="T47" fmla="*/ 73025 h 54"/>
                <a:gd name="T48" fmla="*/ 30163 w 35"/>
                <a:gd name="T49" fmla="*/ 77788 h 54"/>
                <a:gd name="T50" fmla="*/ 26988 w 35"/>
                <a:gd name="T51" fmla="*/ 85725 h 54"/>
                <a:gd name="T52" fmla="*/ 22225 w 35"/>
                <a:gd name="T53" fmla="*/ 80963 h 54"/>
                <a:gd name="T54" fmla="*/ 20638 w 35"/>
                <a:gd name="T55" fmla="*/ 73025 h 54"/>
                <a:gd name="T56" fmla="*/ 15875 w 35"/>
                <a:gd name="T57" fmla="*/ 66675 h 54"/>
                <a:gd name="T58" fmla="*/ 15875 w 35"/>
                <a:gd name="T59" fmla="*/ 63500 h 54"/>
                <a:gd name="T60" fmla="*/ 12700 w 35"/>
                <a:gd name="T61" fmla="*/ 58738 h 54"/>
                <a:gd name="T62" fmla="*/ 12700 w 35"/>
                <a:gd name="T63" fmla="*/ 50800 h 54"/>
                <a:gd name="T64" fmla="*/ 4763 w 35"/>
                <a:gd name="T65" fmla="*/ 50800 h 54"/>
                <a:gd name="T66" fmla="*/ 3175 w 35"/>
                <a:gd name="T67" fmla="*/ 47625 h 54"/>
                <a:gd name="T68" fmla="*/ 7938 w 35"/>
                <a:gd name="T69" fmla="*/ 42863 h 54"/>
                <a:gd name="T70" fmla="*/ 12700 w 35"/>
                <a:gd name="T71" fmla="*/ 42863 h 54"/>
                <a:gd name="T72" fmla="*/ 9525 w 35"/>
                <a:gd name="T73" fmla="*/ 34925 h 54"/>
                <a:gd name="T74" fmla="*/ 4763 w 35"/>
                <a:gd name="T75" fmla="*/ 25400 h 54"/>
                <a:gd name="T76" fmla="*/ 12700 w 35"/>
                <a:gd name="T77" fmla="*/ 23813 h 54"/>
                <a:gd name="T78" fmla="*/ 15875 w 35"/>
                <a:gd name="T79" fmla="*/ 20638 h 54"/>
                <a:gd name="T80" fmla="*/ 7938 w 35"/>
                <a:gd name="T81" fmla="*/ 15875 h 54"/>
                <a:gd name="T82" fmla="*/ 0 w 35"/>
                <a:gd name="T83" fmla="*/ 11113 h 54"/>
                <a:gd name="T84" fmla="*/ 4763 w 35"/>
                <a:gd name="T85" fmla="*/ 7938 h 54"/>
                <a:gd name="T86" fmla="*/ 12700 w 35"/>
                <a:gd name="T87" fmla="*/ 4763 h 54"/>
                <a:gd name="T88" fmla="*/ 7938 w 35"/>
                <a:gd name="T89" fmla="*/ 3175 h 54"/>
                <a:gd name="T90" fmla="*/ 9525 w 35"/>
                <a:gd name="T91" fmla="*/ 0 h 54"/>
                <a:gd name="T92" fmla="*/ 15875 w 35"/>
                <a:gd name="T93" fmla="*/ 3175 h 54"/>
                <a:gd name="T94" fmla="*/ 22225 w 35"/>
                <a:gd name="T95" fmla="*/ 7938 h 54"/>
                <a:gd name="T96" fmla="*/ 30163 w 35"/>
                <a:gd name="T97" fmla="*/ 12700 h 54"/>
                <a:gd name="T98" fmla="*/ 38100 w 35"/>
                <a:gd name="T99" fmla="*/ 23813 h 54"/>
                <a:gd name="T100" fmla="*/ 38100 w 35"/>
                <a:gd name="T101" fmla="*/ 238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7" name="Freeform 96"/>
            <p:cNvSpPr>
              <a:spLocks/>
            </p:cNvSpPr>
            <p:nvPr/>
          </p:nvSpPr>
          <p:spPr bwMode="auto">
            <a:xfrm>
              <a:off x="2213524" y="6121418"/>
              <a:ext cx="44789" cy="69219"/>
            </a:xfrm>
            <a:custGeom>
              <a:avLst/>
              <a:gdLst>
                <a:gd name="T0" fmla="*/ 3175 w 30"/>
                <a:gd name="T1" fmla="*/ 11113 h 45"/>
                <a:gd name="T2" fmla="*/ 0 w 30"/>
                <a:gd name="T3" fmla="*/ 12700 h 45"/>
                <a:gd name="T4" fmla="*/ 0 w 30"/>
                <a:gd name="T5" fmla="*/ 20638 h 45"/>
                <a:gd name="T6" fmla="*/ 3175 w 30"/>
                <a:gd name="T7" fmla="*/ 20638 h 45"/>
                <a:gd name="T8" fmla="*/ 4763 w 30"/>
                <a:gd name="T9" fmla="*/ 23813 h 45"/>
                <a:gd name="T10" fmla="*/ 4763 w 30"/>
                <a:gd name="T11" fmla="*/ 25400 h 45"/>
                <a:gd name="T12" fmla="*/ 3175 w 30"/>
                <a:gd name="T13" fmla="*/ 30163 h 45"/>
                <a:gd name="T14" fmla="*/ 3175 w 30"/>
                <a:gd name="T15" fmla="*/ 36513 h 45"/>
                <a:gd name="T16" fmla="*/ 4763 w 30"/>
                <a:gd name="T17" fmla="*/ 42863 h 45"/>
                <a:gd name="T18" fmla="*/ 3175 w 30"/>
                <a:gd name="T19" fmla="*/ 47625 h 45"/>
                <a:gd name="T20" fmla="*/ 0 w 30"/>
                <a:gd name="T21" fmla="*/ 53975 h 45"/>
                <a:gd name="T22" fmla="*/ 0 w 30"/>
                <a:gd name="T23" fmla="*/ 60325 h 45"/>
                <a:gd name="T24" fmla="*/ 3175 w 30"/>
                <a:gd name="T25" fmla="*/ 71438 h 45"/>
                <a:gd name="T26" fmla="*/ 7938 w 30"/>
                <a:gd name="T27" fmla="*/ 66675 h 45"/>
                <a:gd name="T28" fmla="*/ 11113 w 30"/>
                <a:gd name="T29" fmla="*/ 58738 h 45"/>
                <a:gd name="T30" fmla="*/ 12700 w 30"/>
                <a:gd name="T31" fmla="*/ 47625 h 45"/>
                <a:gd name="T32" fmla="*/ 15875 w 30"/>
                <a:gd name="T33" fmla="*/ 38100 h 45"/>
                <a:gd name="T34" fmla="*/ 20638 w 30"/>
                <a:gd name="T35" fmla="*/ 33338 h 45"/>
                <a:gd name="T36" fmla="*/ 23813 w 30"/>
                <a:gd name="T37" fmla="*/ 36513 h 45"/>
                <a:gd name="T38" fmla="*/ 25400 w 30"/>
                <a:gd name="T39" fmla="*/ 38100 h 45"/>
                <a:gd name="T40" fmla="*/ 28575 w 30"/>
                <a:gd name="T41" fmla="*/ 38100 h 45"/>
                <a:gd name="T42" fmla="*/ 30163 w 30"/>
                <a:gd name="T43" fmla="*/ 41275 h 45"/>
                <a:gd name="T44" fmla="*/ 36513 w 30"/>
                <a:gd name="T45" fmla="*/ 38100 h 45"/>
                <a:gd name="T46" fmla="*/ 38100 w 30"/>
                <a:gd name="T47" fmla="*/ 38100 h 45"/>
                <a:gd name="T48" fmla="*/ 41275 w 30"/>
                <a:gd name="T49" fmla="*/ 36513 h 45"/>
                <a:gd name="T50" fmla="*/ 46038 w 30"/>
                <a:gd name="T51" fmla="*/ 28575 h 45"/>
                <a:gd name="T52" fmla="*/ 47625 w 30"/>
                <a:gd name="T53" fmla="*/ 20638 h 45"/>
                <a:gd name="T54" fmla="*/ 47625 w 30"/>
                <a:gd name="T55" fmla="*/ 15875 h 45"/>
                <a:gd name="T56" fmla="*/ 41275 w 30"/>
                <a:gd name="T57" fmla="*/ 7938 h 45"/>
                <a:gd name="T58" fmla="*/ 33338 w 30"/>
                <a:gd name="T59" fmla="*/ 4763 h 45"/>
                <a:gd name="T60" fmla="*/ 23813 w 30"/>
                <a:gd name="T61" fmla="*/ 3175 h 45"/>
                <a:gd name="T62" fmla="*/ 17463 w 30"/>
                <a:gd name="T63" fmla="*/ 0 h 45"/>
                <a:gd name="T64" fmla="*/ 12700 w 30"/>
                <a:gd name="T65" fmla="*/ 3175 h 45"/>
                <a:gd name="T66" fmla="*/ 12700 w 30"/>
                <a:gd name="T67" fmla="*/ 7938 h 45"/>
                <a:gd name="T68" fmla="*/ 17463 w 30"/>
                <a:gd name="T69" fmla="*/ 11113 h 45"/>
                <a:gd name="T70" fmla="*/ 11113 w 30"/>
                <a:gd name="T71" fmla="*/ 7938 h 45"/>
                <a:gd name="T72" fmla="*/ 3175 w 30"/>
                <a:gd name="T73" fmla="*/ 11113 h 45"/>
                <a:gd name="T74" fmla="*/ 3175 w 30"/>
                <a:gd name="T75" fmla="*/ 11113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8" name="Freeform 97"/>
            <p:cNvSpPr>
              <a:spLocks/>
            </p:cNvSpPr>
            <p:nvPr/>
          </p:nvSpPr>
          <p:spPr bwMode="auto">
            <a:xfrm>
              <a:off x="2159776" y="6050661"/>
              <a:ext cx="47775" cy="119979"/>
            </a:xfrm>
            <a:custGeom>
              <a:avLst/>
              <a:gdLst>
                <a:gd name="T0" fmla="*/ 30163 w 32"/>
                <a:gd name="T1" fmla="*/ 77788 h 78"/>
                <a:gd name="T2" fmla="*/ 25400 w 32"/>
                <a:gd name="T3" fmla="*/ 71438 h 78"/>
                <a:gd name="T4" fmla="*/ 19050 w 32"/>
                <a:gd name="T5" fmla="*/ 73025 h 78"/>
                <a:gd name="T6" fmla="*/ 12700 w 32"/>
                <a:gd name="T7" fmla="*/ 76200 h 78"/>
                <a:gd name="T8" fmla="*/ 12700 w 32"/>
                <a:gd name="T9" fmla="*/ 71438 h 78"/>
                <a:gd name="T10" fmla="*/ 12700 w 32"/>
                <a:gd name="T11" fmla="*/ 60325 h 78"/>
                <a:gd name="T12" fmla="*/ 6350 w 32"/>
                <a:gd name="T13" fmla="*/ 46038 h 78"/>
                <a:gd name="T14" fmla="*/ 1588 w 32"/>
                <a:gd name="T15" fmla="*/ 30163 h 78"/>
                <a:gd name="T16" fmla="*/ 0 w 32"/>
                <a:gd name="T17" fmla="*/ 20638 h 78"/>
                <a:gd name="T18" fmla="*/ 0 w 32"/>
                <a:gd name="T19" fmla="*/ 7938 h 78"/>
                <a:gd name="T20" fmla="*/ 14288 w 32"/>
                <a:gd name="T21" fmla="*/ 0 h 78"/>
                <a:gd name="T22" fmla="*/ 25400 w 32"/>
                <a:gd name="T23" fmla="*/ 7938 h 78"/>
                <a:gd name="T24" fmla="*/ 26988 w 32"/>
                <a:gd name="T25" fmla="*/ 12700 h 78"/>
                <a:gd name="T26" fmla="*/ 34925 w 32"/>
                <a:gd name="T27" fmla="*/ 12700 h 78"/>
                <a:gd name="T28" fmla="*/ 44450 w 32"/>
                <a:gd name="T29" fmla="*/ 17463 h 78"/>
                <a:gd name="T30" fmla="*/ 42863 w 32"/>
                <a:gd name="T31" fmla="*/ 25400 h 78"/>
                <a:gd name="T32" fmla="*/ 44450 w 32"/>
                <a:gd name="T33" fmla="*/ 38100 h 78"/>
                <a:gd name="T34" fmla="*/ 42863 w 32"/>
                <a:gd name="T35" fmla="*/ 50800 h 78"/>
                <a:gd name="T36" fmla="*/ 34925 w 32"/>
                <a:gd name="T37" fmla="*/ 47625 h 78"/>
                <a:gd name="T38" fmla="*/ 42863 w 32"/>
                <a:gd name="T39" fmla="*/ 55563 h 78"/>
                <a:gd name="T40" fmla="*/ 39688 w 32"/>
                <a:gd name="T41" fmla="*/ 68263 h 78"/>
                <a:gd name="T42" fmla="*/ 44450 w 32"/>
                <a:gd name="T43" fmla="*/ 73025 h 78"/>
                <a:gd name="T44" fmla="*/ 47625 w 32"/>
                <a:gd name="T45" fmla="*/ 84138 h 78"/>
                <a:gd name="T46" fmla="*/ 50800 w 32"/>
                <a:gd name="T47" fmla="*/ 98425 h 78"/>
                <a:gd name="T48" fmla="*/ 47625 w 32"/>
                <a:gd name="T49" fmla="*/ 114300 h 78"/>
                <a:gd name="T50" fmla="*/ 47625 w 32"/>
                <a:gd name="T51" fmla="*/ 123825 h 78"/>
                <a:gd name="T52" fmla="*/ 38100 w 32"/>
                <a:gd name="T53" fmla="*/ 119063 h 78"/>
                <a:gd name="T54" fmla="*/ 38100 w 32"/>
                <a:gd name="T55" fmla="*/ 106363 h 78"/>
                <a:gd name="T56" fmla="*/ 38100 w 32"/>
                <a:gd name="T57" fmla="*/ 96838 h 78"/>
                <a:gd name="T58" fmla="*/ 31750 w 32"/>
                <a:gd name="T59" fmla="*/ 96838 h 78"/>
                <a:gd name="T60" fmla="*/ 30163 w 32"/>
                <a:gd name="T61" fmla="*/ 90488 h 78"/>
                <a:gd name="T62" fmla="*/ 25400 w 32"/>
                <a:gd name="T63" fmla="*/ 84138 h 78"/>
                <a:gd name="T64" fmla="*/ 26988 w 32"/>
                <a:gd name="T65" fmla="*/ 80963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89" name="Freeform 98"/>
            <p:cNvSpPr>
              <a:spLocks/>
            </p:cNvSpPr>
            <p:nvPr/>
          </p:nvSpPr>
          <p:spPr bwMode="auto">
            <a:xfrm>
              <a:off x="2207552" y="6062966"/>
              <a:ext cx="28366" cy="61528"/>
            </a:xfrm>
            <a:custGeom>
              <a:avLst/>
              <a:gdLst>
                <a:gd name="T0" fmla="*/ 17462 w 19"/>
                <a:gd name="T1" fmla="*/ 15875 h 40"/>
                <a:gd name="T2" fmla="*/ 17462 w 19"/>
                <a:gd name="T3" fmla="*/ 15875 h 40"/>
                <a:gd name="T4" fmla="*/ 17462 w 19"/>
                <a:gd name="T5" fmla="*/ 11113 h 40"/>
                <a:gd name="T6" fmla="*/ 17462 w 19"/>
                <a:gd name="T7" fmla="*/ 7938 h 40"/>
                <a:gd name="T8" fmla="*/ 14287 w 19"/>
                <a:gd name="T9" fmla="*/ 3175 h 40"/>
                <a:gd name="T10" fmla="*/ 9525 w 19"/>
                <a:gd name="T11" fmla="*/ 0 h 40"/>
                <a:gd name="T12" fmla="*/ 4762 w 19"/>
                <a:gd name="T13" fmla="*/ 0 h 40"/>
                <a:gd name="T14" fmla="*/ 1587 w 19"/>
                <a:gd name="T15" fmla="*/ 0 h 40"/>
                <a:gd name="T16" fmla="*/ 0 w 19"/>
                <a:gd name="T17" fmla="*/ 0 h 40"/>
                <a:gd name="T18" fmla="*/ 0 w 19"/>
                <a:gd name="T19" fmla="*/ 0 h 40"/>
                <a:gd name="T20" fmla="*/ 0 w 19"/>
                <a:gd name="T21" fmla="*/ 12700 h 40"/>
                <a:gd name="T22" fmla="*/ 0 w 19"/>
                <a:gd name="T23" fmla="*/ 22225 h 40"/>
                <a:gd name="T24" fmla="*/ 1587 w 19"/>
                <a:gd name="T25" fmla="*/ 22225 h 40"/>
                <a:gd name="T26" fmla="*/ 1587 w 19"/>
                <a:gd name="T27" fmla="*/ 25400 h 40"/>
                <a:gd name="T28" fmla="*/ 1587 w 19"/>
                <a:gd name="T29" fmla="*/ 33338 h 40"/>
                <a:gd name="T30" fmla="*/ 1587 w 19"/>
                <a:gd name="T31" fmla="*/ 42863 h 40"/>
                <a:gd name="T32" fmla="*/ 1587 w 19"/>
                <a:gd name="T33" fmla="*/ 50800 h 40"/>
                <a:gd name="T34" fmla="*/ 0 w 19"/>
                <a:gd name="T35" fmla="*/ 60325 h 40"/>
                <a:gd name="T36" fmla="*/ 1587 w 19"/>
                <a:gd name="T37" fmla="*/ 60325 h 40"/>
                <a:gd name="T38" fmla="*/ 9525 w 19"/>
                <a:gd name="T39" fmla="*/ 63500 h 40"/>
                <a:gd name="T40" fmla="*/ 14287 w 19"/>
                <a:gd name="T41" fmla="*/ 55563 h 40"/>
                <a:gd name="T42" fmla="*/ 19050 w 19"/>
                <a:gd name="T43" fmla="*/ 50800 h 40"/>
                <a:gd name="T44" fmla="*/ 23812 w 19"/>
                <a:gd name="T45" fmla="*/ 50800 h 40"/>
                <a:gd name="T46" fmla="*/ 30162 w 19"/>
                <a:gd name="T47" fmla="*/ 50800 h 40"/>
                <a:gd name="T48" fmla="*/ 26987 w 19"/>
                <a:gd name="T49" fmla="*/ 42863 h 40"/>
                <a:gd name="T50" fmla="*/ 22225 w 19"/>
                <a:gd name="T51" fmla="*/ 33338 h 40"/>
                <a:gd name="T52" fmla="*/ 19050 w 19"/>
                <a:gd name="T53" fmla="*/ 22225 h 40"/>
                <a:gd name="T54" fmla="*/ 17462 w 19"/>
                <a:gd name="T55" fmla="*/ 15875 h 40"/>
                <a:gd name="T56" fmla="*/ 17462 w 19"/>
                <a:gd name="T57" fmla="*/ 15875 h 40"/>
                <a:gd name="T58" fmla="*/ 17462 w 19"/>
                <a:gd name="T59" fmla="*/ 1587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grpFill/>
            <a:ln w="0">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90" name="Freeform 99"/>
            <p:cNvSpPr>
              <a:spLocks/>
            </p:cNvSpPr>
            <p:nvPr/>
          </p:nvSpPr>
          <p:spPr bwMode="auto">
            <a:xfrm>
              <a:off x="1307296" y="5227724"/>
              <a:ext cx="1037608" cy="1021366"/>
            </a:xfrm>
            <a:custGeom>
              <a:avLst/>
              <a:gdLst>
                <a:gd name="T0" fmla="*/ 1006475 w 695"/>
                <a:gd name="T1" fmla="*/ 968375 h 664"/>
                <a:gd name="T2" fmla="*/ 1047750 w 695"/>
                <a:gd name="T3" fmla="*/ 1016000 h 664"/>
                <a:gd name="T4" fmla="*/ 1090613 w 695"/>
                <a:gd name="T5" fmla="*/ 1054100 h 664"/>
                <a:gd name="T6" fmla="*/ 1095375 w 695"/>
                <a:gd name="T7" fmla="*/ 981075 h 664"/>
                <a:gd name="T8" fmla="*/ 1036638 w 695"/>
                <a:gd name="T9" fmla="*/ 933450 h 664"/>
                <a:gd name="T10" fmla="*/ 1006475 w 695"/>
                <a:gd name="T11" fmla="*/ 862013 h 664"/>
                <a:gd name="T12" fmla="*/ 957263 w 695"/>
                <a:gd name="T13" fmla="*/ 792163 h 664"/>
                <a:gd name="T14" fmla="*/ 893763 w 695"/>
                <a:gd name="T15" fmla="*/ 801688 h 664"/>
                <a:gd name="T16" fmla="*/ 850900 w 695"/>
                <a:gd name="T17" fmla="*/ 742950 h 664"/>
                <a:gd name="T18" fmla="*/ 800100 w 695"/>
                <a:gd name="T19" fmla="*/ 715963 h 664"/>
                <a:gd name="T20" fmla="*/ 835025 w 695"/>
                <a:gd name="T21" fmla="*/ 149225 h 664"/>
                <a:gd name="T22" fmla="*/ 766763 w 695"/>
                <a:gd name="T23" fmla="*/ 103188 h 664"/>
                <a:gd name="T24" fmla="*/ 714375 w 695"/>
                <a:gd name="T25" fmla="*/ 69850 h 664"/>
                <a:gd name="T26" fmla="*/ 679450 w 695"/>
                <a:gd name="T27" fmla="*/ 22225 h 664"/>
                <a:gd name="T28" fmla="*/ 588963 w 695"/>
                <a:gd name="T29" fmla="*/ 0 h 664"/>
                <a:gd name="T30" fmla="*/ 522288 w 695"/>
                <a:gd name="T31" fmla="*/ 4763 h 664"/>
                <a:gd name="T32" fmla="*/ 439738 w 695"/>
                <a:gd name="T33" fmla="*/ 30163 h 664"/>
                <a:gd name="T34" fmla="*/ 409575 w 695"/>
                <a:gd name="T35" fmla="*/ 80963 h 664"/>
                <a:gd name="T36" fmla="*/ 422275 w 695"/>
                <a:gd name="T37" fmla="*/ 150813 h 664"/>
                <a:gd name="T38" fmla="*/ 419100 w 695"/>
                <a:gd name="T39" fmla="*/ 198438 h 664"/>
                <a:gd name="T40" fmla="*/ 385763 w 695"/>
                <a:gd name="T41" fmla="*/ 153988 h 664"/>
                <a:gd name="T42" fmla="*/ 285750 w 695"/>
                <a:gd name="T43" fmla="*/ 136525 h 664"/>
                <a:gd name="T44" fmla="*/ 276225 w 695"/>
                <a:gd name="T45" fmla="*/ 219075 h 664"/>
                <a:gd name="T46" fmla="*/ 381000 w 695"/>
                <a:gd name="T47" fmla="*/ 282575 h 664"/>
                <a:gd name="T48" fmla="*/ 349250 w 695"/>
                <a:gd name="T49" fmla="*/ 333375 h 664"/>
                <a:gd name="T50" fmla="*/ 269875 w 695"/>
                <a:gd name="T51" fmla="*/ 320675 h 664"/>
                <a:gd name="T52" fmla="*/ 196850 w 695"/>
                <a:gd name="T53" fmla="*/ 342900 h 664"/>
                <a:gd name="T54" fmla="*/ 158750 w 695"/>
                <a:gd name="T55" fmla="*/ 407988 h 664"/>
                <a:gd name="T56" fmla="*/ 153988 w 695"/>
                <a:gd name="T57" fmla="*/ 466725 h 664"/>
                <a:gd name="T58" fmla="*/ 204788 w 695"/>
                <a:gd name="T59" fmla="*/ 509588 h 664"/>
                <a:gd name="T60" fmla="*/ 166688 w 695"/>
                <a:gd name="T61" fmla="*/ 579438 h 664"/>
                <a:gd name="T62" fmla="*/ 225425 w 695"/>
                <a:gd name="T63" fmla="*/ 603250 h 664"/>
                <a:gd name="T64" fmla="*/ 250825 w 695"/>
                <a:gd name="T65" fmla="*/ 635000 h 664"/>
                <a:gd name="T66" fmla="*/ 293688 w 695"/>
                <a:gd name="T67" fmla="*/ 652463 h 664"/>
                <a:gd name="T68" fmla="*/ 222250 w 695"/>
                <a:gd name="T69" fmla="*/ 708025 h 664"/>
                <a:gd name="T70" fmla="*/ 149225 w 695"/>
                <a:gd name="T71" fmla="*/ 725488 h 664"/>
                <a:gd name="T72" fmla="*/ 30163 w 695"/>
                <a:gd name="T73" fmla="*/ 738188 h 664"/>
                <a:gd name="T74" fmla="*/ 25400 w 695"/>
                <a:gd name="T75" fmla="*/ 755650 h 664"/>
                <a:gd name="T76" fmla="*/ 101600 w 695"/>
                <a:gd name="T77" fmla="*/ 774700 h 664"/>
                <a:gd name="T78" fmla="*/ 188913 w 695"/>
                <a:gd name="T79" fmla="*/ 768350 h 664"/>
                <a:gd name="T80" fmla="*/ 252413 w 695"/>
                <a:gd name="T81" fmla="*/ 750888 h 664"/>
                <a:gd name="T82" fmla="*/ 319088 w 695"/>
                <a:gd name="T83" fmla="*/ 723900 h 664"/>
                <a:gd name="T84" fmla="*/ 385763 w 695"/>
                <a:gd name="T85" fmla="*/ 700088 h 664"/>
                <a:gd name="T86" fmla="*/ 406400 w 695"/>
                <a:gd name="T87" fmla="*/ 657225 h 664"/>
                <a:gd name="T88" fmla="*/ 461963 w 695"/>
                <a:gd name="T89" fmla="*/ 625475 h 664"/>
                <a:gd name="T90" fmla="*/ 546100 w 695"/>
                <a:gd name="T91" fmla="*/ 582613 h 664"/>
                <a:gd name="T92" fmla="*/ 503238 w 695"/>
                <a:gd name="T93" fmla="*/ 627063 h 664"/>
                <a:gd name="T94" fmla="*/ 466725 w 695"/>
                <a:gd name="T95" fmla="*/ 688975 h 664"/>
                <a:gd name="T96" fmla="*/ 590550 w 695"/>
                <a:gd name="T97" fmla="*/ 665163 h 664"/>
                <a:gd name="T98" fmla="*/ 638175 w 695"/>
                <a:gd name="T99" fmla="*/ 638175 h 664"/>
                <a:gd name="T100" fmla="*/ 666750 w 695"/>
                <a:gd name="T101" fmla="*/ 669925 h 664"/>
                <a:gd name="T102" fmla="*/ 739775 w 695"/>
                <a:gd name="T103" fmla="*/ 720725 h 664"/>
                <a:gd name="T104" fmla="*/ 803275 w 695"/>
                <a:gd name="T105" fmla="*/ 754063 h 664"/>
                <a:gd name="T106" fmla="*/ 835025 w 695"/>
                <a:gd name="T107" fmla="*/ 776288 h 664"/>
                <a:gd name="T108" fmla="*/ 889000 w 695"/>
                <a:gd name="T109" fmla="*/ 849313 h 664"/>
                <a:gd name="T110" fmla="*/ 911225 w 695"/>
                <a:gd name="T111" fmla="*/ 827088 h 664"/>
                <a:gd name="T112" fmla="*/ 950913 w 695"/>
                <a:gd name="T113" fmla="*/ 847725 h 664"/>
                <a:gd name="T114" fmla="*/ 958850 w 695"/>
                <a:gd name="T115" fmla="*/ 852488 h 664"/>
                <a:gd name="T116" fmla="*/ 993775 w 695"/>
                <a:gd name="T117" fmla="*/ 9223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grp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grpSp>
      <p:sp>
        <p:nvSpPr>
          <p:cNvPr id="91" name="State: Alabama"/>
          <p:cNvSpPr>
            <a:spLocks/>
          </p:cNvSpPr>
          <p:nvPr/>
        </p:nvSpPr>
        <p:spPr bwMode="auto">
          <a:xfrm>
            <a:off x="5132330" y="4590908"/>
            <a:ext cx="486705" cy="836782"/>
          </a:xfrm>
          <a:custGeom>
            <a:avLst/>
            <a:gdLst>
              <a:gd name="T0" fmla="*/ 2147483647 w 326"/>
              <a:gd name="T1" fmla="*/ 2147483647 h 544"/>
              <a:gd name="T2" fmla="*/ 2147483647 w 326"/>
              <a:gd name="T3" fmla="*/ 2147483647 h 544"/>
              <a:gd name="T4" fmla="*/ 2147483647 w 326"/>
              <a:gd name="T5" fmla="*/ 2147483647 h 544"/>
              <a:gd name="T6" fmla="*/ 2147483647 w 326"/>
              <a:gd name="T7" fmla="*/ 2147483647 h 544"/>
              <a:gd name="T8" fmla="*/ 2147483647 w 326"/>
              <a:gd name="T9" fmla="*/ 2147483647 h 544"/>
              <a:gd name="T10" fmla="*/ 2147483647 w 326"/>
              <a:gd name="T11" fmla="*/ 2147483647 h 544"/>
              <a:gd name="T12" fmla="*/ 2147483647 w 326"/>
              <a:gd name="T13" fmla="*/ 2147483647 h 544"/>
              <a:gd name="T14" fmla="*/ 2147483647 w 326"/>
              <a:gd name="T15" fmla="*/ 2147483647 h 544"/>
              <a:gd name="T16" fmla="*/ 2147483647 w 326"/>
              <a:gd name="T17" fmla="*/ 2147483647 h 544"/>
              <a:gd name="T18" fmla="*/ 2147483647 w 326"/>
              <a:gd name="T19" fmla="*/ 2147483647 h 544"/>
              <a:gd name="T20" fmla="*/ 2147483647 w 326"/>
              <a:gd name="T21" fmla="*/ 2147483647 h 544"/>
              <a:gd name="T22" fmla="*/ 2147483647 w 326"/>
              <a:gd name="T23" fmla="*/ 2147483647 h 544"/>
              <a:gd name="T24" fmla="*/ 2147483647 w 326"/>
              <a:gd name="T25" fmla="*/ 2147483647 h 544"/>
              <a:gd name="T26" fmla="*/ 2147483647 w 326"/>
              <a:gd name="T27" fmla="*/ 2147483647 h 544"/>
              <a:gd name="T28" fmla="*/ 2147483647 w 326"/>
              <a:gd name="T29" fmla="*/ 2147483647 h 544"/>
              <a:gd name="T30" fmla="*/ 2147483647 w 326"/>
              <a:gd name="T31" fmla="*/ 2147483647 h 544"/>
              <a:gd name="T32" fmla="*/ 2147483647 w 326"/>
              <a:gd name="T33" fmla="*/ 2147483647 h 544"/>
              <a:gd name="T34" fmla="*/ 2147483647 w 326"/>
              <a:gd name="T35" fmla="*/ 2147483647 h 544"/>
              <a:gd name="T36" fmla="*/ 2147483647 w 326"/>
              <a:gd name="T37" fmla="*/ 2147483647 h 544"/>
              <a:gd name="T38" fmla="*/ 2147483647 w 326"/>
              <a:gd name="T39" fmla="*/ 2147483647 h 544"/>
              <a:gd name="T40" fmla="*/ 2147483647 w 326"/>
              <a:gd name="T41" fmla="*/ 2147483647 h 544"/>
              <a:gd name="T42" fmla="*/ 2147483647 w 326"/>
              <a:gd name="T43" fmla="*/ 2147483647 h 544"/>
              <a:gd name="T44" fmla="*/ 2147483647 w 326"/>
              <a:gd name="T45" fmla="*/ 2147483647 h 544"/>
              <a:gd name="T46" fmla="*/ 2147483647 w 326"/>
              <a:gd name="T47" fmla="*/ 2147483647 h 544"/>
              <a:gd name="T48" fmla="*/ 2147483647 w 326"/>
              <a:gd name="T49" fmla="*/ 2147483647 h 544"/>
              <a:gd name="T50" fmla="*/ 2147483647 w 326"/>
              <a:gd name="T51" fmla="*/ 2147483647 h 544"/>
              <a:gd name="T52" fmla="*/ 2147483647 w 326"/>
              <a:gd name="T53" fmla="*/ 2147483647 h 544"/>
              <a:gd name="T54" fmla="*/ 2147483647 w 326"/>
              <a:gd name="T55" fmla="*/ 2147483647 h 544"/>
              <a:gd name="T56" fmla="*/ 2147483647 w 326"/>
              <a:gd name="T57" fmla="*/ 2147483647 h 544"/>
              <a:gd name="T58" fmla="*/ 2147483647 w 326"/>
              <a:gd name="T59" fmla="*/ 2147483647 h 544"/>
              <a:gd name="T60" fmla="*/ 2147483647 w 326"/>
              <a:gd name="T61" fmla="*/ 2147483647 h 544"/>
              <a:gd name="T62" fmla="*/ 2147483647 w 326"/>
              <a:gd name="T63" fmla="*/ 2147483647 h 544"/>
              <a:gd name="T64" fmla="*/ 2147483647 w 326"/>
              <a:gd name="T65" fmla="*/ 2147483647 h 544"/>
              <a:gd name="T66" fmla="*/ 2147483647 w 326"/>
              <a:gd name="T67" fmla="*/ 2147483647 h 544"/>
              <a:gd name="T68" fmla="*/ 2147483647 w 326"/>
              <a:gd name="T69" fmla="*/ 2147483647 h 544"/>
              <a:gd name="T70" fmla="*/ 2147483647 w 326"/>
              <a:gd name="T71" fmla="*/ 2147483647 h 544"/>
              <a:gd name="T72" fmla="*/ 2147483647 w 326"/>
              <a:gd name="T73" fmla="*/ 2147483647 h 544"/>
              <a:gd name="T74" fmla="*/ 2147483647 w 326"/>
              <a:gd name="T75" fmla="*/ 2147483647 h 544"/>
              <a:gd name="T76" fmla="*/ 2147483647 w 326"/>
              <a:gd name="T77" fmla="*/ 2147483647 h 544"/>
              <a:gd name="T78" fmla="*/ 2147483647 w 326"/>
              <a:gd name="T79" fmla="*/ 2147483647 h 544"/>
              <a:gd name="T80" fmla="*/ 2147483647 w 326"/>
              <a:gd name="T81" fmla="*/ 2147483647 h 544"/>
              <a:gd name="T82" fmla="*/ 2147483647 w 326"/>
              <a:gd name="T83" fmla="*/ 2147483647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solidFill>
            <a:schemeClr val="bg1">
              <a:lumMod val="95000"/>
            </a:schemeClr>
          </a:solidFill>
          <a:ln w="0" algn="ctr">
            <a:solidFill>
              <a:srgbClr val="808080"/>
            </a:solidFill>
            <a:round/>
            <a:headEnd/>
            <a:tailEnd/>
          </a:ln>
        </p:spPr>
        <p:txBody>
          <a:bodyPr lIns="101798" tIns="50899" rIns="101798" bIns="50899"/>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grpSp>
        <p:nvGrpSpPr>
          <p:cNvPr id="92" name="Labels, Lines &amp; D.C."/>
          <p:cNvGrpSpPr/>
          <p:nvPr/>
        </p:nvGrpSpPr>
        <p:grpSpPr>
          <a:xfrm>
            <a:off x="1079656" y="2017070"/>
            <a:ext cx="6836810" cy="2746792"/>
            <a:chOff x="1813019" y="2017069"/>
            <a:chExt cx="6836810" cy="2746792"/>
          </a:xfrm>
        </p:grpSpPr>
        <p:sp>
          <p:nvSpPr>
            <p:cNvPr id="93" name="Circle: Washington, D.C."/>
            <p:cNvSpPr>
              <a:spLocks noChangeArrowheads="1"/>
            </p:cNvSpPr>
            <p:nvPr/>
          </p:nvSpPr>
          <p:spPr bwMode="auto">
            <a:xfrm>
              <a:off x="7142179" y="3706443"/>
              <a:ext cx="71662" cy="7383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85000"/>
              </a:schemeClr>
            </a:solidFill>
            <a:ln w="0" algn="ctr">
              <a:solidFill>
                <a:srgbClr val="808080"/>
              </a:solidFill>
              <a:round/>
              <a:headEnd/>
              <a:tailEnd/>
            </a:ln>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94" name="Label: Washington"/>
            <p:cNvSpPr txBox="1">
              <a:spLocks noChangeArrowheads="1"/>
            </p:cNvSpPr>
            <p:nvPr/>
          </p:nvSpPr>
          <p:spPr bwMode="auto">
            <a:xfrm>
              <a:off x="1813019" y="2017069"/>
              <a:ext cx="766044"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Washington</a:t>
              </a:r>
            </a:p>
          </p:txBody>
        </p:sp>
        <p:sp>
          <p:nvSpPr>
            <p:cNvPr id="95" name="Label: New Mexico"/>
            <p:cNvSpPr txBox="1">
              <a:spLocks noChangeArrowheads="1"/>
            </p:cNvSpPr>
            <p:nvPr/>
          </p:nvSpPr>
          <p:spPr bwMode="auto">
            <a:xfrm>
              <a:off x="2907578" y="4579195"/>
              <a:ext cx="1148504" cy="184666"/>
            </a:xfrm>
            <a:prstGeom prst="rect">
              <a:avLst/>
            </a:prstGeom>
            <a:noFill/>
            <a:ln>
              <a:noFill/>
            </a:ln>
            <a:extLst/>
          </p:spPr>
          <p:txBody>
            <a:bodyPr wrap="squar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New Mexico</a:t>
              </a:r>
            </a:p>
          </p:txBody>
        </p:sp>
        <p:sp>
          <p:nvSpPr>
            <p:cNvPr id="96" name="Label: Minnesota"/>
            <p:cNvSpPr txBox="1">
              <a:spLocks noChangeArrowheads="1"/>
            </p:cNvSpPr>
            <p:nvPr/>
          </p:nvSpPr>
          <p:spPr bwMode="auto">
            <a:xfrm>
              <a:off x="4734535" y="2408671"/>
              <a:ext cx="687817"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Minnesota</a:t>
              </a:r>
            </a:p>
          </p:txBody>
        </p:sp>
        <p:sp>
          <p:nvSpPr>
            <p:cNvPr id="97" name="Line: Connecticut"/>
            <p:cNvSpPr>
              <a:spLocks noChangeShapeType="1"/>
            </p:cNvSpPr>
            <p:nvPr/>
          </p:nvSpPr>
          <p:spPr bwMode="auto">
            <a:xfrm>
              <a:off x="7495722" y="3471095"/>
              <a:ext cx="173466" cy="28909"/>
            </a:xfrm>
            <a:prstGeom prst="line">
              <a:avLst/>
            </a:prstGeom>
            <a:noFill/>
            <a:ln w="6350">
              <a:solidFill>
                <a:schemeClr val="tx1"/>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98" name="Label: Connecticut"/>
            <p:cNvSpPr txBox="1">
              <a:spLocks noChangeArrowheads="1"/>
            </p:cNvSpPr>
            <p:nvPr/>
          </p:nvSpPr>
          <p:spPr bwMode="auto">
            <a:xfrm>
              <a:off x="7885196" y="3131114"/>
              <a:ext cx="764633" cy="184666"/>
            </a:xfrm>
            <a:prstGeom prst="rect">
              <a:avLst/>
            </a:prstGeom>
            <a:no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Connecticut</a:t>
              </a:r>
            </a:p>
          </p:txBody>
        </p:sp>
        <p:sp>
          <p:nvSpPr>
            <p:cNvPr id="99" name="Label: Colorado"/>
            <p:cNvSpPr txBox="1">
              <a:spLocks noChangeArrowheads="1"/>
            </p:cNvSpPr>
            <p:nvPr/>
          </p:nvSpPr>
          <p:spPr bwMode="auto">
            <a:xfrm>
              <a:off x="3364533" y="3808831"/>
              <a:ext cx="580095"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Colorado</a:t>
              </a:r>
            </a:p>
          </p:txBody>
        </p:sp>
      </p:grpSp>
      <p:grpSp>
        <p:nvGrpSpPr>
          <p:cNvPr id="100" name="Group 99"/>
          <p:cNvGrpSpPr/>
          <p:nvPr/>
        </p:nvGrpSpPr>
        <p:grpSpPr>
          <a:xfrm>
            <a:off x="6534280" y="4730914"/>
            <a:ext cx="2549846" cy="1311960"/>
            <a:chOff x="6833644" y="4730914"/>
            <a:chExt cx="2549846" cy="1311960"/>
          </a:xfrm>
        </p:grpSpPr>
        <p:sp>
          <p:nvSpPr>
            <p:cNvPr id="101" name="Rectangle 100"/>
            <p:cNvSpPr/>
            <p:nvPr/>
          </p:nvSpPr>
          <p:spPr>
            <a:xfrm>
              <a:off x="6833644" y="4832057"/>
              <a:ext cx="228600" cy="228600"/>
            </a:xfrm>
            <a:prstGeom prst="rect">
              <a:avLst/>
            </a:prstGeom>
            <a:solidFill>
              <a:schemeClr val="accent4">
                <a:lumMod val="40000"/>
                <a:lumOff val="60000"/>
              </a:schemeClr>
            </a:solidFill>
            <a:ln w="1270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p:cNvSpPr/>
            <p:nvPr/>
          </p:nvSpPr>
          <p:spPr>
            <a:xfrm>
              <a:off x="6833644" y="5272593"/>
              <a:ext cx="228600" cy="228600"/>
            </a:xfrm>
            <a:prstGeom prst="rect">
              <a:avLst/>
            </a:prstGeom>
            <a:solidFill>
              <a:schemeClr val="accent6">
                <a:lumMod val="40000"/>
                <a:lumOff val="60000"/>
              </a:schemeClr>
            </a:solidFill>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TextBox 102"/>
            <p:cNvSpPr txBox="1"/>
            <p:nvPr/>
          </p:nvSpPr>
          <p:spPr>
            <a:xfrm>
              <a:off x="7043779" y="4730914"/>
              <a:ext cx="183998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States that considered buy-in/public option legislation</a:t>
              </a:r>
            </a:p>
          </p:txBody>
        </p:sp>
        <p:sp>
          <p:nvSpPr>
            <p:cNvPr id="104" name="TextBox 103"/>
            <p:cNvSpPr txBox="1"/>
            <p:nvPr/>
          </p:nvSpPr>
          <p:spPr>
            <a:xfrm>
              <a:off x="7043779" y="5171450"/>
              <a:ext cx="184576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States that considered study legislation</a:t>
              </a:r>
            </a:p>
          </p:txBody>
        </p:sp>
        <p:sp>
          <p:nvSpPr>
            <p:cNvPr id="105" name="Rectangle 104"/>
            <p:cNvSpPr/>
            <p:nvPr/>
          </p:nvSpPr>
          <p:spPr>
            <a:xfrm>
              <a:off x="6840159" y="5713130"/>
              <a:ext cx="228600" cy="228600"/>
            </a:xfrm>
            <a:prstGeom prst="rect">
              <a:avLst/>
            </a:prstGeom>
            <a:pattFill prst="wdDnDiag">
              <a:fgClr>
                <a:schemeClr val="accent4">
                  <a:lumMod val="40000"/>
                  <a:lumOff val="60000"/>
                </a:schemeClr>
              </a:fgClr>
              <a:bgClr>
                <a:schemeClr val="accent6">
                  <a:lumMod val="40000"/>
                  <a:lumOff val="60000"/>
                </a:schemeClr>
              </a:bgClr>
            </a:patt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TextBox 105"/>
            <p:cNvSpPr txBox="1"/>
            <p:nvPr/>
          </p:nvSpPr>
          <p:spPr>
            <a:xfrm>
              <a:off x="7042359" y="5611987"/>
              <a:ext cx="234113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States that considered both buy-in/public option and study legislation</a:t>
              </a:r>
            </a:p>
          </p:txBody>
        </p:sp>
      </p:grpSp>
      <p:sp>
        <p:nvSpPr>
          <p:cNvPr id="107" name="Rectangular Callout 106"/>
          <p:cNvSpPr/>
          <p:nvPr/>
        </p:nvSpPr>
        <p:spPr>
          <a:xfrm>
            <a:off x="4856132" y="1735837"/>
            <a:ext cx="1832605" cy="1084455"/>
          </a:xfrm>
          <a:prstGeom prst="wedgeRectCallout">
            <a:avLst>
              <a:gd name="adj1" fmla="val -59639"/>
              <a:gd name="adj2" fmla="val 29488"/>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5683" tIns="45683" rIns="45683" bIns="45683"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Introduced bills allow individuals with higher incomes to buy-in to the state BHP program; </a:t>
            </a:r>
            <a:r>
              <a:rPr kumimoji="0" lang="en-US" sz="1100" b="0" i="1" u="none" strike="noStrike" kern="1200" cap="none" spc="0" normalizeH="0" baseline="0" noProof="0" dirty="0">
                <a:ln>
                  <a:noFill/>
                </a:ln>
                <a:solidFill>
                  <a:prstClr val="black"/>
                </a:solidFill>
                <a:effectLst/>
                <a:uLnTx/>
                <a:uFillTx/>
                <a:latin typeface="Calibri"/>
                <a:ea typeface="+mn-ea"/>
                <a:cs typeface="+mn-cs"/>
              </a:rPr>
              <a:t>the bills did not pass in the</a:t>
            </a:r>
            <a:r>
              <a:rPr kumimoji="0" lang="en-US" sz="1100" b="0" i="1" u="none" strike="noStrike" kern="1200" cap="none" spc="0" normalizeH="0" noProof="0" dirty="0">
                <a:ln>
                  <a:noFill/>
                </a:ln>
                <a:solidFill>
                  <a:prstClr val="black"/>
                </a:solidFill>
                <a:effectLst/>
                <a:uLnTx/>
                <a:uFillTx/>
                <a:latin typeface="Calibri"/>
                <a:ea typeface="+mn-ea"/>
                <a:cs typeface="+mn-cs"/>
              </a:rPr>
              <a:t> 2019</a:t>
            </a:r>
            <a:r>
              <a:rPr kumimoji="0" lang="en-US" sz="1100" b="0" i="1" u="none" strike="noStrike" kern="1200" cap="none" spc="0" normalizeH="0" baseline="0" noProof="0" dirty="0">
                <a:ln>
                  <a:noFill/>
                </a:ln>
                <a:solidFill>
                  <a:prstClr val="black"/>
                </a:solidFill>
                <a:effectLst/>
                <a:uLnTx/>
                <a:uFillTx/>
                <a:latin typeface="Calibri"/>
                <a:ea typeface="+mn-ea"/>
                <a:cs typeface="+mn-cs"/>
              </a:rPr>
              <a:t> session</a:t>
            </a:r>
          </a:p>
        </p:txBody>
      </p:sp>
      <p:sp>
        <p:nvSpPr>
          <p:cNvPr id="108" name="Rectangular Callout 107"/>
          <p:cNvSpPr/>
          <p:nvPr/>
        </p:nvSpPr>
        <p:spPr>
          <a:xfrm>
            <a:off x="7341914" y="1869239"/>
            <a:ext cx="1414414" cy="1113767"/>
          </a:xfrm>
          <a:prstGeom prst="wedgeRectCallout">
            <a:avLst>
              <a:gd name="adj1" fmla="val -76800"/>
              <a:gd name="adj2" fmla="val 62724"/>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5683" tIns="45683" rIns="45683" bIns="45683"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Proposed legislation to authorize a work group to establish a state public option for 2021; </a:t>
            </a:r>
            <a:r>
              <a:rPr kumimoji="0" lang="en-US" sz="1100" b="0" i="1" u="none" strike="noStrike" kern="1200" cap="none" spc="0" normalizeH="0" baseline="0" noProof="0" dirty="0">
                <a:ln>
                  <a:noFill/>
                </a:ln>
                <a:solidFill>
                  <a:prstClr val="black"/>
                </a:solidFill>
                <a:effectLst/>
                <a:uLnTx/>
                <a:uFillTx/>
                <a:latin typeface="Calibri"/>
                <a:ea typeface="+mn-ea"/>
                <a:cs typeface="+mn-cs"/>
              </a:rPr>
              <a:t>the bill did not pass in the</a:t>
            </a:r>
            <a:r>
              <a:rPr kumimoji="0" lang="en-US" sz="1100" b="0" i="1" u="none" strike="noStrike" kern="1200" cap="none" spc="0" normalizeH="0" noProof="0" dirty="0">
                <a:ln>
                  <a:noFill/>
                </a:ln>
                <a:solidFill>
                  <a:prstClr val="black"/>
                </a:solidFill>
                <a:effectLst/>
                <a:uLnTx/>
                <a:uFillTx/>
                <a:latin typeface="Calibri"/>
                <a:ea typeface="+mn-ea"/>
                <a:cs typeface="+mn-cs"/>
              </a:rPr>
              <a:t> 2019 </a:t>
            </a:r>
            <a:r>
              <a:rPr kumimoji="0" lang="en-US" sz="1100" b="0" i="1" u="none" strike="noStrike" kern="1200" cap="none" spc="0" normalizeH="0" baseline="0" noProof="0" dirty="0">
                <a:ln>
                  <a:noFill/>
                </a:ln>
                <a:solidFill>
                  <a:prstClr val="black"/>
                </a:solidFill>
                <a:effectLst/>
                <a:uLnTx/>
                <a:uFillTx/>
                <a:latin typeface="Calibri"/>
                <a:ea typeface="+mn-ea"/>
                <a:cs typeface="+mn-cs"/>
              </a:rPr>
              <a:t>session</a:t>
            </a:r>
          </a:p>
        </p:txBody>
      </p:sp>
      <p:sp>
        <p:nvSpPr>
          <p:cNvPr id="109" name="Rectangular Callout 108"/>
          <p:cNvSpPr/>
          <p:nvPr/>
        </p:nvSpPr>
        <p:spPr>
          <a:xfrm>
            <a:off x="1970993" y="1531886"/>
            <a:ext cx="2129717" cy="528680"/>
          </a:xfrm>
          <a:prstGeom prst="wedgeRectCallout">
            <a:avLst>
              <a:gd name="adj1" fmla="val -61990"/>
              <a:gd name="adj2" fmla="val 30197"/>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Enacted</a:t>
            </a:r>
            <a:r>
              <a:rPr kumimoji="0" lang="en-US" sz="1100" b="0" i="0" u="none" strike="noStrike" kern="1200" cap="none" spc="0" normalizeH="0" baseline="0" noProof="0" dirty="0">
                <a:ln>
                  <a:noFill/>
                </a:ln>
                <a:solidFill>
                  <a:prstClr val="black"/>
                </a:solidFill>
                <a:effectLst/>
                <a:uLnTx/>
                <a:uFillTx/>
                <a:latin typeface="Calibri"/>
                <a:ea typeface="+mn-ea"/>
                <a:cs typeface="+mn-cs"/>
              </a:rPr>
              <a:t> the nation’s first public option bill in May 2019</a:t>
            </a:r>
          </a:p>
        </p:txBody>
      </p:sp>
      <p:sp>
        <p:nvSpPr>
          <p:cNvPr id="110" name="Rectangular Callout 109"/>
          <p:cNvSpPr/>
          <p:nvPr/>
        </p:nvSpPr>
        <p:spPr>
          <a:xfrm>
            <a:off x="3481730" y="4753960"/>
            <a:ext cx="2227867" cy="559134"/>
          </a:xfrm>
          <a:prstGeom prst="wedgeRectCallout">
            <a:avLst>
              <a:gd name="adj1" fmla="val -68562"/>
              <a:gd name="adj2" fmla="val -17870"/>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Enacted</a:t>
            </a:r>
            <a:r>
              <a:rPr kumimoji="0" lang="en-US" sz="1100" b="0" i="0" u="none" strike="noStrike" kern="1200" cap="none" spc="0" normalizeH="0" baseline="0" noProof="0" dirty="0">
                <a:ln>
                  <a:noFill/>
                </a:ln>
                <a:solidFill>
                  <a:prstClr val="black"/>
                </a:solidFill>
                <a:effectLst/>
                <a:uLnTx/>
                <a:uFillTx/>
                <a:latin typeface="Calibri"/>
                <a:ea typeface="+mn-ea"/>
                <a:cs typeface="+mn-cs"/>
              </a:rPr>
              <a:t> appropriations for an additional Medicaid buy-in study in March 2019</a:t>
            </a:r>
          </a:p>
        </p:txBody>
      </p:sp>
      <p:sp>
        <p:nvSpPr>
          <p:cNvPr id="111" name="Rectangular Callout 110"/>
          <p:cNvSpPr/>
          <p:nvPr/>
        </p:nvSpPr>
        <p:spPr>
          <a:xfrm>
            <a:off x="3469174" y="4013924"/>
            <a:ext cx="2481306" cy="689271"/>
          </a:xfrm>
          <a:prstGeom prst="wedgeRectCallout">
            <a:avLst>
              <a:gd name="adj1" fmla="val -64197"/>
              <a:gd name="adj2" fmla="val -44530"/>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Enacted</a:t>
            </a:r>
            <a:r>
              <a:rPr kumimoji="0" lang="en-US" sz="1100" b="0" i="0" u="none" strike="noStrike" kern="1200" cap="none" spc="0" normalizeH="0" baseline="0" noProof="0" dirty="0">
                <a:ln>
                  <a:noFill/>
                </a:ln>
                <a:solidFill>
                  <a:prstClr val="black"/>
                </a:solidFill>
                <a:effectLst/>
                <a:uLnTx/>
                <a:uFillTx/>
                <a:latin typeface="Calibri"/>
                <a:ea typeface="+mn-ea"/>
                <a:cs typeface="+mn-cs"/>
              </a:rPr>
              <a:t> a bill for a “state option for health care coverage” in April 2019. State regulators</a:t>
            </a:r>
            <a:r>
              <a:rPr kumimoji="0" lang="en-US" sz="1100" b="0" i="0" u="none" strike="noStrike" kern="1200" cap="none" spc="0" normalizeH="0" noProof="0" dirty="0">
                <a:ln>
                  <a:noFill/>
                </a:ln>
                <a:solidFill>
                  <a:prstClr val="black"/>
                </a:solidFill>
                <a:effectLst/>
                <a:uLnTx/>
                <a:uFillTx/>
                <a:latin typeface="Calibri"/>
                <a:ea typeface="+mn-ea"/>
                <a:cs typeface="+mn-cs"/>
              </a:rPr>
              <a:t> sent a final report to legislature in November 2019.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Label: Colorado"/>
          <p:cNvSpPr txBox="1">
            <a:spLocks noChangeArrowheads="1"/>
          </p:cNvSpPr>
          <p:nvPr/>
        </p:nvSpPr>
        <p:spPr bwMode="auto">
          <a:xfrm>
            <a:off x="1302980" y="3424913"/>
            <a:ext cx="481094"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Nevada</a:t>
            </a:r>
          </a:p>
        </p:txBody>
      </p:sp>
      <p:sp>
        <p:nvSpPr>
          <p:cNvPr id="113" name="Rectangular Callout 112"/>
          <p:cNvSpPr/>
          <p:nvPr/>
        </p:nvSpPr>
        <p:spPr>
          <a:xfrm>
            <a:off x="313742" y="4298649"/>
            <a:ext cx="1539038" cy="704012"/>
          </a:xfrm>
          <a:prstGeom prst="wedgeRectCallout">
            <a:avLst>
              <a:gd name="adj1" fmla="val 28881"/>
              <a:gd name="adj2" fmla="val -95744"/>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Passed</a:t>
            </a:r>
            <a:r>
              <a:rPr kumimoji="0" lang="en-US" sz="1100" b="0" i="0" u="none" strike="noStrike" kern="1200" cap="none" spc="0" normalizeH="0" baseline="0" noProof="0" dirty="0">
                <a:ln>
                  <a:noFill/>
                </a:ln>
                <a:solidFill>
                  <a:prstClr val="black"/>
                </a:solidFill>
                <a:effectLst/>
                <a:uLnTx/>
                <a:uFillTx/>
                <a:latin typeface="Calibri"/>
                <a:ea typeface="+mn-ea"/>
                <a:cs typeface="+mn-cs"/>
              </a:rPr>
              <a:t> a bill in June 2019 to study a SEHP-based public healthcare insurance plan</a:t>
            </a:r>
          </a:p>
        </p:txBody>
      </p:sp>
      <p:sp>
        <p:nvSpPr>
          <p:cNvPr id="114" name="Label: Minnesota"/>
          <p:cNvSpPr txBox="1">
            <a:spLocks noChangeArrowheads="1"/>
          </p:cNvSpPr>
          <p:nvPr/>
        </p:nvSpPr>
        <p:spPr bwMode="auto">
          <a:xfrm>
            <a:off x="1071743" y="2574248"/>
            <a:ext cx="472886"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Oregon</a:t>
            </a:r>
          </a:p>
        </p:txBody>
      </p:sp>
      <p:sp>
        <p:nvSpPr>
          <p:cNvPr id="115" name="Rectangular Callout 114"/>
          <p:cNvSpPr/>
          <p:nvPr/>
        </p:nvSpPr>
        <p:spPr>
          <a:xfrm>
            <a:off x="1872613" y="2392506"/>
            <a:ext cx="1981158" cy="714806"/>
          </a:xfrm>
          <a:prstGeom prst="wedgeRectCallout">
            <a:avLst>
              <a:gd name="adj1" fmla="val -75121"/>
              <a:gd name="adj2" fmla="val 16747"/>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Enacted a law </a:t>
            </a:r>
            <a:r>
              <a:rPr kumimoji="0" lang="en-US" sz="1100" b="0" i="0" u="none" strike="noStrike" kern="1200" cap="none" spc="0" normalizeH="0" baseline="0" noProof="0" dirty="0">
                <a:ln>
                  <a:noFill/>
                </a:ln>
                <a:solidFill>
                  <a:prstClr val="black"/>
                </a:solidFill>
                <a:effectLst/>
                <a:uLnTx/>
                <a:uFillTx/>
                <a:latin typeface="Calibri"/>
                <a:ea typeface="+mn-ea"/>
                <a:cs typeface="+mn-cs"/>
              </a:rPr>
              <a:t>with provisions to study a state Medicaid buy-in or public option</a:t>
            </a:r>
          </a:p>
        </p:txBody>
      </p:sp>
      <p:sp>
        <p:nvSpPr>
          <p:cNvPr id="116" name="Rectangle 115"/>
          <p:cNvSpPr/>
          <p:nvPr/>
        </p:nvSpPr>
        <p:spPr>
          <a:xfrm>
            <a:off x="6534280" y="6146287"/>
            <a:ext cx="228600" cy="228600"/>
          </a:xfrm>
          <a:prstGeom prst="rect">
            <a:avLst/>
          </a:prstGeom>
          <a:solidFill>
            <a:schemeClr val="bg1">
              <a:lumMod val="75000"/>
            </a:schemeClr>
          </a:soli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lIns="91365" tIns="45683" rIns="91365" bIns="45683"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TextBox 116"/>
          <p:cNvSpPr txBox="1"/>
          <p:nvPr/>
        </p:nvSpPr>
        <p:spPr>
          <a:xfrm>
            <a:off x="6736483" y="6045151"/>
            <a:ext cx="2129927" cy="430887"/>
          </a:xfrm>
          <a:prstGeom prst="rect">
            <a:avLst/>
          </a:prstGeom>
          <a:noFill/>
        </p:spPr>
        <p:txBody>
          <a:bodyPr wrap="square" lIns="91365" tIns="45683" rIns="91365" bIns="4568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States with previous studies or commissions tasked with studies </a:t>
            </a:r>
          </a:p>
        </p:txBody>
      </p:sp>
      <p:sp>
        <p:nvSpPr>
          <p:cNvPr id="118" name="Label: Colorado"/>
          <p:cNvSpPr txBox="1">
            <a:spLocks noChangeArrowheads="1"/>
          </p:cNvSpPr>
          <p:nvPr/>
        </p:nvSpPr>
        <p:spPr bwMode="auto">
          <a:xfrm>
            <a:off x="6972076" y="3400947"/>
            <a:ext cx="717311" cy="184666"/>
          </a:xfrm>
          <a:prstGeom prst="rect">
            <a:avLst/>
          </a:prstGeom>
          <a:no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rPr>
              <a:t>New Jersey</a:t>
            </a:r>
          </a:p>
        </p:txBody>
      </p:sp>
      <p:sp>
        <p:nvSpPr>
          <p:cNvPr id="119" name="Line: Connecticut"/>
          <p:cNvSpPr>
            <a:spLocks noChangeShapeType="1"/>
          </p:cNvSpPr>
          <p:nvPr/>
        </p:nvSpPr>
        <p:spPr bwMode="auto">
          <a:xfrm>
            <a:off x="6922543" y="3165907"/>
            <a:ext cx="197643" cy="57819"/>
          </a:xfrm>
          <a:prstGeom prst="line">
            <a:avLst/>
          </a:prstGeom>
          <a:noFill/>
          <a:ln w="6350">
            <a:solidFill>
              <a:schemeClr val="tx1"/>
            </a:solidFill>
            <a:round/>
            <a:headEnd/>
            <a:tailEnd/>
          </a:ln>
          <a:extLst/>
        </p:spPr>
        <p:txBody>
          <a:bodyPr lIns="101882" tIns="50941" rIns="101882" bIns="50941"/>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ＭＳ Ｐゴシック" pitchFamily="34" charset="-128"/>
              <a:cs typeface="Arial" panose="020B0604020202020204" pitchFamily="34" charset="0"/>
            </a:endParaRPr>
          </a:p>
        </p:txBody>
      </p:sp>
      <p:sp>
        <p:nvSpPr>
          <p:cNvPr id="120" name="Rectangular Callout 119"/>
          <p:cNvSpPr/>
          <p:nvPr/>
        </p:nvSpPr>
        <p:spPr>
          <a:xfrm>
            <a:off x="6994050" y="3674498"/>
            <a:ext cx="1821560" cy="636816"/>
          </a:xfrm>
          <a:prstGeom prst="wedgeRectCallout">
            <a:avLst>
              <a:gd name="adj1" fmla="val -65941"/>
              <a:gd name="adj2" fmla="val -64108"/>
            </a:avLst>
          </a:prstGeom>
          <a:solidFill>
            <a:schemeClr val="bg1"/>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5683" tIns="45683" rIns="45683" bIns="45683"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Appropriated</a:t>
            </a:r>
            <a:r>
              <a:rPr kumimoji="0" lang="en-US" sz="1100" b="0" i="0" u="none" strike="noStrike" kern="1200" cap="none" spc="0" normalizeH="0" baseline="0" noProof="0" dirty="0">
                <a:ln>
                  <a:noFill/>
                </a:ln>
                <a:solidFill>
                  <a:prstClr val="black"/>
                </a:solidFill>
                <a:effectLst/>
                <a:uLnTx/>
                <a:uFillTx/>
                <a:latin typeface="Calibri"/>
                <a:ea typeface="+mn-ea"/>
                <a:cs typeface="+mn-cs"/>
              </a:rPr>
              <a:t> funds in the FY2020 budget to study a BHP and “Medicaid-like” option</a:t>
            </a:r>
            <a:endParaRPr kumimoji="0" lang="en-US" sz="11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2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Transitions </a:t>
            </a:r>
          </a:p>
        </p:txBody>
      </p:sp>
      <p:sp>
        <p:nvSpPr>
          <p:cNvPr id="3" name="Content Placeholder 2"/>
          <p:cNvSpPr>
            <a:spLocks noGrp="1"/>
          </p:cNvSpPr>
          <p:nvPr>
            <p:ph idx="1"/>
          </p:nvPr>
        </p:nvSpPr>
        <p:spPr>
          <a:xfrm>
            <a:off x="370490" y="1684374"/>
            <a:ext cx="8503544" cy="4533546"/>
          </a:xfrm>
        </p:spPr>
        <p:txBody>
          <a:bodyPr>
            <a:normAutofit fontScale="92500" lnSpcReduction="10000"/>
          </a:bodyPr>
          <a:lstStyle/>
          <a:p>
            <a:r>
              <a:rPr lang="en-US" sz="3000" dirty="0"/>
              <a:t>State-based marketplaces (SBMs) continue to outperform the federally-facilitated marketplaces </a:t>
            </a:r>
          </a:p>
          <a:p>
            <a:r>
              <a:rPr lang="en-US" sz="3000" dirty="0"/>
              <a:t>Benefits of transitioning include greater autonomy over key marketplace functions such as: </a:t>
            </a:r>
          </a:p>
          <a:p>
            <a:pPr lvl="1"/>
            <a:r>
              <a:rPr lang="en-US" sz="3000" dirty="0"/>
              <a:t>Plan management;</a:t>
            </a:r>
          </a:p>
          <a:p>
            <a:pPr lvl="1"/>
            <a:r>
              <a:rPr lang="en-US" sz="3000" dirty="0"/>
              <a:t>Outreach and marketing; and </a:t>
            </a:r>
          </a:p>
          <a:p>
            <a:pPr lvl="1"/>
            <a:r>
              <a:rPr lang="en-US" sz="3000" dirty="0"/>
              <a:t>IT and operations. </a:t>
            </a:r>
          </a:p>
          <a:p>
            <a:pPr>
              <a:buFont typeface="Arial" panose="020B0604020202020204" pitchFamily="34" charset="0"/>
              <a:buChar char="•"/>
            </a:pPr>
            <a:r>
              <a:rPr lang="en-US" sz="3000" dirty="0"/>
              <a:t>States can receive detailed enrollment data on consumers and better tailor plans to meet consumer needs </a:t>
            </a:r>
          </a:p>
          <a:p>
            <a:pPr lvl="1"/>
            <a:endParaRPr lang="en-US" sz="3000" dirty="0"/>
          </a:p>
          <a:p>
            <a:pPr marL="457200" lvl="1" indent="0">
              <a:buNone/>
            </a:pPr>
            <a:endParaRPr lang="en-US" sz="3000" dirty="0"/>
          </a:p>
          <a:p>
            <a:endParaRPr lang="en-US" dirty="0"/>
          </a:p>
        </p:txBody>
      </p:sp>
    </p:spTree>
    <p:extLst>
      <p:ext uri="{BB962C8B-B14F-4D97-AF65-F5344CB8AC3E}">
        <p14:creationId xmlns:p14="http://schemas.microsoft.com/office/powerpoint/2010/main" val="78625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1" y="412591"/>
            <a:ext cx="8229600" cy="1143000"/>
          </a:xfrm>
        </p:spPr>
        <p:txBody>
          <a:bodyPr/>
          <a:lstStyle/>
          <a:p>
            <a:r>
              <a:rPr lang="en-US" dirty="0"/>
              <a:t>State-Based Marketplaces</a:t>
            </a:r>
          </a:p>
        </p:txBody>
      </p:sp>
      <p:grpSp>
        <p:nvGrpSpPr>
          <p:cNvPr id="4" name="Group 3"/>
          <p:cNvGrpSpPr/>
          <p:nvPr/>
        </p:nvGrpSpPr>
        <p:grpSpPr>
          <a:xfrm>
            <a:off x="1045987" y="5516415"/>
            <a:ext cx="7983316" cy="1034349"/>
            <a:chOff x="353370" y="5438403"/>
            <a:chExt cx="7983316" cy="1034349"/>
          </a:xfrm>
        </p:grpSpPr>
        <p:grpSp>
          <p:nvGrpSpPr>
            <p:cNvPr id="144" name="Group 143"/>
            <p:cNvGrpSpPr/>
            <p:nvPr/>
          </p:nvGrpSpPr>
          <p:grpSpPr>
            <a:xfrm>
              <a:off x="353370" y="5438403"/>
              <a:ext cx="7983316" cy="936015"/>
              <a:chOff x="2848217" y="5351308"/>
              <a:chExt cx="6561218" cy="761828"/>
            </a:xfrm>
          </p:grpSpPr>
          <p:sp>
            <p:nvSpPr>
              <p:cNvPr id="145" name="Rectangle 144"/>
              <p:cNvSpPr/>
              <p:nvPr/>
            </p:nvSpPr>
            <p:spPr>
              <a:xfrm>
                <a:off x="5752834" y="5976611"/>
                <a:ext cx="133350" cy="136525"/>
              </a:xfrm>
              <a:prstGeom prst="rect">
                <a:avLst/>
              </a:prstGeom>
              <a:solidFill>
                <a:srgbClr val="70AD47">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47" name="Rectangle 146"/>
              <p:cNvSpPr/>
              <p:nvPr/>
            </p:nvSpPr>
            <p:spPr>
              <a:xfrm>
                <a:off x="5760861" y="5442536"/>
                <a:ext cx="133350" cy="136525"/>
              </a:xfrm>
              <a:prstGeom prst="rect">
                <a:avLst/>
              </a:prstGeom>
              <a:solidFill>
                <a:schemeClr val="accent4">
                  <a:lumMod val="40000"/>
                  <a:lumOff val="60000"/>
                </a:scheme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48" name="Rectangle 3"/>
              <p:cNvSpPr>
                <a:spLocks noChangeArrowheads="1"/>
              </p:cNvSpPr>
              <p:nvPr/>
            </p:nvSpPr>
            <p:spPr bwMode="auto">
              <a:xfrm>
                <a:off x="5942266" y="5351308"/>
                <a:ext cx="3467169"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lang="en-US" altLang="en-US" sz="1600" kern="0" dirty="0">
                    <a:solidFill>
                      <a:prstClr val="black"/>
                    </a:solidFill>
                    <a:latin typeface="Calibri" pitchFamily="34" charset="0"/>
                    <a:cs typeface="Arial" pitchFamily="34" charset="0"/>
                  </a:rPr>
                  <a:t>Transitioned to a SBM Beginning Plan Year 2020 </a:t>
                </a:r>
              </a:p>
            </p:txBody>
          </p:sp>
          <p:grpSp>
            <p:nvGrpSpPr>
              <p:cNvPr id="149" name="Group 148"/>
              <p:cNvGrpSpPr/>
              <p:nvPr/>
            </p:nvGrpSpPr>
            <p:grpSpPr>
              <a:xfrm>
                <a:off x="2848217" y="5353216"/>
                <a:ext cx="2407503" cy="343565"/>
                <a:chOff x="4560574" y="5327560"/>
                <a:chExt cx="2407503" cy="343565"/>
              </a:xfrm>
            </p:grpSpPr>
            <p:sp>
              <p:nvSpPr>
                <p:cNvPr id="152" name="Rectangle 151"/>
                <p:cNvSpPr/>
                <p:nvPr/>
              </p:nvSpPr>
              <p:spPr>
                <a:xfrm>
                  <a:off x="4560574" y="5396677"/>
                  <a:ext cx="133350" cy="136525"/>
                </a:xfrm>
                <a:prstGeom prst="rect">
                  <a:avLst/>
                </a:prstGeom>
                <a:solidFill>
                  <a:srgbClr val="5B9BD5">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53" name="Rectangle 3"/>
                <p:cNvSpPr>
                  <a:spLocks noChangeArrowheads="1"/>
                </p:cNvSpPr>
                <p:nvPr/>
              </p:nvSpPr>
              <p:spPr bwMode="auto">
                <a:xfrm>
                  <a:off x="4743844" y="5327560"/>
                  <a:ext cx="2224233" cy="3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State-Based Marketplaces</a:t>
                  </a:r>
                  <a:r>
                    <a:rPr kumimoji="0" lang="en-US" altLang="en-US" sz="1600" b="0" i="0" u="none" strike="noStrike" kern="0" cap="none" spc="0" normalizeH="0" noProof="0" dirty="0">
                      <a:ln>
                        <a:noFill/>
                      </a:ln>
                      <a:solidFill>
                        <a:prstClr val="black"/>
                      </a:solidFill>
                      <a:effectLst/>
                      <a:uLnTx/>
                      <a:uFillTx/>
                      <a:latin typeface="Calibri" pitchFamily="34" charset="0"/>
                      <a:cs typeface="Arial" pitchFamily="34" charset="0"/>
                    </a:rPr>
                    <a:t> </a:t>
                  </a:r>
                  <a:endPar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endParaRPr>
                </a:p>
              </p:txBody>
            </p:sp>
          </p:grpSp>
          <p:sp>
            <p:nvSpPr>
              <p:cNvPr id="150" name="Rectangle 149"/>
              <p:cNvSpPr/>
              <p:nvPr/>
            </p:nvSpPr>
            <p:spPr>
              <a:xfrm>
                <a:off x="5758639" y="5714782"/>
                <a:ext cx="133350" cy="136525"/>
              </a:xfrm>
              <a:prstGeom prst="rect">
                <a:avLst/>
              </a:prstGeom>
              <a:solidFill>
                <a:srgbClr val="ED7D31">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51" name="Rectangle 3"/>
              <p:cNvSpPr>
                <a:spLocks noChangeArrowheads="1"/>
              </p:cNvSpPr>
              <p:nvPr/>
            </p:nvSpPr>
            <p:spPr bwMode="auto">
              <a:xfrm>
                <a:off x="5959502" y="5627921"/>
                <a:ext cx="3247788"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I</a:t>
                </a:r>
                <a:r>
                  <a:rPr kumimoji="0" lang="en-US" altLang="en-US" sz="1600" b="0" i="0" u="none" strike="noStrike" kern="0" cap="none" spc="0" normalizeH="0" noProof="0" dirty="0">
                    <a:ln>
                      <a:noFill/>
                    </a:ln>
                    <a:solidFill>
                      <a:prstClr val="black"/>
                    </a:solidFill>
                    <a:effectLst/>
                    <a:uLnTx/>
                    <a:uFillTx/>
                    <a:latin typeface="Calibri" pitchFamily="34" charset="0"/>
                    <a:cs typeface="Arial" pitchFamily="34" charset="0"/>
                  </a:rPr>
                  <a:t>n Process of Transitioning for Plan Year 2021</a:t>
                </a:r>
                <a:endPar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endParaRPr>
              </a:p>
            </p:txBody>
          </p:sp>
        </p:grpSp>
        <p:sp>
          <p:nvSpPr>
            <p:cNvPr id="17" name="Rectangle 3"/>
            <p:cNvSpPr>
              <a:spLocks noChangeArrowheads="1"/>
            </p:cNvSpPr>
            <p:nvPr/>
          </p:nvSpPr>
          <p:spPr bwMode="auto">
            <a:xfrm>
              <a:off x="4116582" y="6134198"/>
              <a:ext cx="40575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lang="en-US" altLang="en-US" sz="1600" kern="0" dirty="0">
                  <a:solidFill>
                    <a:prstClr val="black"/>
                  </a:solidFill>
                  <a:latin typeface="Calibri" pitchFamily="34" charset="0"/>
                  <a:cs typeface="Arial" pitchFamily="34" charset="0"/>
                </a:rPr>
                <a:t>Considering Transitioning After Plan Year 2021</a:t>
              </a:r>
              <a:endPar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endParaRPr>
            </a:p>
          </p:txBody>
        </p:sp>
      </p:grpSp>
      <p:grpSp>
        <p:nvGrpSpPr>
          <p:cNvPr id="18" name="Group 150"/>
          <p:cNvGrpSpPr>
            <a:grpSpLocks/>
          </p:cNvGrpSpPr>
          <p:nvPr/>
        </p:nvGrpSpPr>
        <p:grpSpPr bwMode="auto">
          <a:xfrm>
            <a:off x="1124464" y="1430875"/>
            <a:ext cx="6473818" cy="3898684"/>
            <a:chOff x="854440" y="1588437"/>
            <a:chExt cx="4876600" cy="2906960"/>
          </a:xfrm>
          <a:solidFill>
            <a:schemeClr val="bg1">
              <a:lumMod val="95000"/>
            </a:schemeClr>
          </a:solidFill>
        </p:grpSpPr>
        <p:grpSp>
          <p:nvGrpSpPr>
            <p:cNvPr id="19" name="Group 197"/>
            <p:cNvGrpSpPr/>
            <p:nvPr/>
          </p:nvGrpSpPr>
          <p:grpSpPr bwMode="gray">
            <a:xfrm>
              <a:off x="854440" y="1588437"/>
              <a:ext cx="4616570" cy="2906960"/>
              <a:chOff x="570714" y="1144588"/>
              <a:chExt cx="5049810" cy="3179762"/>
            </a:xfrm>
            <a:grpFill/>
          </p:grpSpPr>
          <p:sp>
            <p:nvSpPr>
              <p:cNvPr id="7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77" name="Group 110"/>
              <p:cNvGrpSpPr/>
              <p:nvPr/>
            </p:nvGrpSpPr>
            <p:grpSpPr bwMode="gray">
              <a:xfrm>
                <a:off x="753918" y="3464848"/>
                <a:ext cx="1112868" cy="802008"/>
                <a:chOff x="753918" y="3464848"/>
                <a:chExt cx="1112868" cy="802008"/>
              </a:xfrm>
              <a:grpFill/>
            </p:grpSpPr>
            <p:sp>
              <p:nvSpPr>
                <p:cNvPr id="163"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4"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5"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6" name="Freeform 24"/>
                <p:cNvSpPr>
                  <a:spLocks/>
                </p:cNvSpPr>
                <p:nvPr/>
              </p:nvSpPr>
              <p:spPr bwMode="gray">
                <a:xfrm>
                  <a:off x="934197" y="3464848"/>
                  <a:ext cx="932589"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7"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8"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9"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70"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7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7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pattFill prst="wdUpDiag">
                <a:fgClr>
                  <a:schemeClr val="accent1">
                    <a:lumMod val="40000"/>
                    <a:lumOff val="60000"/>
                  </a:schemeClr>
                </a:fgClr>
                <a:bgClr>
                  <a:schemeClr val="bg1"/>
                </a:bgClr>
              </a:pattFill>
              <a:ln w="9525">
                <a:solidFill>
                  <a:schemeClr val="tx1"/>
                </a:solidFill>
                <a:round/>
                <a:headEnd/>
                <a:tailEnd/>
              </a:ln>
            </p:spPr>
            <p:txBody>
              <a:bodyPr/>
              <a:lstStyle/>
              <a:p>
                <a:pPr>
                  <a:defRPr/>
                </a:pPr>
                <a:endParaRPr lang="en-US" sz="1100" dirty="0">
                  <a:latin typeface="+mj-lt"/>
                </a:endParaRPr>
              </a:p>
            </p:txBody>
          </p:sp>
          <p:sp>
            <p:nvSpPr>
              <p:cNvPr id="8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8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8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8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tx1"/>
                </a:solidFill>
                <a:round/>
                <a:headEnd/>
                <a:tailEnd/>
              </a:ln>
            </p:spPr>
            <p:txBody>
              <a:bodyPr/>
              <a:lstStyle/>
              <a:p>
                <a:pPr>
                  <a:defRPr/>
                </a:pPr>
                <a:endParaRPr lang="en-US" sz="1100" dirty="0">
                  <a:solidFill>
                    <a:srgbClr val="CCACCA"/>
                  </a:solidFill>
                  <a:latin typeface="+mj-lt"/>
                </a:endParaRPr>
              </a:p>
            </p:txBody>
          </p:sp>
          <p:sp>
            <p:nvSpPr>
              <p:cNvPr id="8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85" name="Group 111"/>
              <p:cNvGrpSpPr/>
              <p:nvPr/>
            </p:nvGrpSpPr>
            <p:grpSpPr bwMode="gray">
              <a:xfrm>
                <a:off x="4014563" y="3578865"/>
                <a:ext cx="877041" cy="745485"/>
                <a:chOff x="4014563" y="3578865"/>
                <a:chExt cx="877041" cy="745485"/>
              </a:xfrm>
              <a:grpFill/>
            </p:grpSpPr>
            <p:sp>
              <p:nvSpPr>
                <p:cNvPr id="15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8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87" name="Group 109"/>
              <p:cNvGrpSpPr/>
              <p:nvPr/>
            </p:nvGrpSpPr>
            <p:grpSpPr bwMode="gray">
              <a:xfrm>
                <a:off x="1821959" y="3830284"/>
                <a:ext cx="566179" cy="396617"/>
                <a:chOff x="1821959" y="3830284"/>
                <a:chExt cx="566179" cy="396617"/>
              </a:xfrm>
              <a:grpFill/>
            </p:grpSpPr>
            <p:sp>
              <p:nvSpPr>
                <p:cNvPr id="14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57"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58"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8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8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pattFill prst="wdUpDiag">
                <a:fgClr>
                  <a:schemeClr val="accent1">
                    <a:lumMod val="40000"/>
                    <a:lumOff val="60000"/>
                  </a:schemeClr>
                </a:fgClr>
                <a:bgClr>
                  <a:schemeClr val="bg1"/>
                </a:bgClr>
              </a:pattFill>
              <a:ln w="9525">
                <a:solidFill>
                  <a:schemeClr val="tx1"/>
                </a:solidFill>
                <a:round/>
                <a:headEnd/>
                <a:tailEnd/>
              </a:ln>
            </p:spPr>
            <p:txBody>
              <a:bodyPr/>
              <a:lstStyle/>
              <a:p>
                <a:pPr>
                  <a:defRPr/>
                </a:pPr>
                <a:endParaRPr lang="en-US" sz="1100" dirty="0">
                  <a:latin typeface="+mj-lt"/>
                </a:endParaRPr>
              </a:p>
            </p:txBody>
          </p:sp>
          <p:sp>
            <p:nvSpPr>
              <p:cNvPr id="9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solidFill>
                <a:schemeClr val="accent3">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9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grpSp>
            <p:nvGrpSpPr>
              <p:cNvPr id="97" name="Group 194"/>
              <p:cNvGrpSpPr/>
              <p:nvPr/>
            </p:nvGrpSpPr>
            <p:grpSpPr bwMode="gray">
              <a:xfrm>
                <a:off x="5156666" y="1921257"/>
                <a:ext cx="336199" cy="183204"/>
                <a:chOff x="5156666" y="1921257"/>
                <a:chExt cx="336199" cy="183204"/>
              </a:xfrm>
              <a:grpFill/>
            </p:grpSpPr>
            <p:sp>
              <p:nvSpPr>
                <p:cNvPr id="13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3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98" name="Group 193"/>
              <p:cNvGrpSpPr/>
              <p:nvPr/>
            </p:nvGrpSpPr>
            <p:grpSpPr bwMode="gray">
              <a:xfrm>
                <a:off x="3620869" y="1617216"/>
                <a:ext cx="727944" cy="685067"/>
                <a:chOff x="3620869" y="1617216"/>
                <a:chExt cx="727944" cy="685067"/>
              </a:xfrm>
              <a:grpFill/>
            </p:grpSpPr>
            <p:sp>
              <p:nvSpPr>
                <p:cNvPr id="13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9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0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0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tx1"/>
                </a:solidFill>
                <a:round/>
                <a:headEnd/>
                <a:tailEnd/>
              </a:ln>
            </p:spPr>
            <p:txBody>
              <a:bodyPr/>
              <a:lstStyle/>
              <a:p>
                <a:pPr>
                  <a:defRPr/>
                </a:pPr>
                <a:endParaRPr lang="en-US" sz="1100" dirty="0">
                  <a:solidFill>
                    <a:srgbClr val="FF0000"/>
                  </a:solidFill>
                  <a:latin typeface="+mj-lt"/>
                </a:endParaRPr>
              </a:p>
            </p:txBody>
          </p:sp>
          <p:sp>
            <p:nvSpPr>
              <p:cNvPr id="10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pattFill prst="wdUpDiag">
                <a:fgClr>
                  <a:schemeClr val="accent1">
                    <a:lumMod val="40000"/>
                    <a:lumOff val="60000"/>
                  </a:schemeClr>
                </a:fgClr>
                <a:bgClr>
                  <a:schemeClr val="accent6">
                    <a:lumMod val="40000"/>
                    <a:lumOff val="60000"/>
                  </a:schemeClr>
                </a:bgClr>
              </a:pattFill>
              <a:ln w="9525">
                <a:solidFill>
                  <a:schemeClr val="tx1"/>
                </a:solidFill>
                <a:round/>
                <a:headEnd/>
                <a:tailEnd/>
              </a:ln>
            </p:spPr>
            <p:txBody>
              <a:bodyPr/>
              <a:lstStyle/>
              <a:p>
                <a:pPr>
                  <a:defRPr/>
                </a:pPr>
                <a:endParaRPr lang="en-US" sz="1100" dirty="0">
                  <a:latin typeface="+mj-lt"/>
                </a:endParaRPr>
              </a:p>
            </p:txBody>
          </p:sp>
          <p:sp>
            <p:nvSpPr>
              <p:cNvPr id="10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pattFill prst="wdUpDiag">
                <a:fgClr>
                  <a:schemeClr val="accent1">
                    <a:lumMod val="40000"/>
                    <a:lumOff val="60000"/>
                  </a:schemeClr>
                </a:fgClr>
                <a:bgClr>
                  <a:schemeClr val="accent3">
                    <a:lumMod val="40000"/>
                    <a:lumOff val="60000"/>
                  </a:schemeClr>
                </a:bgClr>
              </a:pattFill>
              <a:ln w="9525">
                <a:solidFill>
                  <a:schemeClr val="tx1"/>
                </a:solidFill>
                <a:round/>
                <a:headEnd/>
                <a:tailEnd/>
              </a:ln>
            </p:spPr>
            <p:txBody>
              <a:bodyPr/>
              <a:lstStyle/>
              <a:p>
                <a:pPr>
                  <a:defRPr/>
                </a:pPr>
                <a:endParaRPr lang="en-US" sz="1100" dirty="0">
                  <a:latin typeface="+mj-lt"/>
                </a:endParaRPr>
              </a:p>
            </p:txBody>
          </p:sp>
          <p:sp>
            <p:nvSpPr>
              <p:cNvPr id="10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109" name="Group 195"/>
              <p:cNvGrpSpPr/>
              <p:nvPr/>
            </p:nvGrpSpPr>
            <p:grpSpPr bwMode="gray">
              <a:xfrm>
                <a:off x="4599257" y="1719537"/>
                <a:ext cx="729893" cy="542791"/>
                <a:chOff x="4599257" y="1719537"/>
                <a:chExt cx="729893" cy="542791"/>
              </a:xfrm>
              <a:grpFill/>
            </p:grpSpPr>
            <p:sp>
              <p:nvSpPr>
                <p:cNvPr id="13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3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11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pattFill prst="wdUpDiag">
                <a:fgClr>
                  <a:schemeClr val="accent1">
                    <a:lumMod val="40000"/>
                    <a:lumOff val="60000"/>
                  </a:schemeClr>
                </a:fgClr>
                <a:bgClr>
                  <a:schemeClr val="bg1"/>
                </a:bgClr>
              </a:pattFill>
              <a:ln w="9525">
                <a:solidFill>
                  <a:schemeClr val="tx1"/>
                </a:solidFill>
                <a:round/>
                <a:headEnd/>
                <a:tailEnd/>
              </a:ln>
            </p:spPr>
            <p:txBody>
              <a:bodyPr/>
              <a:lstStyle/>
              <a:p>
                <a:pPr>
                  <a:defRPr/>
                </a:pPr>
                <a:endParaRPr lang="en-US" sz="1100" dirty="0">
                  <a:latin typeface="+mj-lt"/>
                </a:endParaRPr>
              </a:p>
            </p:txBody>
          </p:sp>
          <p:sp>
            <p:nvSpPr>
              <p:cNvPr id="11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pattFill prst="wdUpDiag">
                <a:fgClr>
                  <a:schemeClr val="accent1">
                    <a:lumMod val="40000"/>
                    <a:lumOff val="60000"/>
                  </a:schemeClr>
                </a:fgClr>
                <a:bgClr>
                  <a:schemeClr val="accent6">
                    <a:lumMod val="40000"/>
                    <a:lumOff val="60000"/>
                  </a:schemeClr>
                </a:bgClr>
              </a:pattFill>
              <a:ln w="9525">
                <a:solidFill>
                  <a:schemeClr val="tx1"/>
                </a:solidFill>
                <a:round/>
                <a:headEnd/>
                <a:tailEnd/>
              </a:ln>
            </p:spPr>
            <p:txBody>
              <a:bodyPr/>
              <a:lstStyle/>
              <a:p>
                <a:pPr>
                  <a:defRPr/>
                </a:pPr>
                <a:endParaRPr lang="en-US" sz="1100" dirty="0">
                  <a:latin typeface="+mj-lt"/>
                </a:endParaRPr>
              </a:p>
            </p:txBody>
          </p:sp>
          <p:sp>
            <p:nvSpPr>
              <p:cNvPr id="11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1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grpSp>
            <p:nvGrpSpPr>
              <p:cNvPr id="123" name="Group 196"/>
              <p:cNvGrpSpPr/>
              <p:nvPr/>
            </p:nvGrpSpPr>
            <p:grpSpPr bwMode="gray">
              <a:xfrm>
                <a:off x="4341017" y="2476716"/>
                <a:ext cx="756205" cy="424878"/>
                <a:chOff x="4341017" y="2476716"/>
                <a:chExt cx="756205" cy="424878"/>
              </a:xfrm>
              <a:grpFill/>
            </p:grpSpPr>
            <p:sp>
              <p:nvSpPr>
                <p:cNvPr id="13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solidFill>
                  <a:schemeClr val="accent3">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3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124" name="Group 112"/>
              <p:cNvGrpSpPr/>
              <p:nvPr/>
            </p:nvGrpSpPr>
            <p:grpSpPr bwMode="gray">
              <a:xfrm>
                <a:off x="813361" y="1144588"/>
                <a:ext cx="646088" cy="471653"/>
                <a:chOff x="813361" y="1144588"/>
                <a:chExt cx="646088" cy="471653"/>
              </a:xfrm>
              <a:grpFill/>
            </p:grpSpPr>
            <p:sp>
              <p:nvSpPr>
                <p:cNvPr id="12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solidFill>
                  <a:schemeClr val="accent1">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2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12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20" name="Group 206"/>
            <p:cNvGrpSpPr>
              <a:grpSpLocks/>
            </p:cNvGrpSpPr>
            <p:nvPr/>
          </p:nvGrpSpPr>
          <p:grpSpPr bwMode="auto">
            <a:xfrm>
              <a:off x="982246" y="1736230"/>
              <a:ext cx="4748794" cy="2538033"/>
              <a:chOff x="853240" y="1317667"/>
              <a:chExt cx="5116127" cy="2734392"/>
            </a:xfrm>
            <a:grpFill/>
          </p:grpSpPr>
          <p:sp>
            <p:nvSpPr>
              <p:cNvPr id="21" name="Rectangle 114"/>
              <p:cNvSpPr>
                <a:spLocks/>
              </p:cNvSpPr>
              <p:nvPr/>
            </p:nvSpPr>
            <p:spPr bwMode="gray">
              <a:xfrm>
                <a:off x="3487333" y="3558815"/>
                <a:ext cx="214319"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LA</a:t>
                </a:r>
              </a:p>
            </p:txBody>
          </p:sp>
          <p:sp>
            <p:nvSpPr>
              <p:cNvPr id="22" name="Rectangle 89"/>
              <p:cNvSpPr>
                <a:spLocks/>
              </p:cNvSpPr>
              <p:nvPr/>
            </p:nvSpPr>
            <p:spPr bwMode="gray">
              <a:xfrm>
                <a:off x="1152569" y="1317667"/>
                <a:ext cx="267001" cy="128099"/>
              </a:xfrm>
              <a:prstGeom prst="rect">
                <a:avLst/>
              </a:prstGeom>
              <a:solidFill>
                <a:schemeClr val="accent1">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WA</a:t>
                </a:r>
              </a:p>
            </p:txBody>
          </p:sp>
          <p:sp>
            <p:nvSpPr>
              <p:cNvPr id="23" name="Rectangle 90"/>
              <p:cNvSpPr>
                <a:spLocks/>
              </p:cNvSpPr>
              <p:nvPr/>
            </p:nvSpPr>
            <p:spPr bwMode="gray">
              <a:xfrm>
                <a:off x="1007693" y="1705558"/>
                <a:ext cx="239463" cy="128099"/>
              </a:xfrm>
              <a:prstGeom prst="rect">
                <a:avLst/>
              </a:prstGeom>
              <a:pattFill prst="wdUpDiag">
                <a:fgClr>
                  <a:schemeClr val="accent1">
                    <a:lumMod val="40000"/>
                    <a:lumOff val="60000"/>
                  </a:schemeClr>
                </a:fgClr>
                <a:bgClr>
                  <a:schemeClr val="bg1"/>
                </a:bgClr>
              </a:patt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OR</a:t>
                </a:r>
              </a:p>
            </p:txBody>
          </p:sp>
          <p:sp>
            <p:nvSpPr>
              <p:cNvPr id="24" name="Rectangle 91"/>
              <p:cNvSpPr>
                <a:spLocks/>
              </p:cNvSpPr>
              <p:nvPr/>
            </p:nvSpPr>
            <p:spPr bwMode="gray">
              <a:xfrm>
                <a:off x="853240" y="2604650"/>
                <a:ext cx="330459" cy="152044"/>
              </a:xfrm>
              <a:prstGeom prst="rect">
                <a:avLst/>
              </a:prstGeom>
              <a:solidFill>
                <a:schemeClr val="accent1">
                  <a:lumMod val="40000"/>
                  <a:lumOff val="60000"/>
                </a:schemeClr>
              </a:solid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CA</a:t>
                </a:r>
              </a:p>
            </p:txBody>
          </p:sp>
          <p:sp>
            <p:nvSpPr>
              <p:cNvPr id="25" name="Rectangle 92"/>
              <p:cNvSpPr>
                <a:spLocks/>
              </p:cNvSpPr>
              <p:nvPr/>
            </p:nvSpPr>
            <p:spPr bwMode="gray">
              <a:xfrm>
                <a:off x="1220815" y="2276619"/>
                <a:ext cx="238266" cy="126903"/>
              </a:xfrm>
              <a:prstGeom prst="rect">
                <a:avLst/>
              </a:prstGeom>
              <a:solidFill>
                <a:schemeClr val="accent4">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NV</a:t>
                </a:r>
              </a:p>
            </p:txBody>
          </p:sp>
          <p:sp>
            <p:nvSpPr>
              <p:cNvPr id="26" name="Rectangle 93"/>
              <p:cNvSpPr>
                <a:spLocks/>
              </p:cNvSpPr>
              <p:nvPr/>
            </p:nvSpPr>
            <p:spPr bwMode="gray">
              <a:xfrm>
                <a:off x="1572826" y="1891122"/>
                <a:ext cx="201149" cy="128100"/>
              </a:xfrm>
              <a:prstGeom prst="rect">
                <a:avLst/>
              </a:prstGeom>
              <a:solidFill>
                <a:schemeClr val="accent1">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ID</a:t>
                </a:r>
              </a:p>
            </p:txBody>
          </p:sp>
          <p:sp>
            <p:nvSpPr>
              <p:cNvPr id="27" name="Rectangle 94"/>
              <p:cNvSpPr>
                <a:spLocks/>
              </p:cNvSpPr>
              <p:nvPr/>
            </p:nvSpPr>
            <p:spPr bwMode="gray">
              <a:xfrm>
                <a:off x="2027806" y="1541542"/>
                <a:ext cx="252634"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MT</a:t>
                </a:r>
              </a:p>
            </p:txBody>
          </p:sp>
          <p:sp>
            <p:nvSpPr>
              <p:cNvPr id="28" name="Rectangle 95"/>
              <p:cNvSpPr>
                <a:spLocks/>
              </p:cNvSpPr>
              <p:nvPr/>
            </p:nvSpPr>
            <p:spPr bwMode="gray">
              <a:xfrm>
                <a:off x="2124789" y="2040772"/>
                <a:ext cx="247848"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WY</a:t>
                </a:r>
              </a:p>
            </p:txBody>
          </p:sp>
          <p:sp>
            <p:nvSpPr>
              <p:cNvPr id="29" name="Rectangle 96"/>
              <p:cNvSpPr>
                <a:spLocks/>
              </p:cNvSpPr>
              <p:nvPr/>
            </p:nvSpPr>
            <p:spPr bwMode="gray">
              <a:xfrm>
                <a:off x="1686571" y="2444226"/>
                <a:ext cx="228687"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UT</a:t>
                </a:r>
              </a:p>
            </p:txBody>
          </p:sp>
          <p:sp>
            <p:nvSpPr>
              <p:cNvPr id="30" name="Rectangle 97"/>
              <p:cNvSpPr>
                <a:spLocks/>
              </p:cNvSpPr>
              <p:nvPr/>
            </p:nvSpPr>
            <p:spPr bwMode="gray">
              <a:xfrm>
                <a:off x="2251704" y="2537607"/>
                <a:ext cx="235871" cy="126903"/>
              </a:xfrm>
              <a:prstGeom prst="rect">
                <a:avLst/>
              </a:prstGeom>
              <a:solidFill>
                <a:schemeClr val="accent1">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CO</a:t>
                </a:r>
              </a:p>
            </p:txBody>
          </p:sp>
          <p:sp>
            <p:nvSpPr>
              <p:cNvPr id="31" name="Rectangle 98"/>
              <p:cNvSpPr>
                <a:spLocks/>
              </p:cNvSpPr>
              <p:nvPr/>
            </p:nvSpPr>
            <p:spPr bwMode="gray">
              <a:xfrm>
                <a:off x="1578813" y="3016485"/>
                <a:ext cx="221503"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AZ</a:t>
                </a:r>
              </a:p>
            </p:txBody>
          </p:sp>
          <p:sp>
            <p:nvSpPr>
              <p:cNvPr id="32" name="Rectangle 99"/>
              <p:cNvSpPr>
                <a:spLocks/>
              </p:cNvSpPr>
              <p:nvPr/>
            </p:nvSpPr>
            <p:spPr bwMode="gray">
              <a:xfrm>
                <a:off x="2106828" y="3075148"/>
                <a:ext cx="270593" cy="128099"/>
              </a:xfrm>
              <a:prstGeom prst="rect">
                <a:avLst/>
              </a:prstGeom>
              <a:pattFill prst="wdUpDiag">
                <a:fgClr>
                  <a:schemeClr val="accent1">
                    <a:lumMod val="40000"/>
                    <a:lumOff val="60000"/>
                  </a:schemeClr>
                </a:fgClr>
                <a:bgClr>
                  <a:schemeClr val="accent3">
                    <a:lumMod val="40000"/>
                    <a:lumOff val="60000"/>
                  </a:schemeClr>
                </a:bgClr>
              </a:patt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NM</a:t>
                </a:r>
              </a:p>
            </p:txBody>
          </p:sp>
          <p:sp>
            <p:nvSpPr>
              <p:cNvPr id="33" name="Rectangle 100"/>
              <p:cNvSpPr>
                <a:spLocks/>
              </p:cNvSpPr>
              <p:nvPr/>
            </p:nvSpPr>
            <p:spPr bwMode="gray">
              <a:xfrm>
                <a:off x="2792890" y="3527688"/>
                <a:ext cx="209160"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TX</a:t>
                </a:r>
              </a:p>
            </p:txBody>
          </p:sp>
          <p:sp>
            <p:nvSpPr>
              <p:cNvPr id="34" name="Rectangle 101"/>
              <p:cNvSpPr>
                <a:spLocks/>
              </p:cNvSpPr>
              <p:nvPr/>
            </p:nvSpPr>
            <p:spPr bwMode="gray">
              <a:xfrm>
                <a:off x="2984461" y="3038035"/>
                <a:ext cx="237068"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OK</a:t>
                </a:r>
              </a:p>
            </p:txBody>
          </p:sp>
          <p:sp>
            <p:nvSpPr>
              <p:cNvPr id="35" name="Rectangle 102"/>
              <p:cNvSpPr>
                <a:spLocks/>
              </p:cNvSpPr>
              <p:nvPr/>
            </p:nvSpPr>
            <p:spPr bwMode="gray">
              <a:xfrm>
                <a:off x="2727038" y="1566683"/>
                <a:ext cx="243055"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ND</a:t>
                </a:r>
              </a:p>
            </p:txBody>
          </p:sp>
          <p:sp>
            <p:nvSpPr>
              <p:cNvPr id="36" name="Rectangle 103"/>
              <p:cNvSpPr>
                <a:spLocks/>
              </p:cNvSpPr>
              <p:nvPr/>
            </p:nvSpPr>
            <p:spPr bwMode="gray">
              <a:xfrm>
                <a:off x="2889873" y="2664510"/>
                <a:ext cx="206742"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KS</a:t>
                </a:r>
              </a:p>
            </p:txBody>
          </p:sp>
          <p:sp>
            <p:nvSpPr>
              <p:cNvPr id="37" name="Rectangle 104"/>
              <p:cNvSpPr>
                <a:spLocks/>
              </p:cNvSpPr>
              <p:nvPr/>
            </p:nvSpPr>
            <p:spPr bwMode="gray">
              <a:xfrm>
                <a:off x="2756971" y="2292183"/>
                <a:ext cx="22868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NE</a:t>
                </a:r>
              </a:p>
            </p:txBody>
          </p:sp>
          <p:sp>
            <p:nvSpPr>
              <p:cNvPr id="38" name="Rectangle 105"/>
              <p:cNvSpPr>
                <a:spLocks/>
              </p:cNvSpPr>
              <p:nvPr/>
            </p:nvSpPr>
            <p:spPr bwMode="gray">
              <a:xfrm>
                <a:off x="2725841" y="1928236"/>
                <a:ext cx="223898"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SD</a:t>
                </a:r>
              </a:p>
            </p:txBody>
          </p:sp>
          <p:sp>
            <p:nvSpPr>
              <p:cNvPr id="39" name="Rectangle 106"/>
              <p:cNvSpPr>
                <a:spLocks/>
              </p:cNvSpPr>
              <p:nvPr/>
            </p:nvSpPr>
            <p:spPr bwMode="gray">
              <a:xfrm>
                <a:off x="3468176" y="3100289"/>
                <a:ext cx="221250" cy="127658"/>
              </a:xfrm>
              <a:prstGeom prst="rect">
                <a:avLst/>
              </a:prstGeom>
              <a:pattFill prst="wdUpDiag">
                <a:fgClr>
                  <a:schemeClr val="accent1">
                    <a:lumMod val="40000"/>
                    <a:lumOff val="60000"/>
                  </a:schemeClr>
                </a:fgClr>
                <a:bgClr>
                  <a:schemeClr val="bg1"/>
                </a:bgClr>
              </a:patt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AR</a:t>
                </a:r>
              </a:p>
            </p:txBody>
          </p:sp>
          <p:sp>
            <p:nvSpPr>
              <p:cNvPr id="40" name="Rectangle 107"/>
              <p:cNvSpPr>
                <a:spLocks/>
              </p:cNvSpPr>
              <p:nvPr/>
            </p:nvSpPr>
            <p:spPr bwMode="gray">
              <a:xfrm>
                <a:off x="3390350" y="2664510"/>
                <a:ext cx="271791"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MO</a:t>
                </a:r>
              </a:p>
            </p:txBody>
          </p:sp>
          <p:sp>
            <p:nvSpPr>
              <p:cNvPr id="41" name="Rectangle 108"/>
              <p:cNvSpPr>
                <a:spLocks/>
              </p:cNvSpPr>
              <p:nvPr/>
            </p:nvSpPr>
            <p:spPr bwMode="gray">
              <a:xfrm>
                <a:off x="3342458" y="2234718"/>
                <a:ext cx="19755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IA</a:t>
                </a:r>
              </a:p>
            </p:txBody>
          </p:sp>
          <p:sp>
            <p:nvSpPr>
              <p:cNvPr id="42" name="Rectangle 109"/>
              <p:cNvSpPr>
                <a:spLocks/>
              </p:cNvSpPr>
              <p:nvPr/>
            </p:nvSpPr>
            <p:spPr bwMode="gray">
              <a:xfrm>
                <a:off x="3222726" y="1686403"/>
                <a:ext cx="270593" cy="128099"/>
              </a:xfrm>
              <a:prstGeom prst="rect">
                <a:avLst/>
              </a:prstGeom>
              <a:solidFill>
                <a:schemeClr val="accent1">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MN</a:t>
                </a:r>
              </a:p>
            </p:txBody>
          </p:sp>
          <p:sp>
            <p:nvSpPr>
              <p:cNvPr id="43" name="Rectangle 110"/>
              <p:cNvSpPr>
                <a:spLocks/>
              </p:cNvSpPr>
              <p:nvPr/>
            </p:nvSpPr>
            <p:spPr bwMode="gray">
              <a:xfrm>
                <a:off x="4355386" y="3293038"/>
                <a:ext cx="238266"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GA</a:t>
                </a:r>
              </a:p>
            </p:txBody>
          </p:sp>
          <p:sp>
            <p:nvSpPr>
              <p:cNvPr id="44" name="Rectangle 111"/>
              <p:cNvSpPr>
                <a:spLocks/>
              </p:cNvSpPr>
              <p:nvPr/>
            </p:nvSpPr>
            <p:spPr bwMode="gray">
              <a:xfrm>
                <a:off x="3962667" y="2951837"/>
                <a:ext cx="229885"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TN</a:t>
                </a:r>
              </a:p>
            </p:txBody>
          </p:sp>
          <p:sp>
            <p:nvSpPr>
              <p:cNvPr id="45" name="Rectangle 112"/>
              <p:cNvSpPr>
                <a:spLocks/>
              </p:cNvSpPr>
              <p:nvPr/>
            </p:nvSpPr>
            <p:spPr bwMode="gray">
              <a:xfrm>
                <a:off x="3735177" y="3320573"/>
                <a:ext cx="250239"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MS</a:t>
                </a:r>
              </a:p>
            </p:txBody>
          </p:sp>
          <p:sp>
            <p:nvSpPr>
              <p:cNvPr id="46" name="Rectangle 113"/>
              <p:cNvSpPr>
                <a:spLocks/>
              </p:cNvSpPr>
              <p:nvPr/>
            </p:nvSpPr>
            <p:spPr bwMode="gray">
              <a:xfrm>
                <a:off x="4051268" y="3301418"/>
                <a:ext cx="21551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AL</a:t>
                </a:r>
              </a:p>
            </p:txBody>
          </p:sp>
          <p:sp>
            <p:nvSpPr>
              <p:cNvPr id="47" name="Rectangle 115"/>
              <p:cNvSpPr>
                <a:spLocks/>
              </p:cNvSpPr>
              <p:nvPr/>
            </p:nvSpPr>
            <p:spPr bwMode="gray">
              <a:xfrm>
                <a:off x="4111134" y="2080279"/>
                <a:ext cx="227490" cy="128100"/>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MI</a:t>
                </a:r>
              </a:p>
            </p:txBody>
          </p:sp>
          <p:sp>
            <p:nvSpPr>
              <p:cNvPr id="48" name="Rectangle 116"/>
              <p:cNvSpPr>
                <a:spLocks/>
              </p:cNvSpPr>
              <p:nvPr/>
            </p:nvSpPr>
            <p:spPr bwMode="gray">
              <a:xfrm>
                <a:off x="4299113" y="2379578"/>
                <a:ext cx="24664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OH</a:t>
                </a:r>
              </a:p>
            </p:txBody>
          </p:sp>
          <p:sp>
            <p:nvSpPr>
              <p:cNvPr id="49" name="Rectangle 117"/>
              <p:cNvSpPr>
                <a:spLocks/>
              </p:cNvSpPr>
              <p:nvPr/>
            </p:nvSpPr>
            <p:spPr bwMode="gray">
              <a:xfrm>
                <a:off x="4012954" y="2423874"/>
                <a:ext cx="204741" cy="128099"/>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IN</a:t>
                </a:r>
              </a:p>
            </p:txBody>
          </p:sp>
          <p:sp>
            <p:nvSpPr>
              <p:cNvPr id="50" name="Rectangle 118"/>
              <p:cNvSpPr>
                <a:spLocks/>
              </p:cNvSpPr>
              <p:nvPr/>
            </p:nvSpPr>
            <p:spPr bwMode="gray">
              <a:xfrm>
                <a:off x="3757926" y="2423874"/>
                <a:ext cx="178400"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IL</a:t>
                </a:r>
              </a:p>
            </p:txBody>
          </p:sp>
          <p:sp>
            <p:nvSpPr>
              <p:cNvPr id="51" name="Rectangle 119"/>
              <p:cNvSpPr>
                <a:spLocks/>
              </p:cNvSpPr>
              <p:nvPr/>
            </p:nvSpPr>
            <p:spPr bwMode="gray">
              <a:xfrm>
                <a:off x="3620235" y="1897109"/>
                <a:ext cx="231082"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WI</a:t>
                </a:r>
              </a:p>
            </p:txBody>
          </p:sp>
          <p:sp>
            <p:nvSpPr>
              <p:cNvPr id="52" name="Rectangle 120"/>
              <p:cNvSpPr>
                <a:spLocks/>
              </p:cNvSpPr>
              <p:nvPr/>
            </p:nvSpPr>
            <p:spPr bwMode="gray">
              <a:xfrm>
                <a:off x="4634361" y="3763535"/>
                <a:ext cx="199951"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FL</a:t>
                </a:r>
              </a:p>
            </p:txBody>
          </p:sp>
          <p:sp>
            <p:nvSpPr>
              <p:cNvPr id="53" name="Rectangle 121"/>
              <p:cNvSpPr>
                <a:spLocks/>
              </p:cNvSpPr>
              <p:nvPr/>
            </p:nvSpPr>
            <p:spPr bwMode="gray">
              <a:xfrm>
                <a:off x="4775644" y="2234718"/>
                <a:ext cx="227490" cy="126903"/>
              </a:xfrm>
              <a:prstGeom prst="rect">
                <a:avLst/>
              </a:prstGeom>
              <a:pattFill prst="wdUpDiag">
                <a:fgClr>
                  <a:schemeClr val="accent1">
                    <a:lumMod val="40000"/>
                    <a:lumOff val="60000"/>
                  </a:schemeClr>
                </a:fgClr>
                <a:bgClr>
                  <a:schemeClr val="accent6">
                    <a:lumMod val="40000"/>
                    <a:lumOff val="60000"/>
                  </a:schemeClr>
                </a:bgClr>
              </a:patt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PA</a:t>
                </a:r>
              </a:p>
            </p:txBody>
          </p:sp>
          <p:sp>
            <p:nvSpPr>
              <p:cNvPr id="54" name="Rectangle 122"/>
              <p:cNvSpPr>
                <a:spLocks/>
              </p:cNvSpPr>
              <p:nvPr/>
            </p:nvSpPr>
            <p:spPr bwMode="gray">
              <a:xfrm>
                <a:off x="4774447" y="2634581"/>
                <a:ext cx="223668" cy="127658"/>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VA</a:t>
                </a:r>
              </a:p>
            </p:txBody>
          </p:sp>
          <p:sp>
            <p:nvSpPr>
              <p:cNvPr id="55" name="Rectangle 123"/>
              <p:cNvSpPr>
                <a:spLocks/>
              </p:cNvSpPr>
              <p:nvPr/>
            </p:nvSpPr>
            <p:spPr bwMode="gray">
              <a:xfrm>
                <a:off x="5365920" y="1503231"/>
                <a:ext cx="251436" cy="128100"/>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ME</a:t>
                </a:r>
              </a:p>
            </p:txBody>
          </p:sp>
          <p:sp>
            <p:nvSpPr>
              <p:cNvPr id="56" name="Rectangle 124"/>
              <p:cNvSpPr>
                <a:spLocks/>
              </p:cNvSpPr>
              <p:nvPr/>
            </p:nvSpPr>
            <p:spPr bwMode="gray">
              <a:xfrm>
                <a:off x="4943268" y="1935419"/>
                <a:ext cx="222459" cy="127658"/>
              </a:xfrm>
              <a:prstGeom prst="rect">
                <a:avLst/>
              </a:prstGeom>
              <a:solidFill>
                <a:schemeClr val="accent1">
                  <a:lumMod val="40000"/>
                  <a:lumOff val="60000"/>
                </a:schemeClr>
              </a:solid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NY</a:t>
                </a:r>
              </a:p>
            </p:txBody>
          </p:sp>
          <p:sp>
            <p:nvSpPr>
              <p:cNvPr id="57" name="Rectangle 125"/>
              <p:cNvSpPr>
                <a:spLocks/>
              </p:cNvSpPr>
              <p:nvPr/>
            </p:nvSpPr>
            <p:spPr bwMode="gray">
              <a:xfrm>
                <a:off x="4512235" y="2543594"/>
                <a:ext cx="265804"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WV</a:t>
                </a:r>
              </a:p>
            </p:txBody>
          </p:sp>
          <p:sp>
            <p:nvSpPr>
              <p:cNvPr id="58" name="Rectangle 126"/>
              <p:cNvSpPr>
                <a:spLocks/>
              </p:cNvSpPr>
              <p:nvPr/>
            </p:nvSpPr>
            <p:spPr bwMode="gray">
              <a:xfrm>
                <a:off x="4799591" y="2876414"/>
                <a:ext cx="232279"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NC</a:t>
                </a:r>
              </a:p>
            </p:txBody>
          </p:sp>
          <p:sp>
            <p:nvSpPr>
              <p:cNvPr id="59" name="Rectangle 127"/>
              <p:cNvSpPr>
                <a:spLocks/>
              </p:cNvSpPr>
              <p:nvPr/>
            </p:nvSpPr>
            <p:spPr bwMode="gray">
              <a:xfrm>
                <a:off x="4203328" y="2710004"/>
                <a:ext cx="209160" cy="127658"/>
              </a:xfrm>
              <a:prstGeom prst="rect">
                <a:avLst/>
              </a:prstGeom>
              <a:pattFill prst="wdUpDiag">
                <a:fgClr>
                  <a:schemeClr val="accent1">
                    <a:lumMod val="40000"/>
                    <a:lumOff val="60000"/>
                  </a:schemeClr>
                </a:fgClr>
                <a:bgClr>
                  <a:schemeClr val="bg1"/>
                </a:bgClr>
              </a:patt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KY</a:t>
                </a:r>
              </a:p>
            </p:txBody>
          </p:sp>
          <p:sp>
            <p:nvSpPr>
              <p:cNvPr id="60" name="Rectangle 128"/>
              <p:cNvSpPr>
                <a:spLocks/>
              </p:cNvSpPr>
              <p:nvPr/>
            </p:nvSpPr>
            <p:spPr bwMode="gray">
              <a:xfrm>
                <a:off x="4634361" y="3125430"/>
                <a:ext cx="214319" cy="128099"/>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SC</a:t>
                </a:r>
              </a:p>
            </p:txBody>
          </p:sp>
          <p:sp>
            <p:nvSpPr>
              <p:cNvPr id="61" name="Rectangle 129"/>
              <p:cNvSpPr>
                <a:spLocks/>
              </p:cNvSpPr>
              <p:nvPr/>
            </p:nvSpPr>
            <p:spPr bwMode="gray">
              <a:xfrm>
                <a:off x="1335758" y="3678534"/>
                <a:ext cx="218832"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AK</a:t>
                </a:r>
              </a:p>
            </p:txBody>
          </p:sp>
          <p:sp>
            <p:nvSpPr>
              <p:cNvPr id="62" name="Rectangle 132"/>
              <p:cNvSpPr>
                <a:spLocks/>
              </p:cNvSpPr>
              <p:nvPr/>
            </p:nvSpPr>
            <p:spPr bwMode="gray">
              <a:xfrm>
                <a:off x="5247386" y="1857601"/>
                <a:ext cx="287356" cy="93381"/>
              </a:xfrm>
              <a:prstGeom prst="rect">
                <a:avLst/>
              </a:prstGeom>
              <a:noFill/>
              <a:ln w="12700">
                <a:noFill/>
                <a:miter lim="800000"/>
                <a:headEnd/>
                <a:tailEnd/>
              </a:ln>
            </p:spPr>
            <p:txBody>
              <a:bodyPr lIns="0" tIns="0" rIns="57787" bIns="0">
                <a:spAutoFit/>
              </a:bodyPr>
              <a:lstStyle/>
              <a:p>
                <a:pPr marL="81639">
                  <a:defRPr/>
                </a:pPr>
                <a:r>
                  <a:rPr lang="en-US" sz="800" b="1" dirty="0">
                    <a:latin typeface="+mj-lt"/>
                    <a:cs typeface="Times New Roman" charset="0"/>
                    <a:sym typeface="Times New Roman" charset="0"/>
                  </a:rPr>
                  <a:t>NH</a:t>
                </a:r>
                <a:endParaRPr lang="en-US" sz="1100" b="1" dirty="0">
                  <a:latin typeface="+mj-lt"/>
                  <a:cs typeface="Times New Roman" charset="0"/>
                  <a:sym typeface="Times New Roman" charset="0"/>
                </a:endParaRPr>
              </a:p>
            </p:txBody>
          </p:sp>
          <p:sp>
            <p:nvSpPr>
              <p:cNvPr id="63" name="Rectangle 133"/>
              <p:cNvSpPr>
                <a:spLocks/>
              </p:cNvSpPr>
              <p:nvPr/>
            </p:nvSpPr>
            <p:spPr bwMode="gray">
              <a:xfrm>
                <a:off x="5134839" y="1723515"/>
                <a:ext cx="335248" cy="95776"/>
              </a:xfrm>
              <a:prstGeom prst="rect">
                <a:avLst/>
              </a:prstGeom>
              <a:noFill/>
              <a:ln w="12700">
                <a:noFill/>
                <a:miter lim="800000"/>
                <a:headEnd/>
                <a:tailEnd/>
              </a:ln>
            </p:spPr>
            <p:txBody>
              <a:bodyPr lIns="0" tIns="0" rIns="57787" bIns="0"/>
              <a:lstStyle/>
              <a:p>
                <a:pPr marL="81639">
                  <a:defRPr/>
                </a:pPr>
                <a:r>
                  <a:rPr lang="en-US" sz="900" b="1" dirty="0">
                    <a:latin typeface="+mj-lt"/>
                    <a:cs typeface="Times New Roman" charset="0"/>
                    <a:sym typeface="Times New Roman" charset="0"/>
                  </a:rPr>
                  <a:t>VT</a:t>
                </a:r>
                <a:endParaRPr lang="en-US" sz="1100" b="1" dirty="0">
                  <a:latin typeface="+mj-lt"/>
                  <a:cs typeface="Times New Roman" charset="0"/>
                  <a:sym typeface="Times New Roman" charset="0"/>
                </a:endParaRPr>
              </a:p>
            </p:txBody>
          </p:sp>
          <p:sp>
            <p:nvSpPr>
              <p:cNvPr id="64" name="Rectangle 138"/>
              <p:cNvSpPr>
                <a:spLocks/>
              </p:cNvSpPr>
              <p:nvPr/>
            </p:nvSpPr>
            <p:spPr bwMode="gray">
              <a:xfrm>
                <a:off x="5309769" y="2361059"/>
                <a:ext cx="380746" cy="110498"/>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NJ</a:t>
                </a:r>
                <a:endParaRPr lang="en-US" sz="1200" b="1" dirty="0">
                  <a:latin typeface="+mj-lt"/>
                  <a:cs typeface="Times New Roman" charset="0"/>
                  <a:sym typeface="Times New Roman" charset="0"/>
                </a:endParaRPr>
              </a:p>
            </p:txBody>
          </p:sp>
          <p:sp>
            <p:nvSpPr>
              <p:cNvPr id="65" name="Rectangle 64"/>
              <p:cNvSpPr>
                <a:spLocks/>
              </p:cNvSpPr>
              <p:nvPr/>
            </p:nvSpPr>
            <p:spPr bwMode="gray">
              <a:xfrm>
                <a:off x="5333593" y="2457396"/>
                <a:ext cx="336445"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DE</a:t>
                </a:r>
              </a:p>
            </p:txBody>
          </p:sp>
          <p:sp>
            <p:nvSpPr>
              <p:cNvPr id="66" name="Rectangle 65"/>
              <p:cNvSpPr>
                <a:spLocks/>
              </p:cNvSpPr>
              <p:nvPr/>
            </p:nvSpPr>
            <p:spPr bwMode="gray">
              <a:xfrm>
                <a:off x="5234216" y="2619017"/>
                <a:ext cx="335248" cy="94579"/>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MD</a:t>
                </a:r>
              </a:p>
            </p:txBody>
          </p:sp>
          <p:sp>
            <p:nvSpPr>
              <p:cNvPr id="67" name="Rectangle 66"/>
              <p:cNvSpPr>
                <a:spLocks/>
              </p:cNvSpPr>
              <p:nvPr/>
            </p:nvSpPr>
            <p:spPr bwMode="gray">
              <a:xfrm>
                <a:off x="2383409" y="3956283"/>
                <a:ext cx="335248"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HI</a:t>
                </a:r>
              </a:p>
            </p:txBody>
          </p:sp>
          <p:sp>
            <p:nvSpPr>
              <p:cNvPr id="68" name="Rectangle 138"/>
              <p:cNvSpPr>
                <a:spLocks/>
              </p:cNvSpPr>
              <p:nvPr/>
            </p:nvSpPr>
            <p:spPr bwMode="gray">
              <a:xfrm>
                <a:off x="5434168" y="2296972"/>
                <a:ext cx="335248" cy="94578"/>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CT</a:t>
                </a:r>
              </a:p>
            </p:txBody>
          </p:sp>
          <p:sp>
            <p:nvSpPr>
              <p:cNvPr id="69" name="Rectangle 138"/>
              <p:cNvSpPr>
                <a:spLocks/>
              </p:cNvSpPr>
              <p:nvPr/>
            </p:nvSpPr>
            <p:spPr bwMode="gray">
              <a:xfrm>
                <a:off x="5632922" y="1973729"/>
                <a:ext cx="336445"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MA</a:t>
                </a:r>
              </a:p>
            </p:txBody>
          </p:sp>
          <p:sp>
            <p:nvSpPr>
              <p:cNvPr id="70" name="Rectangle 138"/>
              <p:cNvSpPr>
                <a:spLocks/>
              </p:cNvSpPr>
              <p:nvPr/>
            </p:nvSpPr>
            <p:spPr bwMode="gray">
              <a:xfrm>
                <a:off x="5575230" y="2159941"/>
                <a:ext cx="336446" cy="94579"/>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RI</a:t>
                </a:r>
              </a:p>
            </p:txBody>
          </p:sp>
          <p:cxnSp>
            <p:nvCxnSpPr>
              <p:cNvPr id="71" name="Straight Connector 64"/>
              <p:cNvCxnSpPr>
                <a:cxnSpLocks noChangeShapeType="1"/>
              </p:cNvCxnSpPr>
              <p:nvPr/>
            </p:nvCxnSpPr>
            <p:spPr bwMode="gray">
              <a:xfrm>
                <a:off x="5017666" y="2489648"/>
                <a:ext cx="265099" cy="195944"/>
              </a:xfrm>
              <a:prstGeom prst="line">
                <a:avLst/>
              </a:prstGeom>
              <a:grpFill/>
              <a:ln w="9525" algn="ctr">
                <a:solidFill>
                  <a:schemeClr val="tx1"/>
                </a:solidFill>
                <a:round/>
                <a:headEnd/>
                <a:tailEnd/>
              </a:ln>
              <a:extLst/>
            </p:spPr>
          </p:cxnSp>
          <p:cxnSp>
            <p:nvCxnSpPr>
              <p:cNvPr id="72" name="Straight Connector 65"/>
              <p:cNvCxnSpPr>
                <a:cxnSpLocks noChangeShapeType="1"/>
              </p:cNvCxnSpPr>
              <p:nvPr/>
            </p:nvCxnSpPr>
            <p:spPr bwMode="gray">
              <a:xfrm>
                <a:off x="5144449" y="2505013"/>
                <a:ext cx="261257" cy="26895"/>
              </a:xfrm>
              <a:prstGeom prst="line">
                <a:avLst/>
              </a:prstGeom>
              <a:grpFill/>
              <a:ln w="9525" algn="ctr">
                <a:solidFill>
                  <a:schemeClr val="tx1"/>
                </a:solidFill>
                <a:round/>
                <a:headEnd/>
                <a:tailEnd/>
              </a:ln>
              <a:extLst/>
            </p:spPr>
          </p:cxnSp>
          <p:cxnSp>
            <p:nvCxnSpPr>
              <p:cNvPr id="73" name="Straight Connector 66"/>
              <p:cNvCxnSpPr>
                <a:cxnSpLocks noChangeShapeType="1"/>
              </p:cNvCxnSpPr>
              <p:nvPr/>
            </p:nvCxnSpPr>
            <p:spPr bwMode="gray">
              <a:xfrm rot="16200000" flipH="1">
                <a:off x="5314144" y="2125297"/>
                <a:ext cx="216441" cy="189538"/>
              </a:xfrm>
              <a:prstGeom prst="line">
                <a:avLst/>
              </a:prstGeom>
              <a:grpFill/>
              <a:ln w="9525" algn="ctr">
                <a:solidFill>
                  <a:schemeClr val="tx1"/>
                </a:solidFill>
                <a:round/>
                <a:headEnd/>
                <a:tailEnd/>
              </a:ln>
              <a:extLst/>
            </p:spPr>
          </p:cxnSp>
          <p:cxnSp>
            <p:nvCxnSpPr>
              <p:cNvPr id="74" name="Straight Connector 67"/>
              <p:cNvCxnSpPr>
                <a:cxnSpLocks noChangeShapeType="1"/>
              </p:cNvCxnSpPr>
              <p:nvPr/>
            </p:nvCxnSpPr>
            <p:spPr bwMode="gray">
              <a:xfrm>
                <a:off x="5418524" y="2083676"/>
                <a:ext cx="206183" cy="113981"/>
              </a:xfrm>
              <a:prstGeom prst="line">
                <a:avLst/>
              </a:prstGeom>
              <a:grpFill/>
              <a:ln w="9525" algn="ctr">
                <a:solidFill>
                  <a:schemeClr val="tx1"/>
                </a:solidFill>
                <a:round/>
                <a:headEnd/>
                <a:tailEnd/>
              </a:ln>
              <a:extLst/>
            </p:spPr>
          </p:cxnSp>
          <p:cxnSp>
            <p:nvCxnSpPr>
              <p:cNvPr id="75" name="Straight Connector 68"/>
              <p:cNvCxnSpPr>
                <a:cxnSpLocks noChangeShapeType="1"/>
              </p:cNvCxnSpPr>
              <p:nvPr/>
            </p:nvCxnSpPr>
            <p:spPr bwMode="gray">
              <a:xfrm>
                <a:off x="5378827" y="2001690"/>
                <a:ext cx="307357" cy="42264"/>
              </a:xfrm>
              <a:prstGeom prst="line">
                <a:avLst/>
              </a:prstGeom>
              <a:grpFill/>
              <a:ln w="9525" algn="ctr">
                <a:solidFill>
                  <a:schemeClr val="tx1"/>
                </a:solidFill>
                <a:round/>
                <a:headEnd/>
                <a:tailEnd/>
              </a:ln>
              <a:extLst/>
            </p:spPr>
          </p:cxnSp>
        </p:grpSp>
      </p:grpSp>
      <p:sp>
        <p:nvSpPr>
          <p:cNvPr id="451" name="Rectangle 450"/>
          <p:cNvSpPr>
            <a:spLocks/>
          </p:cNvSpPr>
          <p:nvPr/>
        </p:nvSpPr>
        <p:spPr bwMode="gray">
          <a:xfrm>
            <a:off x="6815034" y="3455957"/>
            <a:ext cx="416672" cy="190839"/>
          </a:xfrm>
          <a:prstGeom prst="rect">
            <a:avLst/>
          </a:prstGeom>
          <a:solidFill>
            <a:schemeClr val="accent1">
              <a:lumMod val="40000"/>
              <a:lumOff val="60000"/>
            </a:schemeClr>
          </a:solid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DC</a:t>
            </a:r>
          </a:p>
        </p:txBody>
      </p:sp>
      <p:cxnSp>
        <p:nvCxnSpPr>
          <p:cNvPr id="452" name="Straight Connector 64"/>
          <p:cNvCxnSpPr>
            <a:cxnSpLocks noChangeShapeType="1"/>
            <a:endCxn id="451" idx="1"/>
          </p:cNvCxnSpPr>
          <p:nvPr/>
        </p:nvCxnSpPr>
        <p:spPr bwMode="gray">
          <a:xfrm>
            <a:off x="6453483" y="3192092"/>
            <a:ext cx="361551" cy="359285"/>
          </a:xfrm>
          <a:prstGeom prst="line">
            <a:avLst/>
          </a:prstGeom>
          <a:solidFill>
            <a:schemeClr val="bg1">
              <a:lumMod val="95000"/>
            </a:schemeClr>
          </a:solidFill>
          <a:ln w="9525" algn="ctr">
            <a:solidFill>
              <a:schemeClr val="tx1"/>
            </a:solidFill>
            <a:round/>
            <a:headEnd/>
            <a:tailEnd/>
          </a:ln>
          <a:extLst/>
        </p:spPr>
      </p:cxnSp>
      <p:cxnSp>
        <p:nvCxnSpPr>
          <p:cNvPr id="453" name="Straight Connector 64"/>
          <p:cNvCxnSpPr>
            <a:cxnSpLocks noChangeShapeType="1"/>
            <a:endCxn id="64" idx="1"/>
          </p:cNvCxnSpPr>
          <p:nvPr/>
        </p:nvCxnSpPr>
        <p:spPr bwMode="gray">
          <a:xfrm>
            <a:off x="6651793" y="2903397"/>
            <a:ext cx="133725" cy="93330"/>
          </a:xfrm>
          <a:prstGeom prst="line">
            <a:avLst/>
          </a:prstGeom>
          <a:solidFill>
            <a:schemeClr val="bg1">
              <a:lumMod val="95000"/>
            </a:schemeClr>
          </a:solidFill>
          <a:ln w="9525" algn="ctr">
            <a:solidFill>
              <a:schemeClr val="tx1"/>
            </a:solidFill>
            <a:round/>
            <a:headEnd/>
            <a:tailEnd/>
          </a:ln>
          <a:extLst/>
        </p:spPr>
      </p:cxnSp>
      <p:sp>
        <p:nvSpPr>
          <p:cNvPr id="171" name="Rectangle 170"/>
          <p:cNvSpPr/>
          <p:nvPr/>
        </p:nvSpPr>
        <p:spPr>
          <a:xfrm>
            <a:off x="1043337" y="6174150"/>
            <a:ext cx="162253" cy="167741"/>
          </a:xfrm>
          <a:prstGeom prst="rect">
            <a:avLst/>
          </a:prstGeom>
          <a:pattFill prst="wdUpDiag">
            <a:fgClr>
              <a:schemeClr val="tx2">
                <a:lumMod val="40000"/>
                <a:lumOff val="60000"/>
              </a:schemeClr>
            </a:fgClr>
            <a:bgClr>
              <a:schemeClr val="bg1"/>
            </a:bgClr>
          </a:patt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72" name="Rectangle 3"/>
          <p:cNvSpPr>
            <a:spLocks noChangeArrowheads="1"/>
          </p:cNvSpPr>
          <p:nvPr/>
        </p:nvSpPr>
        <p:spPr bwMode="auto">
          <a:xfrm>
            <a:off x="1278002" y="6066733"/>
            <a:ext cx="3153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SBM</a:t>
            </a:r>
            <a:r>
              <a:rPr kumimoji="0" lang="en-US" altLang="en-US" sz="1600" b="0" i="0" u="none" strike="noStrike" kern="0" cap="none" spc="0" normalizeH="0" noProof="0" dirty="0">
                <a:ln>
                  <a:noFill/>
                </a:ln>
                <a:solidFill>
                  <a:prstClr val="black"/>
                </a:solidFill>
                <a:effectLst/>
                <a:uLnTx/>
                <a:uFillTx/>
                <a:latin typeface="Calibri" pitchFamily="34" charset="0"/>
                <a:cs typeface="Arial" pitchFamily="34" charset="0"/>
              </a:rPr>
              <a:t> Operating on Federal Platform</a:t>
            </a:r>
            <a:endPar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endParaRPr>
          </a:p>
        </p:txBody>
      </p:sp>
    </p:spTree>
    <p:extLst>
      <p:ext uri="{BB962C8B-B14F-4D97-AF65-F5344CB8AC3E}">
        <p14:creationId xmlns:p14="http://schemas.microsoft.com/office/powerpoint/2010/main" val="154576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Other Affordability Policy Decisions</a:t>
            </a:r>
          </a:p>
        </p:txBody>
      </p:sp>
      <p:sp>
        <p:nvSpPr>
          <p:cNvPr id="3" name="Content Placeholder 2"/>
          <p:cNvSpPr>
            <a:spLocks noGrp="1"/>
          </p:cNvSpPr>
          <p:nvPr>
            <p:ph idx="1"/>
          </p:nvPr>
        </p:nvSpPr>
        <p:spPr>
          <a:xfrm>
            <a:off x="340659" y="1614187"/>
            <a:ext cx="8346141" cy="4327364"/>
          </a:xfrm>
        </p:spPr>
        <p:txBody>
          <a:bodyPr>
            <a:normAutofit fontScale="77500" lnSpcReduction="20000"/>
          </a:bodyPr>
          <a:lstStyle/>
          <a:p>
            <a:pPr>
              <a:lnSpc>
                <a:spcPct val="110000"/>
              </a:lnSpc>
              <a:buFont typeface="Arial" panose="020B0604020202020204" pitchFamily="34" charset="0"/>
              <a:buChar char="•"/>
            </a:pPr>
            <a:r>
              <a:rPr lang="en-US" sz="2100" b="1" dirty="0"/>
              <a:t>Develop individual mandate </a:t>
            </a:r>
          </a:p>
          <a:p>
            <a:pPr lvl="1">
              <a:lnSpc>
                <a:spcPct val="110000"/>
              </a:lnSpc>
              <a:buFont typeface="Wingdings" panose="05000000000000000000" pitchFamily="2" charset="2"/>
              <a:buChar char="ü"/>
            </a:pPr>
            <a:r>
              <a:rPr lang="en-US" sz="2100" dirty="0"/>
              <a:t>California, D.C, New Jersey, Rhode Island, and Vermont follow Massachusetts </a:t>
            </a:r>
          </a:p>
          <a:p>
            <a:pPr marL="285348" indent="-285348">
              <a:lnSpc>
                <a:spcPct val="110000"/>
              </a:lnSpc>
              <a:buFont typeface="Arial" panose="020B0604020202020204" pitchFamily="34" charset="0"/>
              <a:buChar char="•"/>
            </a:pPr>
            <a:r>
              <a:rPr lang="en-US" sz="2100" b="1" dirty="0"/>
              <a:t>Standardize health plan benefit designs </a:t>
            </a:r>
          </a:p>
          <a:p>
            <a:pPr marL="685800" lvl="1">
              <a:lnSpc>
                <a:spcPct val="110000"/>
              </a:lnSpc>
              <a:buFont typeface="Wingdings" panose="05000000000000000000" pitchFamily="2" charset="2"/>
              <a:buChar char="ü"/>
            </a:pPr>
            <a:r>
              <a:rPr lang="en-US" sz="2300" dirty="0"/>
              <a:t>California, Connecticut, D.C.,  Massachusetts, New York, Oregon, Vermont, and Washington</a:t>
            </a:r>
            <a:endParaRPr lang="en-US" sz="2100" b="1" dirty="0"/>
          </a:p>
          <a:p>
            <a:pPr marL="285348" indent="-285348">
              <a:lnSpc>
                <a:spcPct val="110000"/>
              </a:lnSpc>
              <a:buFont typeface="Arial" panose="020B0604020202020204" pitchFamily="34" charset="0"/>
              <a:buChar char="•"/>
            </a:pPr>
            <a:r>
              <a:rPr lang="en-US" sz="2100" b="1" dirty="0"/>
              <a:t>Maintain ACA protections </a:t>
            </a:r>
          </a:p>
          <a:p>
            <a:pPr marL="285348" indent="-285348">
              <a:lnSpc>
                <a:spcPct val="110000"/>
              </a:lnSpc>
              <a:buFont typeface="Arial" panose="020B0604020202020204" pitchFamily="34" charset="0"/>
              <a:buChar char="•"/>
            </a:pPr>
            <a:r>
              <a:rPr lang="en-US" sz="2100" b="1" dirty="0" smtClean="0"/>
              <a:t>Expand </a:t>
            </a:r>
            <a:r>
              <a:rPr lang="en-US" sz="2100" b="1" dirty="0"/>
              <a:t>ACA subsidies</a:t>
            </a:r>
            <a:endParaRPr lang="en-US" sz="2100" dirty="0"/>
          </a:p>
          <a:p>
            <a:pPr marL="685800" lvl="1">
              <a:lnSpc>
                <a:spcPct val="110000"/>
              </a:lnSpc>
              <a:buFont typeface="Wingdings" panose="05000000000000000000" pitchFamily="2" charset="2"/>
              <a:buChar char="ü"/>
            </a:pPr>
            <a:r>
              <a:rPr lang="en-US" sz="2100" dirty="0"/>
              <a:t>California will offer subsidies to those above ACA subsidy cut off (400-600% FPL) with state funding </a:t>
            </a:r>
          </a:p>
          <a:p>
            <a:pPr marL="285348" indent="-285348">
              <a:lnSpc>
                <a:spcPct val="110000"/>
              </a:lnSpc>
              <a:buFont typeface="Arial" panose="020B0604020202020204" pitchFamily="34" charset="0"/>
              <a:buChar char="•"/>
            </a:pPr>
            <a:r>
              <a:rPr lang="en-US" sz="2100" b="1" dirty="0"/>
              <a:t>Set health care spending targets</a:t>
            </a:r>
          </a:p>
          <a:p>
            <a:pPr marL="685800" lvl="1">
              <a:lnSpc>
                <a:spcPct val="110000"/>
              </a:lnSpc>
              <a:buFont typeface="Wingdings" panose="05000000000000000000" pitchFamily="2" charset="2"/>
              <a:buChar char="ü"/>
            </a:pPr>
            <a:r>
              <a:rPr lang="en-US" sz="2100" dirty="0"/>
              <a:t>Delaware, Oregon and Rhode Island follow </a:t>
            </a:r>
            <a:r>
              <a:rPr lang="en-US" sz="2100" dirty="0" smtClean="0"/>
              <a:t>Massachusetts </a:t>
            </a:r>
            <a:endParaRPr lang="en-US" sz="2100" dirty="0" smtClean="0"/>
          </a:p>
          <a:p>
            <a:pPr marL="285348" indent="-285348">
              <a:lnSpc>
                <a:spcPct val="110000"/>
              </a:lnSpc>
              <a:buFont typeface="Arial" panose="020B0604020202020204" pitchFamily="34" charset="0"/>
              <a:buChar char="•"/>
            </a:pPr>
            <a:r>
              <a:rPr lang="en-US" sz="2100" b="1" dirty="0" smtClean="0"/>
              <a:t>Address surprise billing </a:t>
            </a:r>
          </a:p>
          <a:p>
            <a:pPr marL="685800" lvl="1">
              <a:lnSpc>
                <a:spcPct val="110000"/>
              </a:lnSpc>
              <a:buFont typeface="Wingdings" panose="05000000000000000000" pitchFamily="2" charset="2"/>
              <a:buChar char="ü"/>
            </a:pPr>
            <a:r>
              <a:rPr lang="en-US" sz="2100" dirty="0" smtClean="0"/>
              <a:t>28 </a:t>
            </a:r>
            <a:r>
              <a:rPr lang="en-US" sz="2100" dirty="0"/>
              <a:t>states total, including Missouri, Nevada and Washington [latest states to enact legislation] </a:t>
            </a:r>
          </a:p>
          <a:p>
            <a:pPr marL="285348" indent="-285348">
              <a:lnSpc>
                <a:spcPct val="110000"/>
              </a:lnSpc>
              <a:buFont typeface="Arial" panose="020B0604020202020204" pitchFamily="34" charset="0"/>
              <a:buChar char="•"/>
            </a:pPr>
            <a:r>
              <a:rPr lang="en-US" sz="2100" b="1" dirty="0"/>
              <a:t>Enroll the eligible but uninsured</a:t>
            </a:r>
          </a:p>
          <a:p>
            <a:pPr marL="685800" lvl="1">
              <a:lnSpc>
                <a:spcPct val="110000"/>
              </a:lnSpc>
              <a:buFont typeface="Wingdings" panose="05000000000000000000" pitchFamily="2" charset="2"/>
              <a:buChar char="ü"/>
            </a:pPr>
            <a:r>
              <a:rPr lang="en-US" sz="2100" dirty="0"/>
              <a:t>All states concerned with coverage and affordability</a:t>
            </a:r>
            <a:endParaRPr lang="en-US" dirty="0"/>
          </a:p>
          <a:p>
            <a:endParaRPr lang="en-US" dirty="0"/>
          </a:p>
        </p:txBody>
      </p:sp>
      <p:pic>
        <p:nvPicPr>
          <p:cNvPr id="4" name="Picture 6" descr="Image result for afford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989" y="5226369"/>
            <a:ext cx="1197428" cy="128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1" y="412591"/>
            <a:ext cx="8229600" cy="1143000"/>
          </a:xfrm>
        </p:spPr>
        <p:txBody>
          <a:bodyPr/>
          <a:lstStyle/>
          <a:p>
            <a:r>
              <a:rPr lang="en-US" dirty="0"/>
              <a:t>State Individual Mandates </a:t>
            </a:r>
          </a:p>
        </p:txBody>
      </p:sp>
      <p:grpSp>
        <p:nvGrpSpPr>
          <p:cNvPr id="3" name="Group 2"/>
          <p:cNvGrpSpPr/>
          <p:nvPr/>
        </p:nvGrpSpPr>
        <p:grpSpPr>
          <a:xfrm>
            <a:off x="840685" y="1485453"/>
            <a:ext cx="7317970" cy="4481794"/>
            <a:chOff x="840685" y="1485453"/>
            <a:chExt cx="7317970" cy="4481794"/>
          </a:xfrm>
        </p:grpSpPr>
        <p:grpSp>
          <p:nvGrpSpPr>
            <p:cNvPr id="18" name="Group 150"/>
            <p:cNvGrpSpPr>
              <a:grpSpLocks/>
            </p:cNvGrpSpPr>
            <p:nvPr/>
          </p:nvGrpSpPr>
          <p:grpSpPr bwMode="auto">
            <a:xfrm>
              <a:off x="840685" y="1485453"/>
              <a:ext cx="7317970" cy="4481794"/>
              <a:chOff x="854440" y="1588437"/>
              <a:chExt cx="4876600" cy="2906960"/>
            </a:xfrm>
            <a:solidFill>
              <a:schemeClr val="bg1">
                <a:lumMod val="95000"/>
              </a:schemeClr>
            </a:solidFill>
          </p:grpSpPr>
          <p:grpSp>
            <p:nvGrpSpPr>
              <p:cNvPr id="19" name="Group 197"/>
              <p:cNvGrpSpPr/>
              <p:nvPr/>
            </p:nvGrpSpPr>
            <p:grpSpPr bwMode="gray">
              <a:xfrm>
                <a:off x="854440" y="1588437"/>
                <a:ext cx="4616570" cy="2906960"/>
                <a:chOff x="570714" y="1144588"/>
                <a:chExt cx="5049810" cy="3179762"/>
              </a:xfrm>
              <a:grpFill/>
            </p:grpSpPr>
            <p:sp>
              <p:nvSpPr>
                <p:cNvPr id="7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77" name="Group 110"/>
                <p:cNvGrpSpPr/>
                <p:nvPr/>
              </p:nvGrpSpPr>
              <p:grpSpPr bwMode="gray">
                <a:xfrm>
                  <a:off x="753918" y="3464848"/>
                  <a:ext cx="1112868" cy="802008"/>
                  <a:chOff x="753918" y="3464848"/>
                  <a:chExt cx="1112868" cy="802008"/>
                </a:xfrm>
                <a:grpFill/>
              </p:grpSpPr>
              <p:sp>
                <p:nvSpPr>
                  <p:cNvPr id="163"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4"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5"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6" name="Freeform 24"/>
                  <p:cNvSpPr>
                    <a:spLocks/>
                  </p:cNvSpPr>
                  <p:nvPr/>
                </p:nvSpPr>
                <p:spPr bwMode="gray">
                  <a:xfrm>
                    <a:off x="934197" y="3464848"/>
                    <a:ext cx="932589"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7"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8"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9"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70"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7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7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8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8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8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8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tx1"/>
                  </a:solidFill>
                  <a:round/>
                  <a:headEnd/>
                  <a:tailEnd/>
                </a:ln>
              </p:spPr>
              <p:txBody>
                <a:bodyPr/>
                <a:lstStyle/>
                <a:p>
                  <a:pPr>
                    <a:defRPr/>
                  </a:pPr>
                  <a:endParaRPr lang="en-US" sz="1100" dirty="0">
                    <a:solidFill>
                      <a:srgbClr val="CCACCA"/>
                    </a:solidFill>
                    <a:latin typeface="+mj-lt"/>
                  </a:endParaRPr>
                </a:p>
              </p:txBody>
            </p:sp>
            <p:sp>
              <p:nvSpPr>
                <p:cNvPr id="8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85" name="Group 111"/>
                <p:cNvGrpSpPr/>
                <p:nvPr/>
              </p:nvGrpSpPr>
              <p:grpSpPr bwMode="gray">
                <a:xfrm>
                  <a:off x="4014563" y="3578865"/>
                  <a:ext cx="877041" cy="745485"/>
                  <a:chOff x="4014563" y="3578865"/>
                  <a:chExt cx="877041" cy="745485"/>
                </a:xfrm>
                <a:grpFill/>
              </p:grpSpPr>
              <p:sp>
                <p:nvSpPr>
                  <p:cNvPr id="15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6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8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87" name="Group 109"/>
                <p:cNvGrpSpPr/>
                <p:nvPr/>
              </p:nvGrpSpPr>
              <p:grpSpPr bwMode="gray">
                <a:xfrm>
                  <a:off x="1821959" y="3830284"/>
                  <a:ext cx="566179" cy="396617"/>
                  <a:chOff x="1821959" y="3830284"/>
                  <a:chExt cx="566179" cy="396617"/>
                </a:xfrm>
                <a:grpFill/>
              </p:grpSpPr>
              <p:sp>
                <p:nvSpPr>
                  <p:cNvPr id="14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4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57"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58"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8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8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9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97" name="Group 194"/>
                <p:cNvGrpSpPr/>
                <p:nvPr/>
              </p:nvGrpSpPr>
              <p:grpSpPr bwMode="gray">
                <a:xfrm>
                  <a:off x="5156666" y="1921257"/>
                  <a:ext cx="336199" cy="183204"/>
                  <a:chOff x="5156666" y="1921257"/>
                  <a:chExt cx="336199" cy="183204"/>
                </a:xfrm>
                <a:grpFill/>
              </p:grpSpPr>
              <p:sp>
                <p:nvSpPr>
                  <p:cNvPr id="13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3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98" name="Group 193"/>
                <p:cNvGrpSpPr/>
                <p:nvPr/>
              </p:nvGrpSpPr>
              <p:grpSpPr bwMode="gray">
                <a:xfrm>
                  <a:off x="3620869" y="1617216"/>
                  <a:ext cx="727944" cy="685067"/>
                  <a:chOff x="3620869" y="1617216"/>
                  <a:chExt cx="727944" cy="685067"/>
                </a:xfrm>
                <a:grpFill/>
              </p:grpSpPr>
              <p:sp>
                <p:nvSpPr>
                  <p:cNvPr id="13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9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tx1"/>
                  </a:solidFill>
                  <a:round/>
                  <a:headEnd/>
                  <a:tailEnd/>
                </a:ln>
              </p:spPr>
              <p:txBody>
                <a:bodyPr/>
                <a:lstStyle/>
                <a:p>
                  <a:pPr>
                    <a:defRPr/>
                  </a:pPr>
                  <a:endParaRPr lang="en-US" sz="1100" dirty="0">
                    <a:solidFill>
                      <a:srgbClr val="FF0000"/>
                    </a:solidFill>
                    <a:latin typeface="+mj-lt"/>
                  </a:endParaRPr>
                </a:p>
              </p:txBody>
            </p:sp>
            <p:sp>
              <p:nvSpPr>
                <p:cNvPr id="10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0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0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tx1"/>
                  </a:solidFill>
                  <a:round/>
                  <a:headEnd/>
                  <a:tailEnd/>
                </a:ln>
              </p:spPr>
              <p:txBody>
                <a:bodyPr/>
                <a:lstStyle/>
                <a:p>
                  <a:pPr>
                    <a:defRPr/>
                  </a:pPr>
                  <a:endParaRPr lang="en-US" sz="1100" dirty="0">
                    <a:latin typeface="+mj-lt"/>
                  </a:endParaRPr>
                </a:p>
              </p:txBody>
            </p:sp>
            <p:grpSp>
              <p:nvGrpSpPr>
                <p:cNvPr id="109" name="Group 195"/>
                <p:cNvGrpSpPr/>
                <p:nvPr/>
              </p:nvGrpSpPr>
              <p:grpSpPr bwMode="gray">
                <a:xfrm>
                  <a:off x="4599257" y="1719537"/>
                  <a:ext cx="729893" cy="542791"/>
                  <a:chOff x="4599257" y="1719537"/>
                  <a:chExt cx="729893" cy="542791"/>
                </a:xfrm>
                <a:grpFill/>
              </p:grpSpPr>
              <p:sp>
                <p:nvSpPr>
                  <p:cNvPr id="13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11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sp>
              <p:nvSpPr>
                <p:cNvPr id="11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1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4">
                    <a:lumMod val="40000"/>
                    <a:lumOff val="60000"/>
                  </a:schemeClr>
                </a:solidFill>
                <a:ln w="9525">
                  <a:solidFill>
                    <a:schemeClr val="tx1"/>
                  </a:solidFill>
                  <a:round/>
                  <a:headEnd/>
                  <a:tailEnd/>
                </a:ln>
              </p:spPr>
              <p:txBody>
                <a:bodyPr/>
                <a:lstStyle/>
                <a:p>
                  <a:pPr>
                    <a:defRPr/>
                  </a:pPr>
                  <a:endParaRPr lang="en-US" sz="1100" dirty="0">
                    <a:latin typeface="+mj-lt"/>
                  </a:endParaRPr>
                </a:p>
              </p:txBody>
            </p:sp>
            <p:grpSp>
              <p:nvGrpSpPr>
                <p:cNvPr id="123" name="Group 196"/>
                <p:cNvGrpSpPr/>
                <p:nvPr/>
              </p:nvGrpSpPr>
              <p:grpSpPr bwMode="gray">
                <a:xfrm>
                  <a:off x="4341017" y="2476716"/>
                  <a:ext cx="756205" cy="424878"/>
                  <a:chOff x="4341017" y="2476716"/>
                  <a:chExt cx="756205" cy="424878"/>
                </a:xfrm>
                <a:grpFill/>
              </p:grpSpPr>
              <p:sp>
                <p:nvSpPr>
                  <p:cNvPr id="13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124" name="Group 112"/>
                <p:cNvGrpSpPr/>
                <p:nvPr/>
              </p:nvGrpSpPr>
              <p:grpSpPr bwMode="gray">
                <a:xfrm>
                  <a:off x="813361" y="1144588"/>
                  <a:ext cx="646088" cy="471653"/>
                  <a:chOff x="813361" y="1144588"/>
                  <a:chExt cx="646088" cy="471653"/>
                </a:xfrm>
                <a:grpFill/>
              </p:grpSpPr>
              <p:sp>
                <p:nvSpPr>
                  <p:cNvPr id="12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3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tx1"/>
                    </a:solidFill>
                    <a:round/>
                    <a:headEnd/>
                    <a:tailEnd/>
                  </a:ln>
                </p:spPr>
                <p:txBody>
                  <a:bodyPr/>
                  <a:lstStyle/>
                  <a:p>
                    <a:pPr>
                      <a:defRPr/>
                    </a:pPr>
                    <a:endParaRPr lang="en-US" sz="1100" dirty="0">
                      <a:latin typeface="+mj-lt"/>
                    </a:endParaRPr>
                  </a:p>
                </p:txBody>
              </p:sp>
            </p:grpSp>
            <p:sp>
              <p:nvSpPr>
                <p:cNvPr id="12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tx1"/>
                  </a:solidFill>
                  <a:round/>
                  <a:headEnd/>
                  <a:tailEnd/>
                </a:ln>
              </p:spPr>
              <p:txBody>
                <a:bodyPr/>
                <a:lstStyle/>
                <a:p>
                  <a:pPr>
                    <a:defRPr/>
                  </a:pPr>
                  <a:endParaRPr lang="en-US" sz="1100" dirty="0">
                    <a:latin typeface="+mj-lt"/>
                  </a:endParaRPr>
                </a:p>
              </p:txBody>
            </p:sp>
            <p:sp>
              <p:nvSpPr>
                <p:cNvPr id="12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tx1"/>
                  </a:solidFill>
                  <a:round/>
                  <a:headEnd/>
                  <a:tailEnd/>
                </a:ln>
              </p:spPr>
              <p:txBody>
                <a:bodyPr/>
                <a:lstStyle/>
                <a:p>
                  <a:pPr>
                    <a:defRPr/>
                  </a:pPr>
                  <a:endParaRPr lang="en-US" sz="1100" dirty="0">
                    <a:latin typeface="+mj-lt"/>
                  </a:endParaRPr>
                </a:p>
              </p:txBody>
            </p:sp>
          </p:grpSp>
          <p:grpSp>
            <p:nvGrpSpPr>
              <p:cNvPr id="20" name="Group 206"/>
              <p:cNvGrpSpPr>
                <a:grpSpLocks/>
              </p:cNvGrpSpPr>
              <p:nvPr/>
            </p:nvGrpSpPr>
            <p:grpSpPr bwMode="auto">
              <a:xfrm>
                <a:off x="982246" y="1736230"/>
                <a:ext cx="4748794" cy="2538033"/>
                <a:chOff x="853240" y="1317667"/>
                <a:chExt cx="5116127" cy="2734392"/>
              </a:xfrm>
              <a:grpFill/>
            </p:grpSpPr>
            <p:sp>
              <p:nvSpPr>
                <p:cNvPr id="21" name="Rectangle 114"/>
                <p:cNvSpPr>
                  <a:spLocks/>
                </p:cNvSpPr>
                <p:nvPr/>
              </p:nvSpPr>
              <p:spPr bwMode="gray">
                <a:xfrm>
                  <a:off x="3487333" y="3558815"/>
                  <a:ext cx="214319"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LA</a:t>
                  </a:r>
                </a:p>
              </p:txBody>
            </p:sp>
            <p:sp>
              <p:nvSpPr>
                <p:cNvPr id="22" name="Rectangle 89"/>
                <p:cNvSpPr>
                  <a:spLocks/>
                </p:cNvSpPr>
                <p:nvPr/>
              </p:nvSpPr>
              <p:spPr bwMode="gray">
                <a:xfrm>
                  <a:off x="1152569" y="1317667"/>
                  <a:ext cx="267001"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WA</a:t>
                  </a:r>
                </a:p>
              </p:txBody>
            </p:sp>
            <p:sp>
              <p:nvSpPr>
                <p:cNvPr id="23" name="Rectangle 90"/>
                <p:cNvSpPr>
                  <a:spLocks/>
                </p:cNvSpPr>
                <p:nvPr/>
              </p:nvSpPr>
              <p:spPr bwMode="gray">
                <a:xfrm>
                  <a:off x="1007693" y="1705558"/>
                  <a:ext cx="239463"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OR</a:t>
                  </a:r>
                </a:p>
              </p:txBody>
            </p:sp>
            <p:sp>
              <p:nvSpPr>
                <p:cNvPr id="24" name="Rectangle 91"/>
                <p:cNvSpPr>
                  <a:spLocks/>
                </p:cNvSpPr>
                <p:nvPr/>
              </p:nvSpPr>
              <p:spPr bwMode="gray">
                <a:xfrm>
                  <a:off x="853240" y="2604650"/>
                  <a:ext cx="330459" cy="152044"/>
                </a:xfrm>
                <a:prstGeom prst="rect">
                  <a:avLst/>
                </a:prstGeom>
                <a:solidFill>
                  <a:schemeClr val="accent4">
                    <a:lumMod val="40000"/>
                    <a:lumOff val="60000"/>
                  </a:schemeClr>
                </a:solid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CA</a:t>
                  </a:r>
                </a:p>
              </p:txBody>
            </p:sp>
            <p:sp>
              <p:nvSpPr>
                <p:cNvPr id="25" name="Rectangle 92"/>
                <p:cNvSpPr>
                  <a:spLocks/>
                </p:cNvSpPr>
                <p:nvPr/>
              </p:nvSpPr>
              <p:spPr bwMode="gray">
                <a:xfrm>
                  <a:off x="1220815" y="2276619"/>
                  <a:ext cx="238266"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NV</a:t>
                  </a:r>
                </a:p>
              </p:txBody>
            </p:sp>
            <p:sp>
              <p:nvSpPr>
                <p:cNvPr id="26" name="Rectangle 93"/>
                <p:cNvSpPr>
                  <a:spLocks/>
                </p:cNvSpPr>
                <p:nvPr/>
              </p:nvSpPr>
              <p:spPr bwMode="gray">
                <a:xfrm>
                  <a:off x="1572826" y="1891122"/>
                  <a:ext cx="201149"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ID</a:t>
                  </a:r>
                </a:p>
              </p:txBody>
            </p:sp>
            <p:sp>
              <p:nvSpPr>
                <p:cNvPr id="27" name="Rectangle 94"/>
                <p:cNvSpPr>
                  <a:spLocks/>
                </p:cNvSpPr>
                <p:nvPr/>
              </p:nvSpPr>
              <p:spPr bwMode="gray">
                <a:xfrm>
                  <a:off x="2027806" y="1541542"/>
                  <a:ext cx="252634"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MT</a:t>
                  </a:r>
                </a:p>
              </p:txBody>
            </p:sp>
            <p:sp>
              <p:nvSpPr>
                <p:cNvPr id="28" name="Rectangle 95"/>
                <p:cNvSpPr>
                  <a:spLocks/>
                </p:cNvSpPr>
                <p:nvPr/>
              </p:nvSpPr>
              <p:spPr bwMode="gray">
                <a:xfrm>
                  <a:off x="2124789" y="2040772"/>
                  <a:ext cx="247848"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WY</a:t>
                  </a:r>
                </a:p>
              </p:txBody>
            </p:sp>
            <p:sp>
              <p:nvSpPr>
                <p:cNvPr id="29" name="Rectangle 96"/>
                <p:cNvSpPr>
                  <a:spLocks/>
                </p:cNvSpPr>
                <p:nvPr/>
              </p:nvSpPr>
              <p:spPr bwMode="gray">
                <a:xfrm>
                  <a:off x="1686571" y="2444226"/>
                  <a:ext cx="228687"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UT</a:t>
                  </a:r>
                </a:p>
              </p:txBody>
            </p:sp>
            <p:sp>
              <p:nvSpPr>
                <p:cNvPr id="30" name="Rectangle 97"/>
                <p:cNvSpPr>
                  <a:spLocks/>
                </p:cNvSpPr>
                <p:nvPr/>
              </p:nvSpPr>
              <p:spPr bwMode="gray">
                <a:xfrm>
                  <a:off x="2251704" y="2537607"/>
                  <a:ext cx="235871"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CO</a:t>
                  </a:r>
                </a:p>
              </p:txBody>
            </p:sp>
            <p:sp>
              <p:nvSpPr>
                <p:cNvPr id="31" name="Rectangle 98"/>
                <p:cNvSpPr>
                  <a:spLocks/>
                </p:cNvSpPr>
                <p:nvPr/>
              </p:nvSpPr>
              <p:spPr bwMode="gray">
                <a:xfrm>
                  <a:off x="1578813" y="3016485"/>
                  <a:ext cx="221503"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AZ</a:t>
                  </a:r>
                </a:p>
              </p:txBody>
            </p:sp>
            <p:sp>
              <p:nvSpPr>
                <p:cNvPr id="32" name="Rectangle 99"/>
                <p:cNvSpPr>
                  <a:spLocks/>
                </p:cNvSpPr>
                <p:nvPr/>
              </p:nvSpPr>
              <p:spPr bwMode="gray">
                <a:xfrm>
                  <a:off x="2106828" y="3075148"/>
                  <a:ext cx="270593"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NM</a:t>
                  </a:r>
                </a:p>
              </p:txBody>
            </p:sp>
            <p:sp>
              <p:nvSpPr>
                <p:cNvPr id="33" name="Rectangle 100"/>
                <p:cNvSpPr>
                  <a:spLocks/>
                </p:cNvSpPr>
                <p:nvPr/>
              </p:nvSpPr>
              <p:spPr bwMode="gray">
                <a:xfrm>
                  <a:off x="2792890" y="3527688"/>
                  <a:ext cx="209160"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TX</a:t>
                  </a:r>
                </a:p>
              </p:txBody>
            </p:sp>
            <p:sp>
              <p:nvSpPr>
                <p:cNvPr id="34" name="Rectangle 101"/>
                <p:cNvSpPr>
                  <a:spLocks/>
                </p:cNvSpPr>
                <p:nvPr/>
              </p:nvSpPr>
              <p:spPr bwMode="gray">
                <a:xfrm>
                  <a:off x="2984461" y="3038035"/>
                  <a:ext cx="237068"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OK</a:t>
                  </a:r>
                </a:p>
              </p:txBody>
            </p:sp>
            <p:sp>
              <p:nvSpPr>
                <p:cNvPr id="35" name="Rectangle 102"/>
                <p:cNvSpPr>
                  <a:spLocks/>
                </p:cNvSpPr>
                <p:nvPr/>
              </p:nvSpPr>
              <p:spPr bwMode="gray">
                <a:xfrm>
                  <a:off x="2727038" y="1566683"/>
                  <a:ext cx="243055"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ND</a:t>
                  </a:r>
                </a:p>
              </p:txBody>
            </p:sp>
            <p:sp>
              <p:nvSpPr>
                <p:cNvPr id="36" name="Rectangle 103"/>
                <p:cNvSpPr>
                  <a:spLocks/>
                </p:cNvSpPr>
                <p:nvPr/>
              </p:nvSpPr>
              <p:spPr bwMode="gray">
                <a:xfrm>
                  <a:off x="2889873" y="2664510"/>
                  <a:ext cx="206742"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KS</a:t>
                  </a:r>
                </a:p>
              </p:txBody>
            </p:sp>
            <p:sp>
              <p:nvSpPr>
                <p:cNvPr id="37" name="Rectangle 104"/>
                <p:cNvSpPr>
                  <a:spLocks/>
                </p:cNvSpPr>
                <p:nvPr/>
              </p:nvSpPr>
              <p:spPr bwMode="gray">
                <a:xfrm>
                  <a:off x="2756971" y="2292183"/>
                  <a:ext cx="22868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NE</a:t>
                  </a:r>
                </a:p>
              </p:txBody>
            </p:sp>
            <p:sp>
              <p:nvSpPr>
                <p:cNvPr id="38" name="Rectangle 105"/>
                <p:cNvSpPr>
                  <a:spLocks/>
                </p:cNvSpPr>
                <p:nvPr/>
              </p:nvSpPr>
              <p:spPr bwMode="gray">
                <a:xfrm>
                  <a:off x="2725841" y="1928236"/>
                  <a:ext cx="223898"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SD</a:t>
                  </a:r>
                </a:p>
              </p:txBody>
            </p:sp>
            <p:sp>
              <p:nvSpPr>
                <p:cNvPr id="39" name="Rectangle 106"/>
                <p:cNvSpPr>
                  <a:spLocks/>
                </p:cNvSpPr>
                <p:nvPr/>
              </p:nvSpPr>
              <p:spPr bwMode="gray">
                <a:xfrm>
                  <a:off x="3468176" y="3100289"/>
                  <a:ext cx="221250"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AR</a:t>
                  </a:r>
                </a:p>
              </p:txBody>
            </p:sp>
            <p:sp>
              <p:nvSpPr>
                <p:cNvPr id="40" name="Rectangle 107"/>
                <p:cNvSpPr>
                  <a:spLocks/>
                </p:cNvSpPr>
                <p:nvPr/>
              </p:nvSpPr>
              <p:spPr bwMode="gray">
                <a:xfrm>
                  <a:off x="3390350" y="2664510"/>
                  <a:ext cx="271791"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MO</a:t>
                  </a:r>
                </a:p>
              </p:txBody>
            </p:sp>
            <p:sp>
              <p:nvSpPr>
                <p:cNvPr id="41" name="Rectangle 108"/>
                <p:cNvSpPr>
                  <a:spLocks/>
                </p:cNvSpPr>
                <p:nvPr/>
              </p:nvSpPr>
              <p:spPr bwMode="gray">
                <a:xfrm>
                  <a:off x="3342458" y="2234718"/>
                  <a:ext cx="19755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IA</a:t>
                  </a:r>
                </a:p>
              </p:txBody>
            </p:sp>
            <p:sp>
              <p:nvSpPr>
                <p:cNvPr id="42" name="Rectangle 109"/>
                <p:cNvSpPr>
                  <a:spLocks/>
                </p:cNvSpPr>
                <p:nvPr/>
              </p:nvSpPr>
              <p:spPr bwMode="gray">
                <a:xfrm>
                  <a:off x="3222726" y="1686403"/>
                  <a:ext cx="270593"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MN</a:t>
                  </a:r>
                </a:p>
              </p:txBody>
            </p:sp>
            <p:sp>
              <p:nvSpPr>
                <p:cNvPr id="43" name="Rectangle 110"/>
                <p:cNvSpPr>
                  <a:spLocks/>
                </p:cNvSpPr>
                <p:nvPr/>
              </p:nvSpPr>
              <p:spPr bwMode="gray">
                <a:xfrm>
                  <a:off x="4355386" y="3293038"/>
                  <a:ext cx="238266"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GA</a:t>
                  </a:r>
                </a:p>
              </p:txBody>
            </p:sp>
            <p:sp>
              <p:nvSpPr>
                <p:cNvPr id="44" name="Rectangle 111"/>
                <p:cNvSpPr>
                  <a:spLocks/>
                </p:cNvSpPr>
                <p:nvPr/>
              </p:nvSpPr>
              <p:spPr bwMode="gray">
                <a:xfrm>
                  <a:off x="3962667" y="2951837"/>
                  <a:ext cx="229885"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TN</a:t>
                  </a:r>
                </a:p>
              </p:txBody>
            </p:sp>
            <p:sp>
              <p:nvSpPr>
                <p:cNvPr id="45" name="Rectangle 112"/>
                <p:cNvSpPr>
                  <a:spLocks/>
                </p:cNvSpPr>
                <p:nvPr/>
              </p:nvSpPr>
              <p:spPr bwMode="gray">
                <a:xfrm>
                  <a:off x="3735177" y="3320573"/>
                  <a:ext cx="250239" cy="128100"/>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MS</a:t>
                  </a:r>
                </a:p>
              </p:txBody>
            </p:sp>
            <p:sp>
              <p:nvSpPr>
                <p:cNvPr id="46" name="Rectangle 113"/>
                <p:cNvSpPr>
                  <a:spLocks/>
                </p:cNvSpPr>
                <p:nvPr/>
              </p:nvSpPr>
              <p:spPr bwMode="gray">
                <a:xfrm>
                  <a:off x="4051268" y="3301418"/>
                  <a:ext cx="21551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AL</a:t>
                  </a:r>
                </a:p>
              </p:txBody>
            </p:sp>
            <p:sp>
              <p:nvSpPr>
                <p:cNvPr id="47" name="Rectangle 115"/>
                <p:cNvSpPr>
                  <a:spLocks/>
                </p:cNvSpPr>
                <p:nvPr/>
              </p:nvSpPr>
              <p:spPr bwMode="gray">
                <a:xfrm>
                  <a:off x="4111134" y="2080279"/>
                  <a:ext cx="227490" cy="128100"/>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MI</a:t>
                  </a:r>
                </a:p>
              </p:txBody>
            </p:sp>
            <p:sp>
              <p:nvSpPr>
                <p:cNvPr id="48" name="Rectangle 116"/>
                <p:cNvSpPr>
                  <a:spLocks/>
                </p:cNvSpPr>
                <p:nvPr/>
              </p:nvSpPr>
              <p:spPr bwMode="gray">
                <a:xfrm>
                  <a:off x="4299113" y="2379578"/>
                  <a:ext cx="246647"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OH</a:t>
                  </a:r>
                </a:p>
              </p:txBody>
            </p:sp>
            <p:sp>
              <p:nvSpPr>
                <p:cNvPr id="49" name="Rectangle 117"/>
                <p:cNvSpPr>
                  <a:spLocks/>
                </p:cNvSpPr>
                <p:nvPr/>
              </p:nvSpPr>
              <p:spPr bwMode="gray">
                <a:xfrm>
                  <a:off x="4012954" y="2423874"/>
                  <a:ext cx="204741" cy="128099"/>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IN</a:t>
                  </a:r>
                </a:p>
              </p:txBody>
            </p:sp>
            <p:sp>
              <p:nvSpPr>
                <p:cNvPr id="50" name="Rectangle 118"/>
                <p:cNvSpPr>
                  <a:spLocks/>
                </p:cNvSpPr>
                <p:nvPr/>
              </p:nvSpPr>
              <p:spPr bwMode="gray">
                <a:xfrm>
                  <a:off x="3757926" y="2423874"/>
                  <a:ext cx="178400"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IL</a:t>
                  </a:r>
                </a:p>
              </p:txBody>
            </p:sp>
            <p:sp>
              <p:nvSpPr>
                <p:cNvPr id="51" name="Rectangle 119"/>
                <p:cNvSpPr>
                  <a:spLocks/>
                </p:cNvSpPr>
                <p:nvPr/>
              </p:nvSpPr>
              <p:spPr bwMode="gray">
                <a:xfrm>
                  <a:off x="3620235" y="1897109"/>
                  <a:ext cx="231082"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WI</a:t>
                  </a:r>
                </a:p>
              </p:txBody>
            </p:sp>
            <p:sp>
              <p:nvSpPr>
                <p:cNvPr id="52" name="Rectangle 120"/>
                <p:cNvSpPr>
                  <a:spLocks/>
                </p:cNvSpPr>
                <p:nvPr/>
              </p:nvSpPr>
              <p:spPr bwMode="gray">
                <a:xfrm>
                  <a:off x="4634361" y="3763535"/>
                  <a:ext cx="199951" cy="126903"/>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FL</a:t>
                  </a:r>
                </a:p>
              </p:txBody>
            </p:sp>
            <p:sp>
              <p:nvSpPr>
                <p:cNvPr id="53" name="Rectangle 121"/>
                <p:cNvSpPr>
                  <a:spLocks/>
                </p:cNvSpPr>
                <p:nvPr/>
              </p:nvSpPr>
              <p:spPr bwMode="gray">
                <a:xfrm>
                  <a:off x="4775644" y="2234718"/>
                  <a:ext cx="227490"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PA</a:t>
                  </a:r>
                </a:p>
              </p:txBody>
            </p:sp>
            <p:sp>
              <p:nvSpPr>
                <p:cNvPr id="54" name="Rectangle 122"/>
                <p:cNvSpPr>
                  <a:spLocks/>
                </p:cNvSpPr>
                <p:nvPr/>
              </p:nvSpPr>
              <p:spPr bwMode="gray">
                <a:xfrm>
                  <a:off x="4774447" y="2634581"/>
                  <a:ext cx="223668"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VA</a:t>
                  </a:r>
                </a:p>
              </p:txBody>
            </p:sp>
            <p:sp>
              <p:nvSpPr>
                <p:cNvPr id="55" name="Rectangle 123"/>
                <p:cNvSpPr>
                  <a:spLocks/>
                </p:cNvSpPr>
                <p:nvPr/>
              </p:nvSpPr>
              <p:spPr bwMode="gray">
                <a:xfrm>
                  <a:off x="5365920" y="1503231"/>
                  <a:ext cx="251436" cy="128100"/>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ME</a:t>
                  </a:r>
                </a:p>
              </p:txBody>
            </p:sp>
            <p:sp>
              <p:nvSpPr>
                <p:cNvPr id="56" name="Rectangle 124"/>
                <p:cNvSpPr>
                  <a:spLocks/>
                </p:cNvSpPr>
                <p:nvPr/>
              </p:nvSpPr>
              <p:spPr bwMode="gray">
                <a:xfrm>
                  <a:off x="4943268" y="1935419"/>
                  <a:ext cx="222459"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NY</a:t>
                  </a:r>
                </a:p>
              </p:txBody>
            </p:sp>
            <p:sp>
              <p:nvSpPr>
                <p:cNvPr id="57" name="Rectangle 125"/>
                <p:cNvSpPr>
                  <a:spLocks/>
                </p:cNvSpPr>
                <p:nvPr/>
              </p:nvSpPr>
              <p:spPr bwMode="gray">
                <a:xfrm>
                  <a:off x="4512235" y="2543594"/>
                  <a:ext cx="265804" cy="126903"/>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WV</a:t>
                  </a:r>
                </a:p>
              </p:txBody>
            </p:sp>
            <p:sp>
              <p:nvSpPr>
                <p:cNvPr id="58" name="Rectangle 126"/>
                <p:cNvSpPr>
                  <a:spLocks/>
                </p:cNvSpPr>
                <p:nvPr/>
              </p:nvSpPr>
              <p:spPr bwMode="gray">
                <a:xfrm>
                  <a:off x="4799591" y="2876414"/>
                  <a:ext cx="232279" cy="128099"/>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NC</a:t>
                  </a:r>
                </a:p>
              </p:txBody>
            </p:sp>
            <p:sp>
              <p:nvSpPr>
                <p:cNvPr id="59" name="Rectangle 127"/>
                <p:cNvSpPr>
                  <a:spLocks/>
                </p:cNvSpPr>
                <p:nvPr/>
              </p:nvSpPr>
              <p:spPr bwMode="gray">
                <a:xfrm>
                  <a:off x="4203328" y="2710004"/>
                  <a:ext cx="209160"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KY</a:t>
                  </a:r>
                </a:p>
              </p:txBody>
            </p:sp>
            <p:sp>
              <p:nvSpPr>
                <p:cNvPr id="60" name="Rectangle 128"/>
                <p:cNvSpPr>
                  <a:spLocks/>
                </p:cNvSpPr>
                <p:nvPr/>
              </p:nvSpPr>
              <p:spPr bwMode="gray">
                <a:xfrm>
                  <a:off x="4634361" y="3125430"/>
                  <a:ext cx="214319" cy="128099"/>
                </a:xfrm>
                <a:prstGeom prst="rect">
                  <a:avLst/>
                </a:prstGeom>
                <a:no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SC</a:t>
                  </a:r>
                </a:p>
              </p:txBody>
            </p:sp>
            <p:sp>
              <p:nvSpPr>
                <p:cNvPr id="61" name="Rectangle 129"/>
                <p:cNvSpPr>
                  <a:spLocks/>
                </p:cNvSpPr>
                <p:nvPr/>
              </p:nvSpPr>
              <p:spPr bwMode="gray">
                <a:xfrm>
                  <a:off x="1335758" y="3678534"/>
                  <a:ext cx="218832" cy="127658"/>
                </a:xfrm>
                <a:prstGeom prst="rect">
                  <a:avLst/>
                </a:prstGeom>
                <a:grpFill/>
                <a:ln w="12700">
                  <a:noFill/>
                  <a:miter lim="800000"/>
                  <a:headEnd/>
                  <a:tailEnd/>
                </a:ln>
              </p:spPr>
              <p:txBody>
                <a:bodyPr wrap="none" lIns="0" tIns="0" rIns="57787" bIns="0">
                  <a:spAutoFit/>
                </a:bodyPr>
                <a:lstStyle/>
                <a:p>
                  <a:pPr marL="81639">
                    <a:defRPr/>
                  </a:pPr>
                  <a:r>
                    <a:rPr lang="en-US" sz="1100" b="1" dirty="0">
                      <a:latin typeface="+mj-lt"/>
                      <a:cs typeface="Times New Roman" charset="0"/>
                      <a:sym typeface="Times New Roman" charset="0"/>
                    </a:rPr>
                    <a:t>AK</a:t>
                  </a:r>
                </a:p>
              </p:txBody>
            </p:sp>
            <p:sp>
              <p:nvSpPr>
                <p:cNvPr id="62" name="Rectangle 132"/>
                <p:cNvSpPr>
                  <a:spLocks/>
                </p:cNvSpPr>
                <p:nvPr/>
              </p:nvSpPr>
              <p:spPr bwMode="gray">
                <a:xfrm>
                  <a:off x="5247386" y="1857601"/>
                  <a:ext cx="287356" cy="93381"/>
                </a:xfrm>
                <a:prstGeom prst="rect">
                  <a:avLst/>
                </a:prstGeom>
                <a:noFill/>
                <a:ln w="12700">
                  <a:noFill/>
                  <a:miter lim="800000"/>
                  <a:headEnd/>
                  <a:tailEnd/>
                </a:ln>
              </p:spPr>
              <p:txBody>
                <a:bodyPr lIns="0" tIns="0" rIns="57787" bIns="0">
                  <a:spAutoFit/>
                </a:bodyPr>
                <a:lstStyle/>
                <a:p>
                  <a:pPr marL="81639">
                    <a:defRPr/>
                  </a:pPr>
                  <a:r>
                    <a:rPr lang="en-US" sz="800" b="1" dirty="0">
                      <a:latin typeface="+mj-lt"/>
                      <a:cs typeface="Times New Roman" charset="0"/>
                      <a:sym typeface="Times New Roman" charset="0"/>
                    </a:rPr>
                    <a:t>NH</a:t>
                  </a:r>
                  <a:endParaRPr lang="en-US" sz="1100" b="1" dirty="0">
                    <a:latin typeface="+mj-lt"/>
                    <a:cs typeface="Times New Roman" charset="0"/>
                    <a:sym typeface="Times New Roman" charset="0"/>
                  </a:endParaRPr>
                </a:p>
              </p:txBody>
            </p:sp>
            <p:sp>
              <p:nvSpPr>
                <p:cNvPr id="63" name="Rectangle 133"/>
                <p:cNvSpPr>
                  <a:spLocks/>
                </p:cNvSpPr>
                <p:nvPr/>
              </p:nvSpPr>
              <p:spPr bwMode="gray">
                <a:xfrm>
                  <a:off x="5134839" y="1723515"/>
                  <a:ext cx="335248" cy="95776"/>
                </a:xfrm>
                <a:prstGeom prst="rect">
                  <a:avLst/>
                </a:prstGeom>
                <a:noFill/>
                <a:ln w="12700">
                  <a:noFill/>
                  <a:miter lim="800000"/>
                  <a:headEnd/>
                  <a:tailEnd/>
                </a:ln>
              </p:spPr>
              <p:txBody>
                <a:bodyPr lIns="0" tIns="0" rIns="57787" bIns="0"/>
                <a:lstStyle/>
                <a:p>
                  <a:pPr marL="81639">
                    <a:defRPr/>
                  </a:pPr>
                  <a:r>
                    <a:rPr lang="en-US" sz="900" b="1" dirty="0">
                      <a:latin typeface="+mj-lt"/>
                      <a:cs typeface="Times New Roman" charset="0"/>
                      <a:sym typeface="Times New Roman" charset="0"/>
                    </a:rPr>
                    <a:t>VT</a:t>
                  </a:r>
                  <a:endParaRPr lang="en-US" sz="1100" b="1" dirty="0">
                    <a:latin typeface="+mj-lt"/>
                    <a:cs typeface="Times New Roman" charset="0"/>
                    <a:sym typeface="Times New Roman" charset="0"/>
                  </a:endParaRPr>
                </a:p>
              </p:txBody>
            </p:sp>
            <p:sp>
              <p:nvSpPr>
                <p:cNvPr id="64" name="Rectangle 138"/>
                <p:cNvSpPr>
                  <a:spLocks/>
                </p:cNvSpPr>
                <p:nvPr/>
              </p:nvSpPr>
              <p:spPr bwMode="gray">
                <a:xfrm>
                  <a:off x="5309769" y="2361059"/>
                  <a:ext cx="380746" cy="110498"/>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NJ</a:t>
                  </a:r>
                  <a:endParaRPr lang="en-US" sz="1200" b="1" dirty="0">
                    <a:latin typeface="+mj-lt"/>
                    <a:cs typeface="Times New Roman" charset="0"/>
                    <a:sym typeface="Times New Roman" charset="0"/>
                  </a:endParaRPr>
                </a:p>
              </p:txBody>
            </p:sp>
            <p:sp>
              <p:nvSpPr>
                <p:cNvPr id="65" name="Rectangle 64"/>
                <p:cNvSpPr>
                  <a:spLocks/>
                </p:cNvSpPr>
                <p:nvPr/>
              </p:nvSpPr>
              <p:spPr bwMode="gray">
                <a:xfrm>
                  <a:off x="5372230" y="2479686"/>
                  <a:ext cx="336445"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DE</a:t>
                  </a:r>
                </a:p>
              </p:txBody>
            </p:sp>
            <p:sp>
              <p:nvSpPr>
                <p:cNvPr id="66" name="Rectangle 65"/>
                <p:cNvSpPr>
                  <a:spLocks/>
                </p:cNvSpPr>
                <p:nvPr/>
              </p:nvSpPr>
              <p:spPr bwMode="gray">
                <a:xfrm>
                  <a:off x="5234216" y="2619017"/>
                  <a:ext cx="335248" cy="94579"/>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MD</a:t>
                  </a:r>
                </a:p>
              </p:txBody>
            </p:sp>
            <p:sp>
              <p:nvSpPr>
                <p:cNvPr id="67" name="Rectangle 66"/>
                <p:cNvSpPr>
                  <a:spLocks/>
                </p:cNvSpPr>
                <p:nvPr/>
              </p:nvSpPr>
              <p:spPr bwMode="gray">
                <a:xfrm>
                  <a:off x="2383409" y="3956283"/>
                  <a:ext cx="335248"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HI</a:t>
                  </a:r>
                </a:p>
              </p:txBody>
            </p:sp>
            <p:sp>
              <p:nvSpPr>
                <p:cNvPr id="68" name="Rectangle 138"/>
                <p:cNvSpPr>
                  <a:spLocks/>
                </p:cNvSpPr>
                <p:nvPr/>
              </p:nvSpPr>
              <p:spPr bwMode="gray">
                <a:xfrm>
                  <a:off x="5434168" y="2296972"/>
                  <a:ext cx="335248" cy="94578"/>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CT</a:t>
                  </a:r>
                </a:p>
              </p:txBody>
            </p:sp>
            <p:sp>
              <p:nvSpPr>
                <p:cNvPr id="69" name="Rectangle 138"/>
                <p:cNvSpPr>
                  <a:spLocks/>
                </p:cNvSpPr>
                <p:nvPr/>
              </p:nvSpPr>
              <p:spPr bwMode="gray">
                <a:xfrm>
                  <a:off x="5632922" y="1973729"/>
                  <a:ext cx="336445" cy="95776"/>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MA</a:t>
                  </a:r>
                </a:p>
              </p:txBody>
            </p:sp>
            <p:sp>
              <p:nvSpPr>
                <p:cNvPr id="70" name="Rectangle 138"/>
                <p:cNvSpPr>
                  <a:spLocks/>
                </p:cNvSpPr>
                <p:nvPr/>
              </p:nvSpPr>
              <p:spPr bwMode="gray">
                <a:xfrm>
                  <a:off x="5575230" y="2159941"/>
                  <a:ext cx="336446" cy="94579"/>
                </a:xfrm>
                <a:prstGeom prst="rect">
                  <a:avLst/>
                </a:prstGeom>
                <a:no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RI</a:t>
                  </a:r>
                </a:p>
              </p:txBody>
            </p:sp>
            <p:cxnSp>
              <p:nvCxnSpPr>
                <p:cNvPr id="71" name="Straight Connector 64"/>
                <p:cNvCxnSpPr>
                  <a:cxnSpLocks noChangeShapeType="1"/>
                </p:cNvCxnSpPr>
                <p:nvPr/>
              </p:nvCxnSpPr>
              <p:spPr bwMode="gray">
                <a:xfrm>
                  <a:off x="5017666" y="2489648"/>
                  <a:ext cx="265099" cy="195944"/>
                </a:xfrm>
                <a:prstGeom prst="line">
                  <a:avLst/>
                </a:prstGeom>
                <a:grpFill/>
                <a:ln w="9525" algn="ctr">
                  <a:solidFill>
                    <a:schemeClr val="tx1"/>
                  </a:solidFill>
                  <a:round/>
                  <a:headEnd/>
                  <a:tailEnd/>
                </a:ln>
                <a:extLst/>
              </p:spPr>
            </p:cxnSp>
            <p:cxnSp>
              <p:nvCxnSpPr>
                <p:cNvPr id="72" name="Straight Connector 65"/>
                <p:cNvCxnSpPr>
                  <a:cxnSpLocks noChangeShapeType="1"/>
                </p:cNvCxnSpPr>
                <p:nvPr/>
              </p:nvCxnSpPr>
              <p:spPr bwMode="gray">
                <a:xfrm>
                  <a:off x="5144449" y="2505013"/>
                  <a:ext cx="261257" cy="26895"/>
                </a:xfrm>
                <a:prstGeom prst="line">
                  <a:avLst/>
                </a:prstGeom>
                <a:grpFill/>
                <a:ln w="9525" algn="ctr">
                  <a:solidFill>
                    <a:schemeClr val="tx1"/>
                  </a:solidFill>
                  <a:round/>
                  <a:headEnd/>
                  <a:tailEnd/>
                </a:ln>
                <a:extLst/>
              </p:spPr>
            </p:cxnSp>
            <p:cxnSp>
              <p:nvCxnSpPr>
                <p:cNvPr id="73" name="Straight Connector 66"/>
                <p:cNvCxnSpPr>
                  <a:cxnSpLocks noChangeShapeType="1"/>
                </p:cNvCxnSpPr>
                <p:nvPr/>
              </p:nvCxnSpPr>
              <p:spPr bwMode="gray">
                <a:xfrm rot="16200000" flipH="1">
                  <a:off x="5314144" y="2125297"/>
                  <a:ext cx="216441" cy="189538"/>
                </a:xfrm>
                <a:prstGeom prst="line">
                  <a:avLst/>
                </a:prstGeom>
                <a:grpFill/>
                <a:ln w="9525" algn="ctr">
                  <a:solidFill>
                    <a:schemeClr val="tx1"/>
                  </a:solidFill>
                  <a:round/>
                  <a:headEnd/>
                  <a:tailEnd/>
                </a:ln>
                <a:extLst/>
              </p:spPr>
            </p:cxnSp>
            <p:cxnSp>
              <p:nvCxnSpPr>
                <p:cNvPr id="74" name="Straight Connector 67"/>
                <p:cNvCxnSpPr>
                  <a:cxnSpLocks noChangeShapeType="1"/>
                </p:cNvCxnSpPr>
                <p:nvPr/>
              </p:nvCxnSpPr>
              <p:spPr bwMode="gray">
                <a:xfrm>
                  <a:off x="5418524" y="2083676"/>
                  <a:ext cx="206183" cy="113981"/>
                </a:xfrm>
                <a:prstGeom prst="line">
                  <a:avLst/>
                </a:prstGeom>
                <a:grpFill/>
                <a:ln w="9525" algn="ctr">
                  <a:solidFill>
                    <a:schemeClr val="tx1"/>
                  </a:solidFill>
                  <a:round/>
                  <a:headEnd/>
                  <a:tailEnd/>
                </a:ln>
                <a:extLst/>
              </p:spPr>
            </p:cxnSp>
            <p:cxnSp>
              <p:nvCxnSpPr>
                <p:cNvPr id="75" name="Straight Connector 68"/>
                <p:cNvCxnSpPr>
                  <a:cxnSpLocks noChangeShapeType="1"/>
                </p:cNvCxnSpPr>
                <p:nvPr/>
              </p:nvCxnSpPr>
              <p:spPr bwMode="gray">
                <a:xfrm>
                  <a:off x="5378827" y="2001690"/>
                  <a:ext cx="307357" cy="42264"/>
                </a:xfrm>
                <a:prstGeom prst="line">
                  <a:avLst/>
                </a:prstGeom>
                <a:grpFill/>
                <a:ln w="9525" algn="ctr">
                  <a:solidFill>
                    <a:schemeClr val="tx1"/>
                  </a:solidFill>
                  <a:round/>
                  <a:headEnd/>
                  <a:tailEnd/>
                </a:ln>
                <a:extLst/>
              </p:spPr>
            </p:cxnSp>
          </p:grpSp>
        </p:grpSp>
        <p:sp>
          <p:nvSpPr>
            <p:cNvPr id="451" name="Rectangle 450"/>
            <p:cNvSpPr>
              <a:spLocks/>
            </p:cNvSpPr>
            <p:nvPr/>
          </p:nvSpPr>
          <p:spPr bwMode="gray">
            <a:xfrm>
              <a:off x="7326652" y="3924824"/>
              <a:ext cx="416672" cy="190839"/>
            </a:xfrm>
            <a:prstGeom prst="rect">
              <a:avLst/>
            </a:prstGeom>
            <a:solidFill>
              <a:schemeClr val="accent4">
                <a:lumMod val="40000"/>
                <a:lumOff val="60000"/>
              </a:schemeClr>
            </a:solidFill>
            <a:ln w="12700">
              <a:noFill/>
              <a:miter lim="800000"/>
              <a:headEnd/>
              <a:tailEnd/>
            </a:ln>
          </p:spPr>
          <p:txBody>
            <a:bodyPr lIns="0" tIns="0" rIns="57787" bIns="0"/>
            <a:lstStyle/>
            <a:p>
              <a:pPr marL="81639">
                <a:defRPr/>
              </a:pPr>
              <a:r>
                <a:rPr lang="en-US" sz="1100" b="1" dirty="0">
                  <a:latin typeface="+mj-lt"/>
                  <a:cs typeface="Times New Roman" charset="0"/>
                  <a:sym typeface="Times New Roman" charset="0"/>
                </a:rPr>
                <a:t>DC</a:t>
              </a:r>
            </a:p>
          </p:txBody>
        </p:sp>
        <p:cxnSp>
          <p:nvCxnSpPr>
            <p:cNvPr id="452" name="Straight Connector 64"/>
            <p:cNvCxnSpPr>
              <a:cxnSpLocks noChangeShapeType="1"/>
            </p:cNvCxnSpPr>
            <p:nvPr/>
          </p:nvCxnSpPr>
          <p:spPr bwMode="gray">
            <a:xfrm>
              <a:off x="6951310" y="3578895"/>
              <a:ext cx="361551" cy="359285"/>
            </a:xfrm>
            <a:prstGeom prst="line">
              <a:avLst/>
            </a:prstGeom>
            <a:solidFill>
              <a:schemeClr val="bg1">
                <a:lumMod val="95000"/>
              </a:schemeClr>
            </a:solidFill>
            <a:ln w="9525" algn="ctr">
              <a:solidFill>
                <a:schemeClr val="tx1"/>
              </a:solidFill>
              <a:round/>
              <a:headEnd/>
              <a:tailEnd/>
            </a:ln>
            <a:extLst/>
          </p:spPr>
        </p:cxnSp>
        <p:cxnSp>
          <p:nvCxnSpPr>
            <p:cNvPr id="453" name="Straight Connector 64"/>
            <p:cNvCxnSpPr>
              <a:cxnSpLocks noChangeShapeType="1"/>
            </p:cNvCxnSpPr>
            <p:nvPr/>
          </p:nvCxnSpPr>
          <p:spPr bwMode="gray">
            <a:xfrm>
              <a:off x="7140933" y="3209219"/>
              <a:ext cx="133725" cy="93330"/>
            </a:xfrm>
            <a:prstGeom prst="line">
              <a:avLst/>
            </a:prstGeom>
            <a:solidFill>
              <a:schemeClr val="bg1">
                <a:lumMod val="95000"/>
              </a:schemeClr>
            </a:solidFill>
            <a:ln w="9525" algn="ctr">
              <a:solidFill>
                <a:schemeClr val="tx1"/>
              </a:solidFill>
              <a:round/>
              <a:headEnd/>
              <a:tailEnd/>
            </a:ln>
            <a:extLst/>
          </p:spPr>
        </p:cxnSp>
      </p:grpSp>
    </p:spTree>
    <p:extLst>
      <p:ext uri="{BB962C8B-B14F-4D97-AF65-F5344CB8AC3E}">
        <p14:creationId xmlns:p14="http://schemas.microsoft.com/office/powerpoint/2010/main" val="63170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9"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mn-cs"/>
              <a:sym typeface="Calibri"/>
            </a:endParaRPr>
          </a:p>
        </p:txBody>
      </p:sp>
      <p:sp>
        <p:nvSpPr>
          <p:cNvPr id="14" name="Title 1"/>
          <p:cNvSpPr>
            <a:spLocks noGrp="1"/>
          </p:cNvSpPr>
          <p:nvPr>
            <p:ph type="title"/>
          </p:nvPr>
        </p:nvSpPr>
        <p:spPr/>
        <p:txBody>
          <a:bodyPr>
            <a:normAutofit/>
          </a:bodyPr>
          <a:lstStyle/>
          <a:p>
            <a:r>
              <a:rPr lang="en-US" sz="3200" dirty="0">
                <a:latin typeface="Helvetica Neue" panose="02000503000000020004" pitchFamily="50"/>
              </a:rPr>
              <a:t>Thank You</a:t>
            </a:r>
          </a:p>
        </p:txBody>
      </p:sp>
      <p:sp>
        <p:nvSpPr>
          <p:cNvPr id="3" name="Content Placeholder 2"/>
          <p:cNvSpPr>
            <a:spLocks noGrp="1"/>
          </p:cNvSpPr>
          <p:nvPr>
            <p:ph idx="1"/>
          </p:nvPr>
        </p:nvSpPr>
        <p:spPr>
          <a:xfrm>
            <a:off x="457200" y="2154118"/>
            <a:ext cx="8229600" cy="2880869"/>
          </a:xfrm>
        </p:spPr>
        <p:txBody>
          <a:bodyPr/>
          <a:lstStyle/>
          <a:p>
            <a:endParaRPr lang="en-US" dirty="0"/>
          </a:p>
        </p:txBody>
      </p:sp>
      <p:sp>
        <p:nvSpPr>
          <p:cNvPr id="7"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rPr>
              <a:t>State Health and Value Strategies </a:t>
            </a:r>
            <a:r>
              <a:rPr kumimoji="0" lang="en-US" sz="1400" b="1" i="0" u="none" strike="noStrike" kern="1200" cap="none" spc="0" normalizeH="0" baseline="0" noProof="0" dirty="0">
                <a:ln>
                  <a:noFill/>
                </a:ln>
                <a:solidFill>
                  <a:prstClr val="white"/>
                </a:solidFill>
                <a:effectLst/>
                <a:uLnTx/>
                <a:uFillTx/>
                <a:latin typeface="Calibri"/>
                <a:ea typeface="+mn-ea"/>
              </a:rPr>
              <a:t>| </a:t>
            </a:r>
            <a:fld id="{8050AD95-DD6B-419E-8FDA-F33B98191E60}" type="slidenum">
              <a:rPr kumimoji="0" lang="en-US" sz="1400" b="0" i="0" u="none" strike="noStrike" kern="1200" cap="none" spc="0" normalizeH="0" baseline="0" noProof="0" smtClean="0">
                <a:ln>
                  <a:noFill/>
                </a:ln>
                <a:solidFill>
                  <a:prstClr val="white"/>
                </a:solidFill>
                <a:effectLst/>
                <a:uLnTx/>
                <a:uFillTx/>
                <a:latin typeface="Calibri"/>
                <a:ea typeface="+mn-e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uLnTx/>
              <a:uFillTx/>
              <a:latin typeface="Calibri"/>
              <a:ea typeface="+mn-ea"/>
            </a:endParaRPr>
          </a:p>
        </p:txBody>
      </p:sp>
      <p:sp>
        <p:nvSpPr>
          <p:cNvPr id="9" name="Rectangle 8"/>
          <p:cNvSpPr/>
          <p:nvPr/>
        </p:nvSpPr>
        <p:spPr>
          <a:xfrm>
            <a:off x="126851" y="1875760"/>
            <a:ext cx="8906256" cy="3703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Heather Howard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Director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 Health and Value Strategies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heatherh@Princeton.edu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609-258-9709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8"/>
              </a:rPr>
              <a:t>www.shvs.org</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Connector 15"/>
          <p:cNvCxnSpPr/>
          <p:nvPr/>
        </p:nvCxnSpPr>
        <p:spPr>
          <a:xfrm>
            <a:off x="126851" y="1875760"/>
            <a:ext cx="8906256" cy="0"/>
          </a:xfrm>
          <a:prstGeom prst="line">
            <a:avLst/>
          </a:prstGeom>
          <a:ln w="38100">
            <a:solidFill>
              <a:srgbClr val="E9674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851" y="5579437"/>
            <a:ext cx="8906256" cy="0"/>
          </a:xfrm>
          <a:prstGeom prst="line">
            <a:avLst/>
          </a:prstGeom>
          <a:ln w="38100">
            <a:solidFill>
              <a:srgbClr val="E9674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86100" y="2573436"/>
            <a:ext cx="2971800"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353843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DCB0D0F-2E6C-493B-AE5A-5C2AD6DDFC6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ndParaRPr>
          </a:p>
        </p:txBody>
      </p:sp>
      <p:sp>
        <p:nvSpPr>
          <p:cNvPr id="5" name="Rectangle 4"/>
          <p:cNvSpPr/>
          <p:nvPr/>
        </p:nvSpPr>
        <p:spPr bwMode="auto">
          <a:xfrm>
            <a:off x="177933" y="1937627"/>
            <a:ext cx="8792255" cy="444001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101858" tIns="50929" rIns="101858" bIns="50929" anchor="ctr"/>
          <a:lstStyle/>
          <a:p>
            <a:pPr marL="0" marR="0" lvl="0" indent="0" algn="ctr" defTabSz="1019175"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charset="0"/>
              <a:ea typeface="ＭＳ Ｐゴシック" pitchFamily="1" charset="-128"/>
              <a:cs typeface="+mn-cs"/>
            </a:endParaRPr>
          </a:p>
        </p:txBody>
      </p:sp>
      <p:sp>
        <p:nvSpPr>
          <p:cNvPr id="6" name="TextBox 5"/>
          <p:cNvSpPr txBox="1">
            <a:spLocks noChangeArrowheads="1"/>
          </p:cNvSpPr>
          <p:nvPr/>
        </p:nvSpPr>
        <p:spPr bwMode="auto">
          <a:xfrm>
            <a:off x="557149" y="1844910"/>
            <a:ext cx="8435264" cy="4001095"/>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50000"/>
              </a:lnSpc>
              <a:spcBef>
                <a:spcPts val="0"/>
              </a:spcBef>
              <a:spcAft>
                <a:spcPts val="120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a:cs typeface="+mn-cs"/>
              </a:rPr>
              <a:t>Key</a:t>
            </a:r>
            <a:r>
              <a:rPr kumimoji="0" lang="en-US" sz="2400" b="1" i="0" u="none" strike="noStrike" kern="1200" cap="none" spc="0" normalizeH="0" noProof="0" dirty="0">
                <a:ln>
                  <a:noFill/>
                </a:ln>
                <a:solidFill>
                  <a:prstClr val="black"/>
                </a:solidFill>
                <a:effectLst/>
                <a:uLnTx/>
                <a:uFillTx/>
                <a:latin typeface="Calibri"/>
                <a:ea typeface="ＭＳ Ｐゴシック"/>
                <a:cs typeface="+mn-cs"/>
              </a:rPr>
              <a:t> Themes </a:t>
            </a:r>
            <a:endParaRPr kumimoji="0" lang="en-US" sz="2400" b="1"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457200" rtl="0" eaLnBrk="1" fontAlgn="auto" latinLnBrk="0" hangingPunct="1">
              <a:lnSpc>
                <a:spcPct val="150000"/>
              </a:lnSpc>
              <a:spcBef>
                <a:spcPts val="0"/>
              </a:spcBef>
              <a:spcAft>
                <a:spcPts val="1200"/>
              </a:spcAft>
              <a:buClrTx/>
              <a:buSzTx/>
              <a:buFont typeface="Arial" charset="0"/>
              <a:buNone/>
              <a:tabLst/>
              <a:defRPr/>
            </a:pPr>
            <a:r>
              <a:rPr lang="en-US" sz="2400" b="1" noProof="0" dirty="0">
                <a:solidFill>
                  <a:prstClr val="black"/>
                </a:solidFill>
                <a:latin typeface="Calibri"/>
                <a:ea typeface="ＭＳ Ｐゴシック"/>
              </a:rPr>
              <a:t>States Leaning In/Leaning Out </a:t>
            </a:r>
          </a:p>
          <a:p>
            <a:pPr marL="0" marR="0" lvl="0" indent="0" algn="l" defTabSz="457200" rtl="0" eaLnBrk="1" fontAlgn="auto" latinLnBrk="0" hangingPunct="1">
              <a:lnSpc>
                <a:spcPct val="150000"/>
              </a:lnSpc>
              <a:spcBef>
                <a:spcPts val="0"/>
              </a:spcBef>
              <a:spcAft>
                <a:spcPts val="1200"/>
              </a:spcAft>
              <a:buClrTx/>
              <a:buSzTx/>
              <a:buFont typeface="Arial" charset="0"/>
              <a:buNone/>
              <a:tabLst/>
              <a:defRPr/>
            </a:pPr>
            <a:r>
              <a:rPr kumimoji="0" lang="en-US" sz="2400" b="1" i="0" u="none" strike="noStrike" kern="1200" cap="none" spc="0" normalizeH="0" baseline="0" dirty="0">
                <a:ln>
                  <a:noFill/>
                </a:ln>
                <a:solidFill>
                  <a:prstClr val="black"/>
                </a:solidFill>
                <a:effectLst/>
                <a:uLnTx/>
                <a:uFillTx/>
                <a:latin typeface="Calibri"/>
                <a:ea typeface="ＭＳ Ｐゴシック"/>
                <a:cs typeface="+mn-cs"/>
              </a:rPr>
              <a:t>	S</a:t>
            </a:r>
            <a:r>
              <a:rPr lang="en-US" sz="2400" b="1" dirty="0">
                <a:solidFill>
                  <a:prstClr val="black"/>
                </a:solidFill>
                <a:latin typeface="Calibri"/>
                <a:ea typeface="ＭＳ Ｐゴシック"/>
              </a:rPr>
              <a:t>ection</a:t>
            </a:r>
            <a:r>
              <a:rPr kumimoji="0" lang="en-US" sz="2400" b="1" i="0" u="none" strike="noStrike" kern="1200" cap="none" spc="0" normalizeH="0" baseline="0" noProof="0" dirty="0">
                <a:ln>
                  <a:noFill/>
                </a:ln>
                <a:solidFill>
                  <a:prstClr val="black"/>
                </a:solidFill>
                <a:effectLst/>
                <a:uLnTx/>
                <a:uFillTx/>
                <a:latin typeface="Calibri"/>
                <a:ea typeface="ＭＳ Ｐゴシック"/>
                <a:cs typeface="+mn-cs"/>
              </a:rPr>
              <a:t> 1332</a:t>
            </a:r>
            <a:r>
              <a:rPr kumimoji="0" lang="en-US" sz="2400" b="1" i="0" u="none" strike="noStrike" kern="1200" cap="none" spc="0" normalizeH="0" noProof="0" dirty="0">
                <a:ln>
                  <a:noFill/>
                </a:ln>
                <a:solidFill>
                  <a:prstClr val="black"/>
                </a:solidFill>
                <a:effectLst/>
                <a:uLnTx/>
                <a:uFillTx/>
                <a:latin typeface="Calibri"/>
                <a:ea typeface="ＭＳ Ｐゴシック"/>
                <a:cs typeface="+mn-cs"/>
              </a:rPr>
              <a:t> Waivers</a:t>
            </a:r>
            <a:endParaRPr lang="en-US" sz="2400" b="1" dirty="0">
              <a:solidFill>
                <a:prstClr val="black"/>
              </a:solidFill>
              <a:latin typeface="Calibri"/>
              <a:ea typeface="ＭＳ Ｐゴシック"/>
            </a:endParaRPr>
          </a:p>
          <a:p>
            <a:pPr marL="0" marR="0" lvl="0" indent="0" algn="l" defTabSz="457200" rtl="0" eaLnBrk="1" fontAlgn="auto" latinLnBrk="0" hangingPunct="1">
              <a:lnSpc>
                <a:spcPct val="150000"/>
              </a:lnSpc>
              <a:spcBef>
                <a:spcPts val="0"/>
              </a:spcBef>
              <a:spcAft>
                <a:spcPts val="1200"/>
              </a:spcAft>
              <a:buClrTx/>
              <a:buSzTx/>
              <a:buFont typeface="Arial" charset="0"/>
              <a:buNone/>
              <a:tabLst/>
              <a:defRPr/>
            </a:pPr>
            <a:r>
              <a:rPr lang="en-US" sz="2400" b="1" dirty="0">
                <a:solidFill>
                  <a:prstClr val="black"/>
                </a:solidFill>
                <a:latin typeface="Calibri"/>
                <a:ea typeface="ＭＳ Ｐゴシック"/>
              </a:rPr>
              <a:t>	Public Option/Buy-in Models</a:t>
            </a:r>
          </a:p>
          <a:p>
            <a:pPr marL="0" marR="0" lvl="0" indent="0" algn="l" defTabSz="457200" rtl="0" eaLnBrk="1" fontAlgn="auto" latinLnBrk="0" hangingPunct="1">
              <a:lnSpc>
                <a:spcPct val="150000"/>
              </a:lnSpc>
              <a:spcBef>
                <a:spcPts val="0"/>
              </a:spcBef>
              <a:spcAft>
                <a:spcPts val="1200"/>
              </a:spcAft>
              <a:buClrTx/>
              <a:buSzTx/>
              <a:buFont typeface="Arial" charset="0"/>
              <a:buNone/>
              <a:tabLst/>
              <a:defRPr/>
            </a:pPr>
            <a:r>
              <a:rPr lang="en-US" sz="2400" b="1" dirty="0">
                <a:solidFill>
                  <a:prstClr val="black"/>
                </a:solidFill>
                <a:latin typeface="Calibri"/>
                <a:ea typeface="ＭＳ Ｐゴシック"/>
              </a:rPr>
              <a:t>	Marketplace Transitions </a:t>
            </a:r>
          </a:p>
          <a:p>
            <a:pPr marL="0" marR="0" lvl="0" indent="0" algn="l" defTabSz="457200" rtl="0" eaLnBrk="1" fontAlgn="auto" latinLnBrk="0" hangingPunct="1">
              <a:spcBef>
                <a:spcPts val="0"/>
              </a:spcBef>
              <a:spcAft>
                <a:spcPts val="1200"/>
              </a:spcAft>
              <a:buClrTx/>
              <a:buSzTx/>
              <a:buFont typeface="Arial" charset="0"/>
              <a:buNone/>
              <a:tabLst/>
              <a:defRPr/>
            </a:pPr>
            <a:r>
              <a:rPr lang="en-US" sz="2400" b="1" dirty="0">
                <a:solidFill>
                  <a:prstClr val="black"/>
                </a:solidFill>
                <a:latin typeface="Calibri"/>
                <a:ea typeface="ＭＳ Ｐゴシック"/>
              </a:rPr>
              <a:t>	Other Affordability Proposals</a:t>
            </a:r>
            <a:endParaRPr kumimoji="0" lang="en-US" sz="2400"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57350" name="Rectangle 25"/>
          <p:cNvSpPr>
            <a:spLocks noChangeArrowheads="1"/>
          </p:cNvSpPr>
          <p:nvPr/>
        </p:nvSpPr>
        <p:spPr bwMode="auto">
          <a:xfrm>
            <a:off x="95250" y="1779671"/>
            <a:ext cx="8966067" cy="63500"/>
          </a:xfrm>
          <a:prstGeom prst="rect">
            <a:avLst/>
          </a:prstGeom>
          <a:solidFill>
            <a:srgbClr val="E9674F">
              <a:alpha val="89804"/>
            </a:srgbClr>
          </a:solidFill>
          <a:ln w="9525" algn="ctr">
            <a:solidFill>
              <a:srgbClr val="000000"/>
            </a:solidFill>
            <a:round/>
            <a:headEnd/>
            <a:tailEnd/>
          </a:ln>
          <a:extLst/>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7351" name="Rectangle 24"/>
          <p:cNvSpPr>
            <a:spLocks noChangeArrowheads="1"/>
          </p:cNvSpPr>
          <p:nvPr/>
        </p:nvSpPr>
        <p:spPr bwMode="auto">
          <a:xfrm>
            <a:off x="177932" y="6415091"/>
            <a:ext cx="8966067" cy="65088"/>
          </a:xfrm>
          <a:prstGeom prst="rect">
            <a:avLst/>
          </a:prstGeom>
          <a:solidFill>
            <a:srgbClr val="E9674F">
              <a:alpha val="90195"/>
            </a:srgbClr>
          </a:solidFill>
          <a:ln>
            <a:noFill/>
          </a:ln>
          <a:extLst/>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7352" name="Oval 13"/>
          <p:cNvSpPr>
            <a:spLocks noChangeArrowheads="1"/>
          </p:cNvSpPr>
          <p:nvPr/>
        </p:nvSpPr>
        <p:spPr bwMode="auto">
          <a:xfrm>
            <a:off x="311465" y="2126465"/>
            <a:ext cx="179009" cy="182563"/>
          </a:xfrm>
          <a:prstGeom prst="ellipse">
            <a:avLst/>
          </a:prstGeom>
          <a:solidFill>
            <a:srgbClr val="E9674F"/>
          </a:solidFill>
          <a:ln w="25400" algn="ctr">
            <a:solidFill>
              <a:srgbClr val="E9674F"/>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7353" name="Oval 13"/>
          <p:cNvSpPr>
            <a:spLocks noChangeArrowheads="1"/>
          </p:cNvSpPr>
          <p:nvPr/>
        </p:nvSpPr>
        <p:spPr bwMode="auto">
          <a:xfrm>
            <a:off x="311465" y="2828140"/>
            <a:ext cx="179009" cy="182563"/>
          </a:xfrm>
          <a:prstGeom prst="ellipse">
            <a:avLst/>
          </a:prstGeom>
          <a:solidFill>
            <a:srgbClr val="E9674F"/>
          </a:solidFill>
          <a:ln w="25400" algn="ctr">
            <a:solidFill>
              <a:srgbClr val="E9674F"/>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7356" name="Oval 16"/>
          <p:cNvSpPr>
            <a:spLocks noChangeArrowheads="1"/>
          </p:cNvSpPr>
          <p:nvPr/>
        </p:nvSpPr>
        <p:spPr bwMode="auto">
          <a:xfrm>
            <a:off x="744382" y="3524356"/>
            <a:ext cx="179009" cy="182562"/>
          </a:xfrm>
          <a:prstGeom prst="ellipse">
            <a:avLst/>
          </a:prstGeom>
          <a:solidFill>
            <a:srgbClr val="8064A2"/>
          </a:solidFill>
          <a:ln w="25400" algn="ctr">
            <a:solidFill>
              <a:srgbClr val="8064A2"/>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7357" name="Oval 16"/>
          <p:cNvSpPr>
            <a:spLocks noChangeArrowheads="1"/>
          </p:cNvSpPr>
          <p:nvPr/>
        </p:nvSpPr>
        <p:spPr bwMode="auto">
          <a:xfrm>
            <a:off x="744382" y="4198771"/>
            <a:ext cx="179009" cy="182562"/>
          </a:xfrm>
          <a:prstGeom prst="ellipse">
            <a:avLst/>
          </a:prstGeom>
          <a:solidFill>
            <a:srgbClr val="8064A2"/>
          </a:solidFill>
          <a:ln w="25400" algn="ctr">
            <a:solidFill>
              <a:srgbClr val="8064A2"/>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9" name="Title 1"/>
          <p:cNvSpPr txBox="1">
            <a:spLocks/>
          </p:cNvSpPr>
          <p:nvPr/>
        </p:nvSpPr>
        <p:spPr>
          <a:xfrm>
            <a:off x="-469210" y="414964"/>
            <a:ext cx="2683021" cy="11430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Open Sans Semibold" pitchFamily="34" charset="0"/>
                <a:ea typeface="Open Sans Semibold" pitchFamily="34" charset="0"/>
                <a:cs typeface="Open Sans Semibold" pitchFamily="34" charset="0"/>
              </a:defRPr>
            </a:lvl1pPr>
            <a:lvl2pPr algn="ctr" rtl="0" eaLnBrk="0" fontAlgn="base" hangingPunct="0">
              <a:spcBef>
                <a:spcPct val="0"/>
              </a:spcBef>
              <a:spcAft>
                <a:spcPct val="0"/>
              </a:spcAft>
              <a:defRPr sz="4400">
                <a:solidFill>
                  <a:schemeClr val="tx1"/>
                </a:solidFill>
                <a:latin typeface="Open Sans Semibold"/>
                <a:ea typeface="Open Sans Semibold"/>
                <a:cs typeface="Open Sans Semibold"/>
              </a:defRPr>
            </a:lvl2pPr>
            <a:lvl3pPr algn="ctr" rtl="0" eaLnBrk="0" fontAlgn="base" hangingPunct="0">
              <a:spcBef>
                <a:spcPct val="0"/>
              </a:spcBef>
              <a:spcAft>
                <a:spcPct val="0"/>
              </a:spcAft>
              <a:defRPr sz="4400">
                <a:solidFill>
                  <a:schemeClr val="tx1"/>
                </a:solidFill>
                <a:latin typeface="Open Sans Semibold"/>
                <a:ea typeface="Open Sans Semibold"/>
                <a:cs typeface="Open Sans Semibold"/>
              </a:defRPr>
            </a:lvl3pPr>
            <a:lvl4pPr algn="ctr" rtl="0" eaLnBrk="0" fontAlgn="base" hangingPunct="0">
              <a:spcBef>
                <a:spcPct val="0"/>
              </a:spcBef>
              <a:spcAft>
                <a:spcPct val="0"/>
              </a:spcAft>
              <a:defRPr sz="4400">
                <a:solidFill>
                  <a:schemeClr val="tx1"/>
                </a:solidFill>
                <a:latin typeface="Open Sans Semibold"/>
                <a:ea typeface="Open Sans Semibold"/>
                <a:cs typeface="Open Sans Semibold"/>
              </a:defRPr>
            </a:lvl4pPr>
            <a:lvl5pPr algn="ctr" rtl="0" eaLnBrk="0" fontAlgn="base" hangingPunct="0">
              <a:spcBef>
                <a:spcPct val="0"/>
              </a:spcBef>
              <a:spcAft>
                <a:spcPct val="0"/>
              </a:spcAft>
              <a:defRPr sz="4400">
                <a:solidFill>
                  <a:schemeClr val="tx1"/>
                </a:solidFill>
                <a:latin typeface="Open Sans Semibold"/>
                <a:ea typeface="Open Sans Semibold"/>
                <a:cs typeface="Open Sans Semibold"/>
              </a:defRPr>
            </a:lvl5pPr>
            <a:lvl6pPr marL="457200" algn="ctr" rtl="0" fontAlgn="base">
              <a:spcBef>
                <a:spcPct val="0"/>
              </a:spcBef>
              <a:spcAft>
                <a:spcPct val="0"/>
              </a:spcAft>
              <a:defRPr sz="4400">
                <a:solidFill>
                  <a:schemeClr val="tx1"/>
                </a:solidFill>
                <a:latin typeface="Open Sans Semibold"/>
                <a:ea typeface="Open Sans Semibold"/>
                <a:cs typeface="Open Sans Semibold"/>
              </a:defRPr>
            </a:lvl6pPr>
            <a:lvl7pPr marL="914400" algn="ctr" rtl="0" fontAlgn="base">
              <a:spcBef>
                <a:spcPct val="0"/>
              </a:spcBef>
              <a:spcAft>
                <a:spcPct val="0"/>
              </a:spcAft>
              <a:defRPr sz="4400">
                <a:solidFill>
                  <a:schemeClr val="tx1"/>
                </a:solidFill>
                <a:latin typeface="Open Sans Semibold"/>
                <a:ea typeface="Open Sans Semibold"/>
                <a:cs typeface="Open Sans Semibold"/>
              </a:defRPr>
            </a:lvl7pPr>
            <a:lvl8pPr marL="1371600" algn="ctr" rtl="0" fontAlgn="base">
              <a:spcBef>
                <a:spcPct val="0"/>
              </a:spcBef>
              <a:spcAft>
                <a:spcPct val="0"/>
              </a:spcAft>
              <a:defRPr sz="4400">
                <a:solidFill>
                  <a:schemeClr val="tx1"/>
                </a:solidFill>
                <a:latin typeface="Open Sans Semibold"/>
                <a:ea typeface="Open Sans Semibold"/>
                <a:cs typeface="Open Sans Semibold"/>
              </a:defRPr>
            </a:lvl8pPr>
            <a:lvl9pPr marL="1828800" algn="ctr" rtl="0" fontAlgn="base">
              <a:spcBef>
                <a:spcPct val="0"/>
              </a:spcBef>
              <a:spcAft>
                <a:spcPct val="0"/>
              </a:spcAft>
              <a:defRPr sz="4400">
                <a:solidFill>
                  <a:schemeClr val="tx1"/>
                </a:solidFill>
                <a:latin typeface="Open Sans Semibold"/>
                <a:ea typeface="Open Sans Semibold"/>
                <a:cs typeface="Open Sans Semibold"/>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rPr>
              <a:t>Agenda</a:t>
            </a:r>
          </a:p>
        </p:txBody>
      </p:sp>
      <p:sp>
        <p:nvSpPr>
          <p:cNvPr id="14" name="Oval 16"/>
          <p:cNvSpPr>
            <a:spLocks noChangeArrowheads="1"/>
          </p:cNvSpPr>
          <p:nvPr/>
        </p:nvSpPr>
        <p:spPr bwMode="auto">
          <a:xfrm>
            <a:off x="744381" y="4905722"/>
            <a:ext cx="179009" cy="182562"/>
          </a:xfrm>
          <a:prstGeom prst="ellipse">
            <a:avLst/>
          </a:prstGeom>
          <a:solidFill>
            <a:srgbClr val="8064A2"/>
          </a:solidFill>
          <a:ln w="25400" algn="ctr">
            <a:solidFill>
              <a:srgbClr val="8064A2"/>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5" name="Oval 16"/>
          <p:cNvSpPr>
            <a:spLocks noChangeArrowheads="1"/>
          </p:cNvSpPr>
          <p:nvPr/>
        </p:nvSpPr>
        <p:spPr bwMode="auto">
          <a:xfrm>
            <a:off x="744381" y="5516151"/>
            <a:ext cx="179009" cy="182562"/>
          </a:xfrm>
          <a:prstGeom prst="ellipse">
            <a:avLst/>
          </a:prstGeom>
          <a:solidFill>
            <a:srgbClr val="8064A2"/>
          </a:solidFill>
          <a:ln w="25400" algn="ctr">
            <a:solidFill>
              <a:srgbClr val="8064A2"/>
            </a:solidFill>
            <a:round/>
            <a:headEnd/>
            <a:tailEnd/>
          </a:ln>
        </p:spPr>
        <p:txBody>
          <a:bodyPr lIns="101858" tIns="50929" rIns="101858" bIns="50929" anchor="ctr"/>
          <a:lstStyle>
            <a:lvl1pPr defTabSz="1019175">
              <a:spcBef>
                <a:spcPct val="20000"/>
              </a:spcBef>
              <a:buFont typeface="Arial" panose="020B0604020202020204"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anose="020B0604020202020204"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anose="020B0604020202020204"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anose="020B0604020202020204"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Open Sans Light"/>
                <a:ea typeface="Open Sans Light"/>
                <a:cs typeface="Open Sans Light"/>
              </a:defRPr>
            </a:lvl9pPr>
          </a:lstStyle>
          <a:p>
            <a:pPr marL="0" marR="0" lvl="0" indent="0" algn="ctr" defTabSz="1019175"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5064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Dynamic Federal Policy Environment</a:t>
            </a:r>
            <a:endParaRPr lang="en-US" dirty="0"/>
          </a:p>
        </p:txBody>
      </p:sp>
      <p:sp>
        <p:nvSpPr>
          <p:cNvPr id="3" name="Content Placeholder 2"/>
          <p:cNvSpPr>
            <a:spLocks noGrp="1"/>
          </p:cNvSpPr>
          <p:nvPr>
            <p:ph idx="1"/>
          </p:nvPr>
        </p:nvSpPr>
        <p:spPr>
          <a:xfrm>
            <a:off x="2133601" y="2234800"/>
            <a:ext cx="5934635" cy="3853329"/>
          </a:xfrm>
        </p:spPr>
        <p:txBody>
          <a:bodyPr>
            <a:normAutofit/>
          </a:bodyPr>
          <a:lstStyle/>
          <a:p>
            <a:pPr marL="0" indent="0">
              <a:spcBef>
                <a:spcPts val="0"/>
              </a:spcBef>
              <a:buNone/>
            </a:pPr>
            <a:endParaRPr lang="en-US" sz="2000" dirty="0"/>
          </a:p>
          <a:p>
            <a:pPr marL="0" indent="0">
              <a:spcBef>
                <a:spcPts val="0"/>
              </a:spcBef>
              <a:buNone/>
            </a:pPr>
            <a:r>
              <a:rPr lang="en-US" sz="2000" dirty="0"/>
              <a:t>ACA litigation creates uncertainty</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000" dirty="0"/>
              <a:t>Public charge rule has chilling effect on enrollment in health programs</a:t>
            </a:r>
          </a:p>
          <a:p>
            <a:pPr marL="0" indent="0">
              <a:spcBef>
                <a:spcPts val="0"/>
              </a:spcBef>
              <a:buNone/>
            </a:pPr>
            <a:endParaRPr lang="en-US" sz="2000" dirty="0"/>
          </a:p>
          <a:p>
            <a:pPr marL="0" indent="0">
              <a:buNone/>
            </a:pPr>
            <a:endParaRPr lang="en-US" sz="2000" dirty="0"/>
          </a:p>
          <a:p>
            <a:pPr marL="0" indent="0">
              <a:buNone/>
            </a:pPr>
            <a:r>
              <a:rPr lang="en-US" sz="2000" dirty="0"/>
              <a:t>Is Federal government a reliable partner?</a:t>
            </a:r>
          </a:p>
          <a:p>
            <a:pPr marL="0" indent="0">
              <a:buNone/>
            </a:pPr>
            <a:endParaRPr lang="en-US" dirty="0"/>
          </a:p>
        </p:txBody>
      </p:sp>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8968" y="2204253"/>
            <a:ext cx="898155" cy="898155"/>
          </a:xfrm>
          <a:prstGeom prst="rect">
            <a:avLst/>
          </a:prstGeom>
        </p:spPr>
      </p:pic>
      <p:pic>
        <p:nvPicPr>
          <p:cNvPr id="5" name="Picture 4"/>
          <p:cNvPicPr>
            <a:picLocks noChangeAspect="1"/>
          </p:cNvPicPr>
          <p:nvPr/>
        </p:nvPicPr>
        <p:blipFill rotWithShape="1">
          <a:blip r:embed="rId3"/>
          <a:srcRect l="-1" t="-1" r="-469" b="9977"/>
          <a:stretch/>
        </p:blipFill>
        <p:spPr>
          <a:xfrm>
            <a:off x="858968" y="3510332"/>
            <a:ext cx="776393" cy="750415"/>
          </a:xfrm>
          <a:prstGeom prst="rect">
            <a:avLst/>
          </a:prstGeom>
        </p:spPr>
      </p:pic>
      <p:pic>
        <p:nvPicPr>
          <p:cNvPr id="6" name="Picture 5"/>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3765" y="4938812"/>
            <a:ext cx="666798" cy="665495"/>
          </a:xfrm>
          <a:prstGeom prst="rect">
            <a:avLst/>
          </a:prstGeom>
        </p:spPr>
      </p:pic>
    </p:spTree>
    <p:extLst>
      <p:ext uri="{BB962C8B-B14F-4D97-AF65-F5344CB8AC3E}">
        <p14:creationId xmlns:p14="http://schemas.microsoft.com/office/powerpoint/2010/main" val="23282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428" y="722750"/>
            <a:ext cx="7421216" cy="636688"/>
          </a:xfrm>
          <a:prstGeom prst="rect">
            <a:avLst/>
          </a:prstGeom>
        </p:spPr>
        <p:txBody>
          <a:bodyPr wrap="none" lIns="81892" tIns="40945" rIns="81892" bIns="40945">
            <a:spAutoFit/>
          </a:bodyPr>
          <a:lstStyle/>
          <a:p>
            <a:pPr marL="0" marR="0" lvl="0" indent="0" algn="l" defTabSz="912264" rtl="0" eaLnBrk="1" fontAlgn="auto" latinLnBrk="0" hangingPunct="1">
              <a:lnSpc>
                <a:spcPct val="100000"/>
              </a:lnSpc>
              <a:spcBef>
                <a:spcPts val="0"/>
              </a:spcBef>
              <a:spcAft>
                <a:spcPts val="2400"/>
              </a:spcAft>
              <a:buClrTx/>
              <a:buSzTx/>
              <a:buFontTx/>
              <a:buNone/>
              <a:tabLst/>
              <a:defRPr/>
            </a:pPr>
            <a:r>
              <a:rPr kumimoji="0" lang="en-US" sz="3600" b="1" i="0" u="none" strike="noStrike" kern="1200" cap="none" spc="0" normalizeH="0" baseline="0" noProof="0" dirty="0">
                <a:ln>
                  <a:noFill/>
                </a:ln>
                <a:solidFill>
                  <a:srgbClr val="E9674F"/>
                </a:solidFill>
                <a:effectLst/>
                <a:uLnTx/>
                <a:uFillTx/>
                <a:latin typeface="Calibri"/>
                <a:ea typeface="+mn-ea"/>
                <a:cs typeface="Helvetica Neue Medium"/>
              </a:rPr>
              <a:t>Plan Affordability Remains a Problem </a:t>
            </a:r>
          </a:p>
        </p:txBody>
      </p:sp>
      <p:sp>
        <p:nvSpPr>
          <p:cNvPr id="13" name="Rectangle 12"/>
          <p:cNvSpPr/>
          <p:nvPr/>
        </p:nvSpPr>
        <p:spPr bwMode="auto">
          <a:xfrm>
            <a:off x="128323" y="1332048"/>
            <a:ext cx="8897113" cy="5222114"/>
          </a:xfrm>
          <a:prstGeom prst="rect">
            <a:avLst/>
          </a:prstGeom>
          <a:solidFill>
            <a:srgbClr val="E9674F">
              <a:alpha val="74902"/>
            </a:srgbClr>
          </a:solidFill>
          <a:ln w="9525" cap="flat" cmpd="sng" algn="ctr">
            <a:noFill/>
            <a:prstDash val="solid"/>
            <a:round/>
            <a:headEnd type="none" w="med" len="med"/>
            <a:tailEnd type="none" w="med" len="med"/>
          </a:ln>
          <a:effectLst/>
        </p:spPr>
        <p:txBody>
          <a:bodyPr vert="horz" wrap="square" lIns="91354" tIns="45678" rIns="91354" bIns="45678" numCol="1" rtlCol="0" anchor="ctr" anchorCtr="0" compatLnSpc="1">
            <a:prstTxWarp prst="textNoShape">
              <a:avLst/>
            </a:prstTxWarp>
          </a:bodyPr>
          <a:lstStyle/>
          <a:p>
            <a:pPr marL="0" marR="0" lvl="0" indent="0" algn="ctr" defTabSz="914073"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9" name="Slide Number Placeholder 1"/>
          <p:cNvSpPr txBox="1">
            <a:spLocks/>
          </p:cNvSpPr>
          <p:nvPr/>
        </p:nvSpPr>
        <p:spPr>
          <a:xfrm>
            <a:off x="7772400" y="6245225"/>
            <a:ext cx="9144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ADAB6D-5D2F-473C-A2F7-8895C8D5FC33}"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pic>
        <p:nvPicPr>
          <p:cNvPr id="17" name="Picture 16"/>
          <p:cNvPicPr>
            <a:picLocks noChangeAspect="1"/>
          </p:cNvPicPr>
          <p:nvPr/>
        </p:nvPicPr>
        <p:blipFill>
          <a:blip r:embed="rId3"/>
          <a:stretch>
            <a:fillRect/>
          </a:stretch>
        </p:blipFill>
        <p:spPr>
          <a:xfrm>
            <a:off x="255270" y="1421836"/>
            <a:ext cx="6381750" cy="1333500"/>
          </a:xfrm>
          <a:prstGeom prst="rect">
            <a:avLst/>
          </a:prstGeom>
        </p:spPr>
      </p:pic>
      <p:pic>
        <p:nvPicPr>
          <p:cNvPr id="18" name="Picture 17"/>
          <p:cNvPicPr>
            <a:picLocks noChangeAspect="1"/>
          </p:cNvPicPr>
          <p:nvPr/>
        </p:nvPicPr>
        <p:blipFill>
          <a:blip r:embed="rId4"/>
          <a:stretch>
            <a:fillRect/>
          </a:stretch>
        </p:blipFill>
        <p:spPr>
          <a:xfrm>
            <a:off x="155401" y="4785844"/>
            <a:ext cx="5034883" cy="1768318"/>
          </a:xfrm>
          <a:prstGeom prst="rect">
            <a:avLst/>
          </a:prstGeom>
        </p:spPr>
      </p:pic>
      <p:pic>
        <p:nvPicPr>
          <p:cNvPr id="19" name="Picture 18"/>
          <p:cNvPicPr>
            <a:picLocks noChangeAspect="1"/>
          </p:cNvPicPr>
          <p:nvPr/>
        </p:nvPicPr>
        <p:blipFill>
          <a:blip r:embed="rId5"/>
          <a:stretch>
            <a:fillRect/>
          </a:stretch>
        </p:blipFill>
        <p:spPr>
          <a:xfrm>
            <a:off x="255270" y="2802342"/>
            <a:ext cx="3345957" cy="772144"/>
          </a:xfrm>
          <a:prstGeom prst="rect">
            <a:avLst/>
          </a:prstGeom>
        </p:spPr>
      </p:pic>
      <p:pic>
        <p:nvPicPr>
          <p:cNvPr id="20" name="Picture 19"/>
          <p:cNvPicPr>
            <a:picLocks noChangeAspect="1"/>
          </p:cNvPicPr>
          <p:nvPr/>
        </p:nvPicPr>
        <p:blipFill>
          <a:blip r:embed="rId6"/>
          <a:stretch>
            <a:fillRect/>
          </a:stretch>
        </p:blipFill>
        <p:spPr>
          <a:xfrm>
            <a:off x="592142" y="3603447"/>
            <a:ext cx="4103961" cy="1155007"/>
          </a:xfrm>
          <a:prstGeom prst="rect">
            <a:avLst/>
          </a:prstGeom>
        </p:spPr>
      </p:pic>
      <p:pic>
        <p:nvPicPr>
          <p:cNvPr id="16" name="Picture 15"/>
          <p:cNvPicPr>
            <a:picLocks noChangeAspect="1"/>
          </p:cNvPicPr>
          <p:nvPr/>
        </p:nvPicPr>
        <p:blipFill>
          <a:blip r:embed="rId7"/>
          <a:stretch>
            <a:fillRect/>
          </a:stretch>
        </p:blipFill>
        <p:spPr>
          <a:xfrm>
            <a:off x="4852531" y="2755336"/>
            <a:ext cx="4199983" cy="2394854"/>
          </a:xfrm>
          <a:prstGeom prst="rect">
            <a:avLst/>
          </a:prstGeom>
        </p:spPr>
      </p:pic>
      <p:pic>
        <p:nvPicPr>
          <p:cNvPr id="14" name="Picture 13"/>
          <p:cNvPicPr>
            <a:picLocks noChangeAspect="1"/>
          </p:cNvPicPr>
          <p:nvPr/>
        </p:nvPicPr>
        <p:blipFill>
          <a:blip r:embed="rId8"/>
          <a:stretch>
            <a:fillRect/>
          </a:stretch>
        </p:blipFill>
        <p:spPr>
          <a:xfrm>
            <a:off x="5508579" y="5278005"/>
            <a:ext cx="2457450" cy="1133475"/>
          </a:xfrm>
          <a:prstGeom prst="rect">
            <a:avLst/>
          </a:prstGeom>
        </p:spPr>
      </p:pic>
    </p:spTree>
    <p:extLst>
      <p:ext uri="{BB962C8B-B14F-4D97-AF65-F5344CB8AC3E}">
        <p14:creationId xmlns:p14="http://schemas.microsoft.com/office/powerpoint/2010/main" val="7717912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Themes for States</a:t>
            </a:r>
          </a:p>
        </p:txBody>
      </p:sp>
      <p:sp>
        <p:nvSpPr>
          <p:cNvPr id="4" name="Content Placeholder 2"/>
          <p:cNvSpPr>
            <a:spLocks noGrp="1"/>
          </p:cNvSpPr>
          <p:nvPr>
            <p:ph idx="1"/>
          </p:nvPr>
        </p:nvSpPr>
        <p:spPr>
          <a:xfrm>
            <a:off x="1909482" y="1857072"/>
            <a:ext cx="6777318" cy="3853329"/>
          </a:xfrm>
        </p:spPr>
        <p:txBody>
          <a:bodyPr>
            <a:noAutofit/>
          </a:bodyPr>
          <a:lstStyle/>
          <a:p>
            <a:pPr marL="237412" lvl="2" indent="0">
              <a:buNone/>
            </a:pPr>
            <a:endParaRPr lang="en-US" sz="1800" dirty="0"/>
          </a:p>
          <a:p>
            <a:pPr marL="237412" lvl="2" indent="0">
              <a:buNone/>
            </a:pPr>
            <a:r>
              <a:rPr lang="en-US" dirty="0"/>
              <a:t>Expanding health insurance coverage to residents </a:t>
            </a:r>
          </a:p>
          <a:p>
            <a:pPr marL="408862" lvl="2" indent="-171450"/>
            <a:endParaRPr lang="en-US" dirty="0"/>
          </a:p>
          <a:p>
            <a:pPr marL="237412" lvl="2" indent="0">
              <a:buNone/>
            </a:pPr>
            <a:endParaRPr lang="en-US" dirty="0"/>
          </a:p>
          <a:p>
            <a:pPr marL="237412" lvl="2" indent="0">
              <a:buNone/>
            </a:pPr>
            <a:r>
              <a:rPr lang="en-US" dirty="0"/>
              <a:t>Addressing health care affordability</a:t>
            </a:r>
          </a:p>
          <a:p>
            <a:pPr marL="237412" lvl="2" indent="0">
              <a:buNone/>
            </a:pPr>
            <a:endParaRPr lang="en-US" dirty="0"/>
          </a:p>
          <a:p>
            <a:pPr marL="237412" lvl="2" indent="0">
              <a:buNone/>
            </a:pPr>
            <a:endParaRPr lang="en-US" dirty="0"/>
          </a:p>
          <a:p>
            <a:pPr marL="237412" lvl="2" indent="0">
              <a:buNone/>
            </a:pPr>
            <a:r>
              <a:rPr lang="en-US" dirty="0"/>
              <a:t>Preserving the Affordable Care Act</a:t>
            </a:r>
          </a:p>
        </p:txBody>
      </p:sp>
      <p:pic>
        <p:nvPicPr>
          <p:cNvPr id="7" name="Picture 6"/>
          <p:cNvPicPr>
            <a:picLocks noChangeAspect="1"/>
          </p:cNvPicPr>
          <p:nvPr/>
        </p:nvPicPr>
        <p:blipFill>
          <a:blip r:embed="rId2"/>
          <a:stretch>
            <a:fillRect/>
          </a:stretch>
        </p:blipFill>
        <p:spPr>
          <a:xfrm>
            <a:off x="907304" y="2114440"/>
            <a:ext cx="973987" cy="973987"/>
          </a:xfrm>
          <a:prstGeom prst="rect">
            <a:avLst/>
          </a:prstGeom>
        </p:spPr>
      </p:pic>
      <p:grpSp>
        <p:nvGrpSpPr>
          <p:cNvPr id="8" name="Group 7"/>
          <p:cNvGrpSpPr/>
          <p:nvPr/>
        </p:nvGrpSpPr>
        <p:grpSpPr>
          <a:xfrm>
            <a:off x="689117" y="3345794"/>
            <a:ext cx="1442009" cy="877003"/>
            <a:chOff x="606767" y="2787018"/>
            <a:chExt cx="1808144" cy="1038009"/>
          </a:xfrm>
        </p:grpSpPr>
        <p:pic>
          <p:nvPicPr>
            <p:cNvPr id="9" name="Picture 2" descr="image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767" y="2787018"/>
              <a:ext cx="1808144" cy="103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a:spLocks noChangeAspect="1"/>
            </p:cNvSpPr>
            <p:nvPr/>
          </p:nvSpPr>
          <p:spPr>
            <a:xfrm>
              <a:off x="993257" y="2817498"/>
              <a:ext cx="995482" cy="9757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1" name="Picture 3" descr="C:\Users\pboozang\AppData\Local\Microsoft\Windows\Temporary Internet Files\Content.IE5\PG4NH7X2\AC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761" y="4475760"/>
            <a:ext cx="1049095" cy="104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2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States Lean In</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DA377-74CE-449D-9575-37C744521F5A}" type="slidenum">
              <a:rPr kumimoji="0" lang="en-US" sz="1200" b="0" i="0" u="none" strike="noStrike" kern="1200" cap="none" spc="0" normalizeH="0" baseline="0" noProof="0" smtClean="0">
                <a:ln>
                  <a:noFill/>
                </a:ln>
                <a:solidFill>
                  <a:srgbClr val="E9674F"/>
                </a:solidFill>
                <a:effectLst/>
                <a:uLnTx/>
                <a:uFillTx/>
                <a:latin typeface="Helvetica Neue Medium"/>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E9674F"/>
              </a:solidFill>
              <a:effectLst/>
              <a:uLnTx/>
              <a:uFillTx/>
              <a:latin typeface="Helvetica Neue Medium"/>
              <a:ea typeface="+mn-ea"/>
            </a:endParaRPr>
          </a:p>
        </p:txBody>
      </p:sp>
      <p:sp>
        <p:nvSpPr>
          <p:cNvPr id="4" name="Content Placeholder 3"/>
          <p:cNvSpPr>
            <a:spLocks noGrp="1"/>
          </p:cNvSpPr>
          <p:nvPr>
            <p:ph sz="quarter" idx="1"/>
          </p:nvPr>
        </p:nvSpPr>
        <p:spPr>
          <a:xfrm>
            <a:off x="386080" y="1646283"/>
            <a:ext cx="7772400" cy="4419600"/>
          </a:xfrm>
        </p:spPr>
        <p:txBody>
          <a:bodyPr>
            <a:normAutofit fontScale="92500" lnSpcReduction="10000"/>
          </a:bodyPr>
          <a:lstStyle/>
          <a:p>
            <a:pPr marL="0" indent="0">
              <a:buNone/>
            </a:pPr>
            <a:endParaRPr lang="en-US" dirty="0"/>
          </a:p>
          <a:p>
            <a:r>
              <a:rPr lang="en-US" dirty="0"/>
              <a:t>Create state reinsurance programs via Section 1332 waivers </a:t>
            </a:r>
          </a:p>
          <a:p>
            <a:endParaRPr lang="en-US" dirty="0"/>
          </a:p>
          <a:p>
            <a:r>
              <a:rPr lang="en-US" dirty="0"/>
              <a:t>Develop/explore public option/buy-in programs </a:t>
            </a:r>
          </a:p>
          <a:p>
            <a:endParaRPr lang="en-US" dirty="0"/>
          </a:p>
          <a:p>
            <a:r>
              <a:rPr lang="en-US" dirty="0"/>
              <a:t>Transition marketplace functions from federal platform to a state-based platform </a:t>
            </a:r>
          </a:p>
          <a:p>
            <a:endParaRPr lang="en-US" dirty="0"/>
          </a:p>
          <a:p>
            <a:endParaRPr lang="en-US" dirty="0"/>
          </a:p>
          <a:p>
            <a:endParaRPr lang="en-US" dirty="0"/>
          </a:p>
          <a:p>
            <a:endParaRPr lang="en-US" u="sng" dirty="0"/>
          </a:p>
          <a:p>
            <a:pPr lvl="1"/>
            <a:endParaRPr lang="en-US" dirty="0"/>
          </a:p>
          <a:p>
            <a:pPr lvl="1"/>
            <a:endParaRPr lang="en-US" dirty="0"/>
          </a:p>
          <a:p>
            <a:pPr lvl="1"/>
            <a:endParaRPr lang="en-US" dirty="0"/>
          </a:p>
          <a:p>
            <a:pPr lvl="1"/>
            <a:endParaRPr lang="en-US" dirty="0"/>
          </a:p>
          <a:p>
            <a:pPr marL="320040" lvl="1" indent="0">
              <a:buNone/>
            </a:pPr>
            <a:endParaRPr lang="en-US" dirty="0"/>
          </a:p>
        </p:txBody>
      </p:sp>
    </p:spTree>
    <p:extLst>
      <p:ext uri="{BB962C8B-B14F-4D97-AF65-F5344CB8AC3E}">
        <p14:creationId xmlns:p14="http://schemas.microsoft.com/office/powerpoint/2010/main" val="62456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621" y="1362984"/>
            <a:ext cx="5909539" cy="4508106"/>
          </a:xfrm>
          <a:prstGeom prst="rect">
            <a:avLst/>
          </a:prstGeom>
        </p:spPr>
      </p:pic>
      <p:sp>
        <p:nvSpPr>
          <p:cNvPr id="2" name="Title 1"/>
          <p:cNvSpPr>
            <a:spLocks noGrp="1"/>
          </p:cNvSpPr>
          <p:nvPr>
            <p:ph type="title"/>
          </p:nvPr>
        </p:nvSpPr>
        <p:spPr>
          <a:xfrm>
            <a:off x="127591" y="420786"/>
            <a:ext cx="8229600" cy="1143000"/>
          </a:xfrm>
        </p:spPr>
        <p:txBody>
          <a:bodyPr/>
          <a:lstStyle/>
          <a:p>
            <a:r>
              <a:rPr lang="en-US" dirty="0"/>
              <a:t>Status of 1332 Activity </a:t>
            </a:r>
          </a:p>
        </p:txBody>
      </p:sp>
      <p:grpSp>
        <p:nvGrpSpPr>
          <p:cNvPr id="144" name="Group 143"/>
          <p:cNvGrpSpPr/>
          <p:nvPr/>
        </p:nvGrpSpPr>
        <p:grpSpPr>
          <a:xfrm>
            <a:off x="382558" y="5580343"/>
            <a:ext cx="6465297" cy="1031422"/>
            <a:chOff x="2846040" y="5331035"/>
            <a:chExt cx="5983770" cy="1046687"/>
          </a:xfrm>
        </p:grpSpPr>
        <p:sp>
          <p:nvSpPr>
            <p:cNvPr id="145" name="Rectangle 144"/>
            <p:cNvSpPr/>
            <p:nvPr/>
          </p:nvSpPr>
          <p:spPr>
            <a:xfrm>
              <a:off x="5753164" y="5822462"/>
              <a:ext cx="133350" cy="136525"/>
            </a:xfrm>
            <a:prstGeom prst="rect">
              <a:avLst/>
            </a:prstGeom>
            <a:solidFill>
              <a:srgbClr val="70AD47">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46" name="Rectangle 3"/>
            <p:cNvSpPr>
              <a:spLocks noChangeArrowheads="1"/>
            </p:cNvSpPr>
            <p:nvPr/>
          </p:nvSpPr>
          <p:spPr bwMode="auto">
            <a:xfrm>
              <a:off x="5964217" y="5731187"/>
              <a:ext cx="2865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Authorizing legislation enacted </a:t>
              </a:r>
            </a:p>
          </p:txBody>
        </p:sp>
        <p:sp>
          <p:nvSpPr>
            <p:cNvPr id="147" name="Rectangle 146"/>
            <p:cNvSpPr/>
            <p:nvPr/>
          </p:nvSpPr>
          <p:spPr>
            <a:xfrm>
              <a:off x="2846040" y="5822462"/>
              <a:ext cx="133350" cy="136525"/>
            </a:xfrm>
            <a:prstGeom prst="rect">
              <a:avLst/>
            </a:prstGeom>
            <a:solidFill>
              <a:srgbClr val="FFC000">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48" name="Rectangle 3"/>
            <p:cNvSpPr>
              <a:spLocks noChangeArrowheads="1"/>
            </p:cNvSpPr>
            <p:nvPr/>
          </p:nvSpPr>
          <p:spPr bwMode="auto">
            <a:xfrm>
              <a:off x="3101697" y="5732236"/>
              <a:ext cx="2568432" cy="64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Waiver application withdrawn/</a:t>
              </a:r>
            </a:p>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lang="en-US" altLang="en-US" sz="1600" kern="0" dirty="0">
                  <a:solidFill>
                    <a:prstClr val="black"/>
                  </a:solidFill>
                  <a:latin typeface="Calibri" pitchFamily="34" charset="0"/>
                  <a:cs typeface="Arial" pitchFamily="34" charset="0"/>
                </a:rPr>
                <a:t>deemed incomplete </a:t>
              </a: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 </a:t>
              </a:r>
            </a:p>
          </p:txBody>
        </p:sp>
        <p:grpSp>
          <p:nvGrpSpPr>
            <p:cNvPr id="149" name="Group 148"/>
            <p:cNvGrpSpPr/>
            <p:nvPr/>
          </p:nvGrpSpPr>
          <p:grpSpPr>
            <a:xfrm>
              <a:off x="2848217" y="5332107"/>
              <a:ext cx="2304616" cy="338554"/>
              <a:chOff x="4560574" y="5306451"/>
              <a:chExt cx="2304616" cy="338554"/>
            </a:xfrm>
          </p:grpSpPr>
          <p:sp>
            <p:nvSpPr>
              <p:cNvPr id="152" name="Rectangle 151"/>
              <p:cNvSpPr/>
              <p:nvPr/>
            </p:nvSpPr>
            <p:spPr>
              <a:xfrm>
                <a:off x="4560574" y="5396677"/>
                <a:ext cx="133350" cy="136525"/>
              </a:xfrm>
              <a:prstGeom prst="rect">
                <a:avLst/>
              </a:prstGeom>
              <a:solidFill>
                <a:srgbClr val="5B9BD5">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53" name="Rectangle 3"/>
              <p:cNvSpPr>
                <a:spLocks noChangeArrowheads="1"/>
              </p:cNvSpPr>
              <p:nvPr/>
            </p:nvSpPr>
            <p:spPr bwMode="auto">
              <a:xfrm>
                <a:off x="4816231" y="5306451"/>
                <a:ext cx="2048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Waiver approved (12) </a:t>
                </a:r>
              </a:p>
            </p:txBody>
          </p:sp>
        </p:grpSp>
        <p:sp>
          <p:nvSpPr>
            <p:cNvPr id="150" name="Rectangle 149"/>
            <p:cNvSpPr/>
            <p:nvPr/>
          </p:nvSpPr>
          <p:spPr>
            <a:xfrm>
              <a:off x="5751008" y="5422310"/>
              <a:ext cx="133350" cy="136525"/>
            </a:xfrm>
            <a:prstGeom prst="rect">
              <a:avLst/>
            </a:prstGeom>
            <a:solidFill>
              <a:srgbClr val="ED7D31">
                <a:lumMod val="40000"/>
                <a:lumOff val="60000"/>
              </a:srgbClr>
            </a:solidFill>
            <a:ln w="6350" cap="flat" cmpd="sng" algn="ctr">
              <a:solidFill>
                <a:sysClr val="windowText" lastClr="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0AB00"/>
                </a:solidFill>
                <a:effectLst/>
                <a:uLnTx/>
                <a:uFillTx/>
                <a:latin typeface="Calibri" panose="020F0502020204030204"/>
                <a:ea typeface="+mn-ea"/>
                <a:cs typeface="+mn-cs"/>
              </a:endParaRPr>
            </a:p>
          </p:txBody>
        </p:sp>
        <p:sp>
          <p:nvSpPr>
            <p:cNvPr id="151" name="Rectangle 3"/>
            <p:cNvSpPr>
              <a:spLocks noChangeArrowheads="1"/>
            </p:cNvSpPr>
            <p:nvPr/>
          </p:nvSpPr>
          <p:spPr bwMode="auto">
            <a:xfrm>
              <a:off x="5962061" y="5331035"/>
              <a:ext cx="2492768" cy="3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0" marR="0" lvl="0" indent="0" algn="l" defTabSz="914400" rtl="0" eaLnBrk="1" fontAlgn="auto" latinLnBrk="0" hangingPunct="1">
                <a:lnSpc>
                  <a:spcPct val="100000"/>
                </a:lnSpc>
                <a:spcBef>
                  <a:spcPts val="200"/>
                </a:spcBef>
                <a:spcAft>
                  <a:spcPts val="200"/>
                </a:spcAft>
                <a:buClrTx/>
                <a:buSzTx/>
                <a:buFont typeface="Arial" pitchFamily="34" charset="0"/>
                <a:buNone/>
                <a:tabLst/>
                <a:defRPr/>
              </a:pPr>
              <a:r>
                <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rPr>
                <a:t>Waiver application</a:t>
              </a:r>
              <a:r>
                <a:rPr kumimoji="0" lang="en-US" altLang="en-US" sz="1600" b="0" i="0" u="none" strike="noStrike" kern="0" cap="none" spc="0" normalizeH="0" noProof="0" dirty="0">
                  <a:ln>
                    <a:noFill/>
                  </a:ln>
                  <a:solidFill>
                    <a:prstClr val="black"/>
                  </a:solidFill>
                  <a:effectLst/>
                  <a:uLnTx/>
                  <a:uFillTx/>
                  <a:latin typeface="Calibri" pitchFamily="34" charset="0"/>
                  <a:cs typeface="Arial" pitchFamily="34" charset="0"/>
                </a:rPr>
                <a:t> submitted </a:t>
              </a:r>
              <a:endParaRPr kumimoji="0" lang="en-US" altLang="en-US" sz="1600" b="0" i="0" u="none" strike="noStrike" kern="0" cap="none" spc="0" normalizeH="0" baseline="0" noProof="0" dirty="0">
                <a:ln>
                  <a:noFill/>
                </a:ln>
                <a:solidFill>
                  <a:prstClr val="black"/>
                </a:solidFill>
                <a:effectLst/>
                <a:uLnTx/>
                <a:uFillTx/>
                <a:latin typeface="Calibri" pitchFamily="34" charset="0"/>
                <a:cs typeface="Arial" pitchFamily="34" charset="0"/>
              </a:endParaRPr>
            </a:p>
          </p:txBody>
        </p:sp>
      </p:grpSp>
      <p:grpSp>
        <p:nvGrpSpPr>
          <p:cNvPr id="154" name="Group 153"/>
          <p:cNvGrpSpPr/>
          <p:nvPr/>
        </p:nvGrpSpPr>
        <p:grpSpPr>
          <a:xfrm>
            <a:off x="6526654" y="5580343"/>
            <a:ext cx="2879006" cy="338554"/>
            <a:chOff x="8587159" y="5314266"/>
            <a:chExt cx="2879006" cy="338554"/>
          </a:xfrm>
        </p:grpSpPr>
        <p:sp>
          <p:nvSpPr>
            <p:cNvPr id="155" name="Rectangle 154"/>
            <p:cNvSpPr/>
            <p:nvPr/>
          </p:nvSpPr>
          <p:spPr>
            <a:xfrm>
              <a:off x="8587159" y="5415788"/>
              <a:ext cx="133350" cy="136525"/>
            </a:xfrm>
            <a:prstGeom prst="rect">
              <a:avLst/>
            </a:prstGeom>
            <a:solidFill>
              <a:srgbClr val="CCAC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0AB00"/>
                </a:solidFill>
                <a:effectLst/>
                <a:uLnTx/>
                <a:uFillTx/>
                <a:latin typeface="Calibri"/>
                <a:ea typeface="+mn-ea"/>
                <a:cs typeface="+mn-cs"/>
              </a:endParaRPr>
            </a:p>
          </p:txBody>
        </p:sp>
        <p:sp>
          <p:nvSpPr>
            <p:cNvPr id="156" name="TextBox 155"/>
            <p:cNvSpPr txBox="1"/>
            <p:nvPr/>
          </p:nvSpPr>
          <p:spPr>
            <a:xfrm>
              <a:off x="8841339" y="5314266"/>
              <a:ext cx="262482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Public draft of application </a:t>
              </a:r>
            </a:p>
          </p:txBody>
        </p:sp>
      </p:grpSp>
    </p:spTree>
    <p:extLst>
      <p:ext uri="{BB962C8B-B14F-4D97-AF65-F5344CB8AC3E}">
        <p14:creationId xmlns:p14="http://schemas.microsoft.com/office/powerpoint/2010/main" val="23890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1332 Waivers [Approved]</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DA377-74CE-449D-9575-37C744521F5A}" type="slidenum">
              <a:rPr kumimoji="0" lang="en-US" sz="1200" b="0" i="0" u="none" strike="noStrike" kern="1200" cap="none" spc="0" normalizeH="0" baseline="0" noProof="0" smtClean="0">
                <a:ln>
                  <a:noFill/>
                </a:ln>
                <a:solidFill>
                  <a:srgbClr val="E9674F"/>
                </a:solidFill>
                <a:effectLst/>
                <a:uLnTx/>
                <a:uFillTx/>
                <a:latin typeface="Helvetica Neue Medium"/>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E9674F"/>
              </a:solidFill>
              <a:effectLst/>
              <a:uLnTx/>
              <a:uFillTx/>
              <a:latin typeface="Helvetica Neue Medium"/>
              <a:ea typeface="+mn-ea"/>
            </a:endParaRPr>
          </a:p>
        </p:txBody>
      </p:sp>
      <p:sp>
        <p:nvSpPr>
          <p:cNvPr id="4" name="Content Placeholder 3"/>
          <p:cNvSpPr>
            <a:spLocks noGrp="1"/>
          </p:cNvSpPr>
          <p:nvPr>
            <p:ph sz="quarter" idx="1"/>
          </p:nvPr>
        </p:nvSpPr>
        <p:spPr>
          <a:xfrm>
            <a:off x="457200" y="1775478"/>
            <a:ext cx="7772400" cy="4419600"/>
          </a:xfrm>
        </p:spPr>
        <p:txBody>
          <a:bodyPr>
            <a:normAutofit/>
          </a:bodyPr>
          <a:lstStyle/>
          <a:p>
            <a:r>
              <a:rPr lang="en-US" u="sng" dirty="0"/>
              <a:t>Reinsurance program </a:t>
            </a:r>
            <a:r>
              <a:rPr lang="en-US" dirty="0"/>
              <a:t>(AK, CO, DE, ME, MD, MN, MT, NJ, ND, OR, &amp; WI )</a:t>
            </a:r>
          </a:p>
          <a:p>
            <a:pPr lvl="1"/>
            <a:r>
              <a:rPr lang="en-US" sz="2400" dirty="0"/>
              <a:t>Stabilizes individual market through state-funded reinsurance program for high cost claims </a:t>
            </a:r>
          </a:p>
          <a:p>
            <a:pPr lvl="1"/>
            <a:r>
              <a:rPr lang="en-US" sz="2400" dirty="0"/>
              <a:t>1332 waiver allows state to recoup (“pass-through”) some of the savings that accrue to the federal government due to lower premiums</a:t>
            </a:r>
          </a:p>
          <a:p>
            <a:r>
              <a:rPr lang="en-US" u="sng" dirty="0"/>
              <a:t>Other ideas</a:t>
            </a:r>
            <a:r>
              <a:rPr lang="en-US" dirty="0"/>
              <a:t>?</a:t>
            </a:r>
          </a:p>
          <a:p>
            <a:pPr lvl="1"/>
            <a:endParaRPr lang="en-US" dirty="0"/>
          </a:p>
          <a:p>
            <a:pPr marL="320040" lvl="1" indent="0">
              <a:buNone/>
            </a:pPr>
            <a:endParaRPr lang="en-US" dirty="0"/>
          </a:p>
        </p:txBody>
      </p:sp>
    </p:spTree>
    <p:extLst>
      <p:ext uri="{BB962C8B-B14F-4D97-AF65-F5344CB8AC3E}">
        <p14:creationId xmlns:p14="http://schemas.microsoft.com/office/powerpoint/2010/main" val="391992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Medicaid Buy-In or Public Option</a:t>
            </a:r>
          </a:p>
        </p:txBody>
      </p:sp>
      <p:sp>
        <p:nvSpPr>
          <p:cNvPr id="3" name="Content Placeholder 2"/>
          <p:cNvSpPr>
            <a:spLocks noGrp="1"/>
          </p:cNvSpPr>
          <p:nvPr>
            <p:ph idx="1"/>
          </p:nvPr>
        </p:nvSpPr>
        <p:spPr>
          <a:xfrm>
            <a:off x="1407458" y="2154118"/>
            <a:ext cx="7279341" cy="3853329"/>
          </a:xfrm>
        </p:spPr>
        <p:txBody>
          <a:bodyPr>
            <a:normAutofit lnSpcReduction="10000"/>
          </a:bodyPr>
          <a:lstStyle/>
          <a:p>
            <a:pPr marL="0" lvl="1" indent="0">
              <a:lnSpc>
                <a:spcPct val="120000"/>
              </a:lnSpc>
              <a:buNone/>
            </a:pPr>
            <a:r>
              <a:rPr lang="en-US" sz="2000" b="1" dirty="0">
                <a:solidFill>
                  <a:prstClr val="black"/>
                </a:solidFill>
              </a:rPr>
              <a:t>Definition</a:t>
            </a:r>
            <a:r>
              <a:rPr lang="en-US" sz="2000" dirty="0">
                <a:solidFill>
                  <a:prstClr val="black"/>
                </a:solidFill>
              </a:rPr>
              <a:t>: evolving, but generally state provides coverage that may be more affordable and/or accessible than current options in individual and employer markets by leveraging government buying power</a:t>
            </a:r>
          </a:p>
          <a:p>
            <a:pPr marL="228282" lvl="2" indent="0">
              <a:lnSpc>
                <a:spcPct val="120000"/>
              </a:lnSpc>
              <a:buNone/>
            </a:pPr>
            <a:endParaRPr lang="en-US" sz="1200" dirty="0">
              <a:solidFill>
                <a:prstClr val="black"/>
              </a:solidFill>
            </a:endParaRPr>
          </a:p>
          <a:p>
            <a:pPr marL="0" lvl="1" indent="0">
              <a:lnSpc>
                <a:spcPct val="120000"/>
              </a:lnSpc>
              <a:buNone/>
            </a:pPr>
            <a:r>
              <a:rPr lang="en-US" sz="2000" b="1" dirty="0">
                <a:solidFill>
                  <a:prstClr val="black"/>
                </a:solidFill>
              </a:rPr>
              <a:t>Goals</a:t>
            </a:r>
            <a:r>
              <a:rPr lang="en-US" sz="2000" dirty="0">
                <a:solidFill>
                  <a:prstClr val="black"/>
                </a:solidFill>
              </a:rPr>
              <a:t>: increase affordability, access, competition, single payer glide path (or obstacle)?</a:t>
            </a:r>
          </a:p>
          <a:p>
            <a:pPr marL="0" lvl="1" indent="0">
              <a:lnSpc>
                <a:spcPct val="120000"/>
              </a:lnSpc>
              <a:buNone/>
            </a:pPr>
            <a:endParaRPr lang="en-US" sz="1200" dirty="0">
              <a:solidFill>
                <a:prstClr val="black"/>
              </a:solidFill>
            </a:endParaRPr>
          </a:p>
          <a:p>
            <a:pPr marL="0" lvl="1" indent="0">
              <a:lnSpc>
                <a:spcPct val="120000"/>
              </a:lnSpc>
              <a:buNone/>
            </a:pPr>
            <a:r>
              <a:rPr lang="en-US" sz="2000" b="1" dirty="0">
                <a:solidFill>
                  <a:prstClr val="black"/>
                </a:solidFill>
              </a:rPr>
              <a:t>Considerations</a:t>
            </a:r>
            <a:r>
              <a:rPr lang="en-US" sz="2000" dirty="0">
                <a:solidFill>
                  <a:prstClr val="black"/>
                </a:solidFill>
              </a:rPr>
              <a:t>: provider networks, reimbursement rates, impact on existing insurance markets, insurer reactions, need for federal waiver?</a:t>
            </a:r>
          </a:p>
          <a:p>
            <a:pPr marL="237412" lvl="2" indent="0">
              <a:lnSpc>
                <a:spcPct val="120000"/>
              </a:lnSpc>
              <a:buClr>
                <a:srgbClr val="71685A"/>
              </a:buClr>
              <a:buNone/>
            </a:pPr>
            <a:endParaRPr lang="en-US" sz="12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558342" y="2333737"/>
            <a:ext cx="665411" cy="665411"/>
          </a:xfrm>
          <a:prstGeom prst="rect">
            <a:avLst/>
          </a:prstGeom>
        </p:spPr>
      </p:pic>
      <p:pic>
        <p:nvPicPr>
          <p:cNvPr id="5" name="Picture 4"/>
          <p:cNvPicPr>
            <a:picLocks noChangeAspect="1"/>
          </p:cNvPicPr>
          <p:nvPr/>
        </p:nvPicPr>
        <p:blipFill>
          <a:blip r:embed="rId3"/>
          <a:stretch>
            <a:fillRect/>
          </a:stretch>
        </p:blipFill>
        <p:spPr>
          <a:xfrm>
            <a:off x="552246" y="3840719"/>
            <a:ext cx="627942" cy="627942"/>
          </a:xfrm>
          <a:prstGeom prst="rect">
            <a:avLst/>
          </a:prstGeom>
        </p:spPr>
      </p:pic>
      <p:pic>
        <p:nvPicPr>
          <p:cNvPr id="7" name="Picture 6"/>
          <p:cNvPicPr>
            <a:picLocks noChangeAspect="1"/>
          </p:cNvPicPr>
          <p:nvPr/>
        </p:nvPicPr>
        <p:blipFill>
          <a:blip r:embed="rId4"/>
          <a:stretch>
            <a:fillRect/>
          </a:stretch>
        </p:blipFill>
        <p:spPr>
          <a:xfrm>
            <a:off x="558342" y="4999309"/>
            <a:ext cx="621846" cy="621846"/>
          </a:xfrm>
          <a:prstGeom prst="rect">
            <a:avLst/>
          </a:prstGeom>
        </p:spPr>
      </p:pic>
    </p:spTree>
    <p:extLst>
      <p:ext uri="{BB962C8B-B14F-4D97-AF65-F5344CB8AC3E}">
        <p14:creationId xmlns:p14="http://schemas.microsoft.com/office/powerpoint/2010/main" val="1610545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2SkdHcTS6SNZDU6am1I7g"/>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1344</TotalTime>
  <Words>847</Words>
  <Application>Microsoft Office PowerPoint</Application>
  <PresentationFormat>On-screen Show (4:3)</PresentationFormat>
  <Paragraphs>235</Paragraphs>
  <Slides>15</Slides>
  <Notes>6</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32" baseType="lpstr">
      <vt:lpstr>MS PGothic</vt:lpstr>
      <vt:lpstr>MS PGothic</vt:lpstr>
      <vt:lpstr>Arial</vt:lpstr>
      <vt:lpstr>Avenir Medium Oblique</vt:lpstr>
      <vt:lpstr>Calibri</vt:lpstr>
      <vt:lpstr>Helvetica Neue</vt:lpstr>
      <vt:lpstr>Helvetica Neue Medium</vt:lpstr>
      <vt:lpstr>Open Sans</vt:lpstr>
      <vt:lpstr>Open Sans Semibold</vt:lpstr>
      <vt:lpstr>Times New Roman</vt:lpstr>
      <vt:lpstr>Wingdings</vt:lpstr>
      <vt:lpstr>1_Office Theme</vt:lpstr>
      <vt:lpstr>1_Custom Design</vt:lpstr>
      <vt:lpstr>Custom Design</vt:lpstr>
      <vt:lpstr>12_Custom Design</vt:lpstr>
      <vt:lpstr>3_Custom Design</vt:lpstr>
      <vt:lpstr>think-cell Slide</vt:lpstr>
      <vt:lpstr>What’s Next? Coverage and Affordability Opportunities in Red, Blue, and Purple States</vt:lpstr>
      <vt:lpstr>PowerPoint Presentation</vt:lpstr>
      <vt:lpstr>Dynamic Federal Policy Environment</vt:lpstr>
      <vt:lpstr>PowerPoint Presentation</vt:lpstr>
      <vt:lpstr>Key Themes for States</vt:lpstr>
      <vt:lpstr>States Lean In</vt:lpstr>
      <vt:lpstr>Status of 1332 Activity </vt:lpstr>
      <vt:lpstr>Types of 1332 Waivers [Approved]</vt:lpstr>
      <vt:lpstr>Medicaid Buy-In or Public Option</vt:lpstr>
      <vt:lpstr>Medicaid Buy-In and Public Option Proposals 2019</vt:lpstr>
      <vt:lpstr>Marketplace Transitions </vt:lpstr>
      <vt:lpstr>State-Based Marketplaces</vt:lpstr>
      <vt:lpstr>Other Affordability Policy Decisions</vt:lpstr>
      <vt:lpstr>State Individual Mandates </vt:lpstr>
      <vt:lpstr>Thank You</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Innovation (1332) Waivers, Reinsurance, and Related Strategies</dc:title>
  <dc:creator>Sonia Pandit</dc:creator>
  <cp:lastModifiedBy>Sonia Pandit</cp:lastModifiedBy>
  <cp:revision>37</cp:revision>
  <dcterms:created xsi:type="dcterms:W3CDTF">2020-01-13T18:49:48Z</dcterms:created>
  <dcterms:modified xsi:type="dcterms:W3CDTF">2020-01-14T20:04:30Z</dcterms:modified>
</cp:coreProperties>
</file>