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8" r:id="rId2"/>
  </p:sldMasterIdLst>
  <p:notesMasterIdLst>
    <p:notesMasterId r:id="rId23"/>
  </p:notesMasterIdLst>
  <p:sldIdLst>
    <p:sldId id="584" r:id="rId3"/>
    <p:sldId id="588" r:id="rId4"/>
    <p:sldId id="580" r:id="rId5"/>
    <p:sldId id="589" r:id="rId6"/>
    <p:sldId id="634" r:id="rId7"/>
    <p:sldId id="583" r:id="rId8"/>
    <p:sldId id="585" r:id="rId9"/>
    <p:sldId id="635" r:id="rId10"/>
    <p:sldId id="256" r:id="rId11"/>
    <p:sldId id="257" r:id="rId12"/>
    <p:sldId id="258" r:id="rId13"/>
    <p:sldId id="259" r:id="rId14"/>
    <p:sldId id="260" r:id="rId15"/>
    <p:sldId id="261" r:id="rId16"/>
    <p:sldId id="262" r:id="rId17"/>
    <p:sldId id="263" r:id="rId18"/>
    <p:sldId id="264" r:id="rId19"/>
    <p:sldId id="266" r:id="rId20"/>
    <p:sldId id="590" r:id="rId21"/>
    <p:sldId id="265"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agan" initials="EH" lastIdx="14" clrIdx="0">
    <p:extLst>
      <p:ext uri="{19B8F6BF-5375-455C-9EA6-DF929625EA0E}">
        <p15:presenceInfo xmlns:p15="http://schemas.microsoft.com/office/powerpoint/2012/main" userId="6416e728cb30e16e" providerId="Windows Live"/>
      </p:ext>
    </p:extLst>
  </p:cmAuthor>
  <p:cmAuthor id="2" name="Drew Angelo Kyler" initials="DAK" lastIdx="5" clrIdx="1">
    <p:extLst>
      <p:ext uri="{19B8F6BF-5375-455C-9EA6-DF929625EA0E}">
        <p15:presenceInfo xmlns:p15="http://schemas.microsoft.com/office/powerpoint/2012/main" userId="Drew Angelo Kyler" providerId="None"/>
      </p:ext>
    </p:extLst>
  </p:cmAuthor>
  <p:cmAuthor id="3" name="Heather Bates" initials="HB" lastIdx="3" clrIdx="2">
    <p:extLst>
      <p:ext uri="{19B8F6BF-5375-455C-9EA6-DF929625EA0E}">
        <p15:presenceInfo xmlns:p15="http://schemas.microsoft.com/office/powerpoint/2012/main" userId="2091d2aca60f5f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A7C"/>
    <a:srgbClr val="260DE3"/>
    <a:srgbClr val="3333FF"/>
    <a:srgbClr val="824ED6"/>
    <a:srgbClr val="7293C1"/>
    <a:srgbClr val="A1B4D4"/>
    <a:srgbClr val="4774AB"/>
    <a:srgbClr val="2D2F7B"/>
    <a:srgbClr val="60B44A"/>
    <a:srgbClr val="4E5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78" autoAdjust="0"/>
    <p:restoredTop sz="82584" autoAdjust="0"/>
  </p:normalViewPr>
  <p:slideViewPr>
    <p:cSldViewPr>
      <p:cViewPr varScale="1">
        <p:scale>
          <a:sx n="97" d="100"/>
          <a:sy n="97" d="100"/>
        </p:scale>
        <p:origin x="888" y="1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transformhc.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transformhc.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16CDE-D35F-4402-8D62-9FA7EBB9F00D}"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CA9AA0EE-F3FC-4A40-B87D-9F5F78A54EC1}">
      <dgm:prSet/>
      <dgm:spPr/>
      <dgm:t>
        <a:bodyPr/>
        <a:lstStyle/>
        <a:p>
          <a:r>
            <a:rPr lang="en-US" dirty="0"/>
            <a:t>Nationally certified women &amp; minority-owned (MWBE)</a:t>
          </a:r>
        </a:p>
      </dgm:t>
    </dgm:pt>
    <dgm:pt modelId="{63D79F15-5C57-45CF-8CED-045B401C0783}" type="parTrans" cxnId="{F73E1E2E-ECCA-4B0F-A708-B9380B49AA14}">
      <dgm:prSet/>
      <dgm:spPr/>
      <dgm:t>
        <a:bodyPr/>
        <a:lstStyle/>
        <a:p>
          <a:endParaRPr lang="en-US"/>
        </a:p>
      </dgm:t>
    </dgm:pt>
    <dgm:pt modelId="{9056B33A-32DF-4C80-88B8-A0868BEB3986}" type="sibTrans" cxnId="{F73E1E2E-ECCA-4B0F-A708-B9380B49AA14}">
      <dgm:prSet/>
      <dgm:spPr/>
      <dgm:t>
        <a:bodyPr/>
        <a:lstStyle/>
        <a:p>
          <a:endParaRPr lang="en-US"/>
        </a:p>
      </dgm:t>
    </dgm:pt>
    <dgm:pt modelId="{ABBA6A7F-8EB6-4C04-9B67-A3540DB2631D}">
      <dgm:prSet/>
      <dgm:spPr/>
      <dgm:t>
        <a:bodyPr/>
        <a:lstStyle/>
        <a:p>
          <a:r>
            <a:rPr lang="en-US"/>
            <a:t>Mission driven, flexible rates</a:t>
          </a:r>
        </a:p>
      </dgm:t>
    </dgm:pt>
    <dgm:pt modelId="{41D930F0-FB76-452F-BA8C-D83D9913DE0E}" type="parTrans" cxnId="{646D3B59-FBCE-4C01-B363-E392D3BBF681}">
      <dgm:prSet/>
      <dgm:spPr/>
      <dgm:t>
        <a:bodyPr/>
        <a:lstStyle/>
        <a:p>
          <a:endParaRPr lang="en-US"/>
        </a:p>
      </dgm:t>
    </dgm:pt>
    <dgm:pt modelId="{2878FCEE-3CD1-4276-9FB2-59328F616629}" type="sibTrans" cxnId="{646D3B59-FBCE-4C01-B363-E392D3BBF681}">
      <dgm:prSet/>
      <dgm:spPr/>
      <dgm:t>
        <a:bodyPr/>
        <a:lstStyle/>
        <a:p>
          <a:endParaRPr lang="en-US"/>
        </a:p>
      </dgm:t>
    </dgm:pt>
    <dgm:pt modelId="{DB9078DD-B864-4D2F-9E07-6F8EF98138A6}">
      <dgm:prSet/>
      <dgm:spPr/>
      <dgm:t>
        <a:bodyPr/>
        <a:lstStyle/>
        <a:p>
          <a:r>
            <a:rPr lang="en-US"/>
            <a:t>Customized solutions based on your problem</a:t>
          </a:r>
        </a:p>
      </dgm:t>
    </dgm:pt>
    <dgm:pt modelId="{03F289B0-94E4-415A-880E-8219A76E8EB0}" type="parTrans" cxnId="{D0DD1E3A-240C-4ECC-A696-C6F9B5554237}">
      <dgm:prSet/>
      <dgm:spPr/>
      <dgm:t>
        <a:bodyPr/>
        <a:lstStyle/>
        <a:p>
          <a:endParaRPr lang="en-US"/>
        </a:p>
      </dgm:t>
    </dgm:pt>
    <dgm:pt modelId="{2551152B-0CA3-427D-9C51-78F724171F78}" type="sibTrans" cxnId="{D0DD1E3A-240C-4ECC-A696-C6F9B5554237}">
      <dgm:prSet/>
      <dgm:spPr/>
      <dgm:t>
        <a:bodyPr/>
        <a:lstStyle/>
        <a:p>
          <a:endParaRPr lang="en-US"/>
        </a:p>
      </dgm:t>
    </dgm:pt>
    <dgm:pt modelId="{08FB02A2-9AB2-4D7B-A426-B729C37DA6CB}">
      <dgm:prSet/>
      <dgm:spPr/>
      <dgm:t>
        <a:bodyPr/>
        <a:lstStyle/>
        <a:p>
          <a:r>
            <a:rPr lang="en-US"/>
            <a:t>See what our clients have to say </a:t>
          </a:r>
          <a:r>
            <a:rPr lang="en-US">
              <a:hlinkClick xmlns:r="http://schemas.openxmlformats.org/officeDocument/2006/relationships" r:id="rId1"/>
            </a:rPr>
            <a:t>transformhc.com</a:t>
          </a:r>
          <a:endParaRPr lang="en-US"/>
        </a:p>
      </dgm:t>
    </dgm:pt>
    <dgm:pt modelId="{1CFBFA7C-09A9-4571-917B-E112E3DA60B8}" type="parTrans" cxnId="{AE9F70B8-ABAD-43E2-B714-8BC326CCBD35}">
      <dgm:prSet/>
      <dgm:spPr/>
      <dgm:t>
        <a:bodyPr/>
        <a:lstStyle/>
        <a:p>
          <a:endParaRPr lang="en-US"/>
        </a:p>
      </dgm:t>
    </dgm:pt>
    <dgm:pt modelId="{6D4E41EA-DE69-4E29-921C-71D7648D8CF1}" type="sibTrans" cxnId="{AE9F70B8-ABAD-43E2-B714-8BC326CCBD35}">
      <dgm:prSet/>
      <dgm:spPr/>
      <dgm:t>
        <a:bodyPr/>
        <a:lstStyle/>
        <a:p>
          <a:endParaRPr lang="en-US"/>
        </a:p>
      </dgm:t>
    </dgm:pt>
    <dgm:pt modelId="{99115944-BBFE-4821-A061-4D71D4C98816}" type="pres">
      <dgm:prSet presAssocID="{23216CDE-D35F-4402-8D62-9FA7EBB9F00D}" presName="vert0" presStyleCnt="0">
        <dgm:presLayoutVars>
          <dgm:dir/>
          <dgm:animOne val="branch"/>
          <dgm:animLvl val="lvl"/>
        </dgm:presLayoutVars>
      </dgm:prSet>
      <dgm:spPr/>
    </dgm:pt>
    <dgm:pt modelId="{29A6697A-8CA6-4EE2-9A3C-A2BC778394AC}" type="pres">
      <dgm:prSet presAssocID="{CA9AA0EE-F3FC-4A40-B87D-9F5F78A54EC1}" presName="thickLine" presStyleLbl="alignNode1" presStyleIdx="0" presStyleCnt="4"/>
      <dgm:spPr/>
    </dgm:pt>
    <dgm:pt modelId="{4D22D3C8-DF61-4A36-8CE9-F94757616A1E}" type="pres">
      <dgm:prSet presAssocID="{CA9AA0EE-F3FC-4A40-B87D-9F5F78A54EC1}" presName="horz1" presStyleCnt="0"/>
      <dgm:spPr/>
    </dgm:pt>
    <dgm:pt modelId="{F1DEC094-3C4D-414E-BD35-3AD5E50F7BB5}" type="pres">
      <dgm:prSet presAssocID="{CA9AA0EE-F3FC-4A40-B87D-9F5F78A54EC1}" presName="tx1" presStyleLbl="revTx" presStyleIdx="0" presStyleCnt="4"/>
      <dgm:spPr/>
    </dgm:pt>
    <dgm:pt modelId="{3D994E7B-4040-4C1B-8E9B-DF35728C0A1A}" type="pres">
      <dgm:prSet presAssocID="{CA9AA0EE-F3FC-4A40-B87D-9F5F78A54EC1}" presName="vert1" presStyleCnt="0"/>
      <dgm:spPr/>
    </dgm:pt>
    <dgm:pt modelId="{CEE1054C-F586-4BD8-8083-6105020E052C}" type="pres">
      <dgm:prSet presAssocID="{ABBA6A7F-8EB6-4C04-9B67-A3540DB2631D}" presName="thickLine" presStyleLbl="alignNode1" presStyleIdx="1" presStyleCnt="4"/>
      <dgm:spPr/>
    </dgm:pt>
    <dgm:pt modelId="{614C3F17-F015-4A76-8D51-901ED3D9BED0}" type="pres">
      <dgm:prSet presAssocID="{ABBA6A7F-8EB6-4C04-9B67-A3540DB2631D}" presName="horz1" presStyleCnt="0"/>
      <dgm:spPr/>
    </dgm:pt>
    <dgm:pt modelId="{AC435BEC-9102-4B50-B5BD-7FF3CEBCD056}" type="pres">
      <dgm:prSet presAssocID="{ABBA6A7F-8EB6-4C04-9B67-A3540DB2631D}" presName="tx1" presStyleLbl="revTx" presStyleIdx="1" presStyleCnt="4"/>
      <dgm:spPr/>
    </dgm:pt>
    <dgm:pt modelId="{3C5DD67C-C56A-44C5-A7E2-3010FF7ACAFB}" type="pres">
      <dgm:prSet presAssocID="{ABBA6A7F-8EB6-4C04-9B67-A3540DB2631D}" presName="vert1" presStyleCnt="0"/>
      <dgm:spPr/>
    </dgm:pt>
    <dgm:pt modelId="{73CE31B8-7E84-481A-924E-E9575BE46523}" type="pres">
      <dgm:prSet presAssocID="{DB9078DD-B864-4D2F-9E07-6F8EF98138A6}" presName="thickLine" presStyleLbl="alignNode1" presStyleIdx="2" presStyleCnt="4"/>
      <dgm:spPr/>
    </dgm:pt>
    <dgm:pt modelId="{55775ACE-F16F-4D64-914E-119E64C44320}" type="pres">
      <dgm:prSet presAssocID="{DB9078DD-B864-4D2F-9E07-6F8EF98138A6}" presName="horz1" presStyleCnt="0"/>
      <dgm:spPr/>
    </dgm:pt>
    <dgm:pt modelId="{6C025A2A-E1B6-48CD-8E21-266B087BE7E4}" type="pres">
      <dgm:prSet presAssocID="{DB9078DD-B864-4D2F-9E07-6F8EF98138A6}" presName="tx1" presStyleLbl="revTx" presStyleIdx="2" presStyleCnt="4"/>
      <dgm:spPr/>
    </dgm:pt>
    <dgm:pt modelId="{9D745BA3-D334-48BB-9305-5ADDD67C4692}" type="pres">
      <dgm:prSet presAssocID="{DB9078DD-B864-4D2F-9E07-6F8EF98138A6}" presName="vert1" presStyleCnt="0"/>
      <dgm:spPr/>
    </dgm:pt>
    <dgm:pt modelId="{90FDFC3F-8118-4347-A6F1-6324D3CE7CA3}" type="pres">
      <dgm:prSet presAssocID="{08FB02A2-9AB2-4D7B-A426-B729C37DA6CB}" presName="thickLine" presStyleLbl="alignNode1" presStyleIdx="3" presStyleCnt="4"/>
      <dgm:spPr/>
    </dgm:pt>
    <dgm:pt modelId="{14A5AF70-D6F7-45F9-92C6-48578D375BB5}" type="pres">
      <dgm:prSet presAssocID="{08FB02A2-9AB2-4D7B-A426-B729C37DA6CB}" presName="horz1" presStyleCnt="0"/>
      <dgm:spPr/>
    </dgm:pt>
    <dgm:pt modelId="{00197084-F72E-46A6-AC73-1337FA58DF0F}" type="pres">
      <dgm:prSet presAssocID="{08FB02A2-9AB2-4D7B-A426-B729C37DA6CB}" presName="tx1" presStyleLbl="revTx" presStyleIdx="3" presStyleCnt="4"/>
      <dgm:spPr/>
    </dgm:pt>
    <dgm:pt modelId="{DA56A3F0-E57C-4BD0-BA59-F3B6F70935E8}" type="pres">
      <dgm:prSet presAssocID="{08FB02A2-9AB2-4D7B-A426-B729C37DA6CB}" presName="vert1" presStyleCnt="0"/>
      <dgm:spPr/>
    </dgm:pt>
  </dgm:ptLst>
  <dgm:cxnLst>
    <dgm:cxn modelId="{F73E1E2E-ECCA-4B0F-A708-B9380B49AA14}" srcId="{23216CDE-D35F-4402-8D62-9FA7EBB9F00D}" destId="{CA9AA0EE-F3FC-4A40-B87D-9F5F78A54EC1}" srcOrd="0" destOrd="0" parTransId="{63D79F15-5C57-45CF-8CED-045B401C0783}" sibTransId="{9056B33A-32DF-4C80-88B8-A0868BEB3986}"/>
    <dgm:cxn modelId="{D0DD1E3A-240C-4ECC-A696-C6F9B5554237}" srcId="{23216CDE-D35F-4402-8D62-9FA7EBB9F00D}" destId="{DB9078DD-B864-4D2F-9E07-6F8EF98138A6}" srcOrd="2" destOrd="0" parTransId="{03F289B0-94E4-415A-880E-8219A76E8EB0}" sibTransId="{2551152B-0CA3-427D-9C51-78F724171F78}"/>
    <dgm:cxn modelId="{646D3B59-FBCE-4C01-B363-E392D3BBF681}" srcId="{23216CDE-D35F-4402-8D62-9FA7EBB9F00D}" destId="{ABBA6A7F-8EB6-4C04-9B67-A3540DB2631D}" srcOrd="1" destOrd="0" parTransId="{41D930F0-FB76-452F-BA8C-D83D9913DE0E}" sibTransId="{2878FCEE-3CD1-4276-9FB2-59328F616629}"/>
    <dgm:cxn modelId="{E26F7972-D7AC-4E5E-9A6B-28E0B9634053}" type="presOf" srcId="{23216CDE-D35F-4402-8D62-9FA7EBB9F00D}" destId="{99115944-BBFE-4821-A061-4D71D4C98816}" srcOrd="0" destOrd="0" presId="urn:microsoft.com/office/officeart/2008/layout/LinedList"/>
    <dgm:cxn modelId="{D2F9D388-D65B-4E4E-9E07-B2AF280C9C0A}" type="presOf" srcId="{ABBA6A7F-8EB6-4C04-9B67-A3540DB2631D}" destId="{AC435BEC-9102-4B50-B5BD-7FF3CEBCD056}" srcOrd="0" destOrd="0" presId="urn:microsoft.com/office/officeart/2008/layout/LinedList"/>
    <dgm:cxn modelId="{3A39129A-08C0-4897-9501-2C2E48BE85C6}" type="presOf" srcId="{CA9AA0EE-F3FC-4A40-B87D-9F5F78A54EC1}" destId="{F1DEC094-3C4D-414E-BD35-3AD5E50F7BB5}" srcOrd="0" destOrd="0" presId="urn:microsoft.com/office/officeart/2008/layout/LinedList"/>
    <dgm:cxn modelId="{3DDFEA9F-753B-4D1F-A326-5F082E79D223}" type="presOf" srcId="{DB9078DD-B864-4D2F-9E07-6F8EF98138A6}" destId="{6C025A2A-E1B6-48CD-8E21-266B087BE7E4}" srcOrd="0" destOrd="0" presId="urn:microsoft.com/office/officeart/2008/layout/LinedList"/>
    <dgm:cxn modelId="{AE9F70B8-ABAD-43E2-B714-8BC326CCBD35}" srcId="{23216CDE-D35F-4402-8D62-9FA7EBB9F00D}" destId="{08FB02A2-9AB2-4D7B-A426-B729C37DA6CB}" srcOrd="3" destOrd="0" parTransId="{1CFBFA7C-09A9-4571-917B-E112E3DA60B8}" sibTransId="{6D4E41EA-DE69-4E29-921C-71D7648D8CF1}"/>
    <dgm:cxn modelId="{68E09DF5-0A52-4B17-BF93-5C3B7AC462B6}" type="presOf" srcId="{08FB02A2-9AB2-4D7B-A426-B729C37DA6CB}" destId="{00197084-F72E-46A6-AC73-1337FA58DF0F}" srcOrd="0" destOrd="0" presId="urn:microsoft.com/office/officeart/2008/layout/LinedList"/>
    <dgm:cxn modelId="{3F218F0C-110D-42AA-BEE1-42242D1C15D7}" type="presParOf" srcId="{99115944-BBFE-4821-A061-4D71D4C98816}" destId="{29A6697A-8CA6-4EE2-9A3C-A2BC778394AC}" srcOrd="0" destOrd="0" presId="urn:microsoft.com/office/officeart/2008/layout/LinedList"/>
    <dgm:cxn modelId="{749BB870-8E02-4AFD-B812-89B9F5188FDE}" type="presParOf" srcId="{99115944-BBFE-4821-A061-4D71D4C98816}" destId="{4D22D3C8-DF61-4A36-8CE9-F94757616A1E}" srcOrd="1" destOrd="0" presId="urn:microsoft.com/office/officeart/2008/layout/LinedList"/>
    <dgm:cxn modelId="{8D4CCED3-82F7-4FA5-8064-5D92A0309A51}" type="presParOf" srcId="{4D22D3C8-DF61-4A36-8CE9-F94757616A1E}" destId="{F1DEC094-3C4D-414E-BD35-3AD5E50F7BB5}" srcOrd="0" destOrd="0" presId="urn:microsoft.com/office/officeart/2008/layout/LinedList"/>
    <dgm:cxn modelId="{C6C9A045-31AC-43B1-9B32-6DCA685F8D7C}" type="presParOf" srcId="{4D22D3C8-DF61-4A36-8CE9-F94757616A1E}" destId="{3D994E7B-4040-4C1B-8E9B-DF35728C0A1A}" srcOrd="1" destOrd="0" presId="urn:microsoft.com/office/officeart/2008/layout/LinedList"/>
    <dgm:cxn modelId="{797DA5E3-094E-4DB0-9C80-DD194B1C1683}" type="presParOf" srcId="{99115944-BBFE-4821-A061-4D71D4C98816}" destId="{CEE1054C-F586-4BD8-8083-6105020E052C}" srcOrd="2" destOrd="0" presId="urn:microsoft.com/office/officeart/2008/layout/LinedList"/>
    <dgm:cxn modelId="{2960AF50-CA38-44D9-992A-9B1E91674802}" type="presParOf" srcId="{99115944-BBFE-4821-A061-4D71D4C98816}" destId="{614C3F17-F015-4A76-8D51-901ED3D9BED0}" srcOrd="3" destOrd="0" presId="urn:microsoft.com/office/officeart/2008/layout/LinedList"/>
    <dgm:cxn modelId="{ADF5067C-70F4-4F49-B5AA-EFB5A46EFC32}" type="presParOf" srcId="{614C3F17-F015-4A76-8D51-901ED3D9BED0}" destId="{AC435BEC-9102-4B50-B5BD-7FF3CEBCD056}" srcOrd="0" destOrd="0" presId="urn:microsoft.com/office/officeart/2008/layout/LinedList"/>
    <dgm:cxn modelId="{C949A79C-E0F4-43F3-8135-60D015D6BA4C}" type="presParOf" srcId="{614C3F17-F015-4A76-8D51-901ED3D9BED0}" destId="{3C5DD67C-C56A-44C5-A7E2-3010FF7ACAFB}" srcOrd="1" destOrd="0" presId="urn:microsoft.com/office/officeart/2008/layout/LinedList"/>
    <dgm:cxn modelId="{1608963A-32D9-4CC2-A7DF-9A58617545B3}" type="presParOf" srcId="{99115944-BBFE-4821-A061-4D71D4C98816}" destId="{73CE31B8-7E84-481A-924E-E9575BE46523}" srcOrd="4" destOrd="0" presId="urn:microsoft.com/office/officeart/2008/layout/LinedList"/>
    <dgm:cxn modelId="{875FF93B-5EAA-4AA5-A76F-5BE79A7036E0}" type="presParOf" srcId="{99115944-BBFE-4821-A061-4D71D4C98816}" destId="{55775ACE-F16F-4D64-914E-119E64C44320}" srcOrd="5" destOrd="0" presId="urn:microsoft.com/office/officeart/2008/layout/LinedList"/>
    <dgm:cxn modelId="{A276CB0A-5D90-4049-88B1-6FBD37B6BAF7}" type="presParOf" srcId="{55775ACE-F16F-4D64-914E-119E64C44320}" destId="{6C025A2A-E1B6-48CD-8E21-266B087BE7E4}" srcOrd="0" destOrd="0" presId="urn:microsoft.com/office/officeart/2008/layout/LinedList"/>
    <dgm:cxn modelId="{A96DDA65-FA33-4B16-AEA8-118670692C5E}" type="presParOf" srcId="{55775ACE-F16F-4D64-914E-119E64C44320}" destId="{9D745BA3-D334-48BB-9305-5ADDD67C4692}" srcOrd="1" destOrd="0" presId="urn:microsoft.com/office/officeart/2008/layout/LinedList"/>
    <dgm:cxn modelId="{4EAA46B0-115C-4F5B-B8A1-07D219E30F0C}" type="presParOf" srcId="{99115944-BBFE-4821-A061-4D71D4C98816}" destId="{90FDFC3F-8118-4347-A6F1-6324D3CE7CA3}" srcOrd="6" destOrd="0" presId="urn:microsoft.com/office/officeart/2008/layout/LinedList"/>
    <dgm:cxn modelId="{79A839DA-2095-4C3B-B3FB-2EB00C5198FA}" type="presParOf" srcId="{99115944-BBFE-4821-A061-4D71D4C98816}" destId="{14A5AF70-D6F7-45F9-92C6-48578D375BB5}" srcOrd="7" destOrd="0" presId="urn:microsoft.com/office/officeart/2008/layout/LinedList"/>
    <dgm:cxn modelId="{E7C3CA89-B54C-407E-B9AF-765CA5B4C0CC}" type="presParOf" srcId="{14A5AF70-D6F7-45F9-92C6-48578D375BB5}" destId="{00197084-F72E-46A6-AC73-1337FA58DF0F}" srcOrd="0" destOrd="0" presId="urn:microsoft.com/office/officeart/2008/layout/LinedList"/>
    <dgm:cxn modelId="{68BDE4B0-E8A6-4743-8AE4-32C5C00878EF}" type="presParOf" srcId="{14A5AF70-D6F7-45F9-92C6-48578D375BB5}" destId="{DA56A3F0-E57C-4BD0-BA59-F3B6F70935E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66858-FB86-4175-83CC-59ECBCBCBDF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2C941F1-C79F-47A9-AA07-98C63D3A9686}">
      <dgm:prSet/>
      <dgm:spPr/>
      <dgm:t>
        <a:bodyPr/>
        <a:lstStyle/>
        <a:p>
          <a:r>
            <a:rPr lang="en-US" dirty="0"/>
            <a:t>Texas v. </a:t>
          </a:r>
        </a:p>
        <a:p>
          <a:r>
            <a:rPr lang="en-US" dirty="0"/>
            <a:t>United States</a:t>
          </a:r>
        </a:p>
      </dgm:t>
    </dgm:pt>
    <dgm:pt modelId="{6F327D5A-67AD-4EAD-B9CD-44D0284DA5C8}" type="parTrans" cxnId="{F6AB4EC9-B09A-4207-AC69-096F96107098}">
      <dgm:prSet/>
      <dgm:spPr/>
      <dgm:t>
        <a:bodyPr/>
        <a:lstStyle/>
        <a:p>
          <a:endParaRPr lang="en-US"/>
        </a:p>
      </dgm:t>
    </dgm:pt>
    <dgm:pt modelId="{5D9B08F7-01B3-41CA-BF5F-5C68C07FA880}" type="sibTrans" cxnId="{F6AB4EC9-B09A-4207-AC69-096F96107098}">
      <dgm:prSet/>
      <dgm:spPr/>
      <dgm:t>
        <a:bodyPr/>
        <a:lstStyle/>
        <a:p>
          <a:endParaRPr lang="en-US"/>
        </a:p>
      </dgm:t>
    </dgm:pt>
    <dgm:pt modelId="{A0C6FE62-C37D-410D-96B9-E1508E0FDFD6}">
      <dgm:prSet/>
      <dgm:spPr>
        <a:solidFill>
          <a:schemeClr val="tx2"/>
        </a:solidFill>
      </dgm:spPr>
      <dgm:t>
        <a:bodyPr/>
        <a:lstStyle/>
        <a:p>
          <a:r>
            <a:rPr lang="en-US" dirty="0"/>
            <a:t>Public Charge</a:t>
          </a:r>
        </a:p>
      </dgm:t>
    </dgm:pt>
    <dgm:pt modelId="{DA813DF3-2493-4D5E-AB6C-71733F2762A1}" type="parTrans" cxnId="{9631880F-87BF-4E9C-BD4D-0374DD0D62E2}">
      <dgm:prSet/>
      <dgm:spPr/>
      <dgm:t>
        <a:bodyPr/>
        <a:lstStyle/>
        <a:p>
          <a:endParaRPr lang="en-US"/>
        </a:p>
      </dgm:t>
    </dgm:pt>
    <dgm:pt modelId="{200AEDA1-4564-47A7-8DB3-5544710F1D30}" type="sibTrans" cxnId="{9631880F-87BF-4E9C-BD4D-0374DD0D62E2}">
      <dgm:prSet/>
      <dgm:spPr/>
      <dgm:t>
        <a:bodyPr/>
        <a:lstStyle/>
        <a:p>
          <a:endParaRPr lang="en-US"/>
        </a:p>
      </dgm:t>
    </dgm:pt>
    <dgm:pt modelId="{A5D75568-B141-40B4-B0D7-516A432258C3}">
      <dgm:prSet/>
      <dgm:spPr/>
      <dgm:t>
        <a:bodyPr/>
        <a:lstStyle/>
        <a:p>
          <a:r>
            <a:rPr lang="en-US"/>
            <a:t>Cuts to Marketing and Advertisements</a:t>
          </a:r>
        </a:p>
      </dgm:t>
    </dgm:pt>
    <dgm:pt modelId="{320399E5-5492-44D5-82CE-4E22ECBAD286}" type="parTrans" cxnId="{EA47E872-A0E8-449A-9CB3-378F75582380}">
      <dgm:prSet/>
      <dgm:spPr/>
      <dgm:t>
        <a:bodyPr/>
        <a:lstStyle/>
        <a:p>
          <a:endParaRPr lang="en-US"/>
        </a:p>
      </dgm:t>
    </dgm:pt>
    <dgm:pt modelId="{5AE028EA-D499-4C79-9D37-1C4879313C13}" type="sibTrans" cxnId="{EA47E872-A0E8-449A-9CB3-378F75582380}">
      <dgm:prSet/>
      <dgm:spPr/>
      <dgm:t>
        <a:bodyPr/>
        <a:lstStyle/>
        <a:p>
          <a:endParaRPr lang="en-US"/>
        </a:p>
      </dgm:t>
    </dgm:pt>
    <dgm:pt modelId="{3E906297-3E3A-4857-BEC8-4688FE9F33A1}">
      <dgm:prSet/>
      <dgm:spPr/>
      <dgm:t>
        <a:bodyPr/>
        <a:lstStyle/>
        <a:p>
          <a:r>
            <a:rPr lang="en-US" dirty="0"/>
            <a:t>Work Requirements</a:t>
          </a:r>
        </a:p>
      </dgm:t>
    </dgm:pt>
    <dgm:pt modelId="{E8BC2A7D-088A-476D-AA82-9474556FB0EF}" type="parTrans" cxnId="{BC876BD5-180C-47FD-9C06-AD766BD4F127}">
      <dgm:prSet/>
      <dgm:spPr/>
      <dgm:t>
        <a:bodyPr/>
        <a:lstStyle/>
        <a:p>
          <a:endParaRPr lang="en-US"/>
        </a:p>
      </dgm:t>
    </dgm:pt>
    <dgm:pt modelId="{6C013D24-9C63-4215-A7BF-46760AFFDEEA}" type="sibTrans" cxnId="{BC876BD5-180C-47FD-9C06-AD766BD4F127}">
      <dgm:prSet/>
      <dgm:spPr/>
      <dgm:t>
        <a:bodyPr/>
        <a:lstStyle/>
        <a:p>
          <a:endParaRPr lang="en-US"/>
        </a:p>
      </dgm:t>
    </dgm:pt>
    <dgm:pt modelId="{0F05D8D3-779F-47DD-A4D3-71C8128D145C}">
      <dgm:prSet/>
      <dgm:spPr>
        <a:solidFill>
          <a:srgbClr val="7030A0"/>
        </a:solidFill>
      </dgm:spPr>
      <dgm:t>
        <a:bodyPr/>
        <a:lstStyle/>
        <a:p>
          <a:r>
            <a:rPr lang="en-US" dirty="0"/>
            <a:t>Prioritizing Agents and Brokers</a:t>
          </a:r>
        </a:p>
      </dgm:t>
    </dgm:pt>
    <dgm:pt modelId="{565C3FA6-0AB3-415A-9E54-35AC60D6EEDA}" type="parTrans" cxnId="{846FAB44-AB3A-46C3-A113-E73757EA8210}">
      <dgm:prSet/>
      <dgm:spPr/>
      <dgm:t>
        <a:bodyPr/>
        <a:lstStyle/>
        <a:p>
          <a:endParaRPr lang="en-US"/>
        </a:p>
      </dgm:t>
    </dgm:pt>
    <dgm:pt modelId="{FFC90867-9393-44D3-80E7-42A2CE541ABF}" type="sibTrans" cxnId="{846FAB44-AB3A-46C3-A113-E73757EA8210}">
      <dgm:prSet/>
      <dgm:spPr/>
      <dgm:t>
        <a:bodyPr/>
        <a:lstStyle/>
        <a:p>
          <a:endParaRPr lang="en-US"/>
        </a:p>
      </dgm:t>
    </dgm:pt>
    <dgm:pt modelId="{2EA6451F-50C9-4969-BCAC-81D0D1ED118C}">
      <dgm:prSet/>
      <dgm:spPr>
        <a:solidFill>
          <a:schemeClr val="accent2"/>
        </a:solidFill>
      </dgm:spPr>
      <dgm:t>
        <a:bodyPr/>
        <a:lstStyle/>
        <a:p>
          <a:r>
            <a:rPr lang="en-US" dirty="0"/>
            <a:t>Shortened OEP</a:t>
          </a:r>
        </a:p>
      </dgm:t>
    </dgm:pt>
    <dgm:pt modelId="{77FC588D-DBC2-4292-BC77-AAB33EE9DE81}" type="parTrans" cxnId="{27BE1027-CD25-4BFC-B3A1-94E6993BD468}">
      <dgm:prSet/>
      <dgm:spPr/>
      <dgm:t>
        <a:bodyPr/>
        <a:lstStyle/>
        <a:p>
          <a:endParaRPr lang="en-US"/>
        </a:p>
      </dgm:t>
    </dgm:pt>
    <dgm:pt modelId="{A71CC96B-1C7D-4527-96C4-0222D595BA99}" type="sibTrans" cxnId="{27BE1027-CD25-4BFC-B3A1-94E6993BD468}">
      <dgm:prSet/>
      <dgm:spPr/>
      <dgm:t>
        <a:bodyPr/>
        <a:lstStyle/>
        <a:p>
          <a:endParaRPr lang="en-US"/>
        </a:p>
      </dgm:t>
    </dgm:pt>
    <dgm:pt modelId="{1C03FF41-3D05-4803-93A3-33E2EEA67F3D}">
      <dgm:prSet/>
      <dgm:spPr>
        <a:solidFill>
          <a:schemeClr val="accent2">
            <a:lumMod val="75000"/>
          </a:schemeClr>
        </a:solidFill>
      </dgm:spPr>
      <dgm:t>
        <a:bodyPr/>
        <a:lstStyle/>
        <a:p>
          <a:r>
            <a:rPr lang="en-US" dirty="0"/>
            <a:t>No Mandate</a:t>
          </a:r>
        </a:p>
      </dgm:t>
    </dgm:pt>
    <dgm:pt modelId="{7674F4F2-C0A9-41BB-9BD3-872160D23DEA}" type="parTrans" cxnId="{4377FF2F-F05C-4C49-B204-216A7286E9E3}">
      <dgm:prSet/>
      <dgm:spPr/>
      <dgm:t>
        <a:bodyPr/>
        <a:lstStyle/>
        <a:p>
          <a:endParaRPr lang="en-US"/>
        </a:p>
      </dgm:t>
    </dgm:pt>
    <dgm:pt modelId="{F4BA4ADF-6E08-408C-9E11-56E2EDFD87D5}" type="sibTrans" cxnId="{4377FF2F-F05C-4C49-B204-216A7286E9E3}">
      <dgm:prSet/>
      <dgm:spPr/>
      <dgm:t>
        <a:bodyPr/>
        <a:lstStyle/>
        <a:p>
          <a:endParaRPr lang="en-US"/>
        </a:p>
      </dgm:t>
    </dgm:pt>
    <dgm:pt modelId="{7F54C7D9-FDE3-4210-A72D-02A126374367}">
      <dgm:prSet/>
      <dgm:spPr>
        <a:solidFill>
          <a:schemeClr val="accent1">
            <a:lumMod val="60000"/>
            <a:lumOff val="40000"/>
          </a:schemeClr>
        </a:solidFill>
      </dgm:spPr>
      <dgm:t>
        <a:bodyPr/>
        <a:lstStyle/>
        <a:p>
          <a:r>
            <a:rPr lang="en-US" dirty="0"/>
            <a:t>Short-Term, Catastrophic Plans</a:t>
          </a:r>
        </a:p>
      </dgm:t>
    </dgm:pt>
    <dgm:pt modelId="{0B8B192E-4C39-47FC-BEAC-1452C0AE0BAA}" type="parTrans" cxnId="{5EEEA9EF-078A-4067-A47F-DE73B2EEADC7}">
      <dgm:prSet/>
      <dgm:spPr/>
      <dgm:t>
        <a:bodyPr/>
        <a:lstStyle/>
        <a:p>
          <a:endParaRPr lang="en-US"/>
        </a:p>
      </dgm:t>
    </dgm:pt>
    <dgm:pt modelId="{748279A0-8D9B-44A8-8E73-62F977E7553B}" type="sibTrans" cxnId="{5EEEA9EF-078A-4067-A47F-DE73B2EEADC7}">
      <dgm:prSet/>
      <dgm:spPr/>
      <dgm:t>
        <a:bodyPr/>
        <a:lstStyle/>
        <a:p>
          <a:endParaRPr lang="en-US"/>
        </a:p>
      </dgm:t>
    </dgm:pt>
    <dgm:pt modelId="{7920D4DD-3230-4446-9EC9-A3AAF4A75902}">
      <dgm:prSet/>
      <dgm:spPr/>
      <dgm:t>
        <a:bodyPr/>
        <a:lstStyle/>
        <a:p>
          <a:r>
            <a:rPr lang="en-US" b="0" dirty="0"/>
            <a:t>“Trumpcare” Ads</a:t>
          </a:r>
        </a:p>
      </dgm:t>
    </dgm:pt>
    <dgm:pt modelId="{4A45E997-14C6-4660-A887-089A1FAC1620}" type="parTrans" cxnId="{1C7953B3-4F1B-4A47-A67A-0CE160614566}">
      <dgm:prSet/>
      <dgm:spPr/>
      <dgm:t>
        <a:bodyPr/>
        <a:lstStyle/>
        <a:p>
          <a:endParaRPr lang="en-US"/>
        </a:p>
      </dgm:t>
    </dgm:pt>
    <dgm:pt modelId="{BC60097C-0D88-438A-9472-5C7A6449328D}" type="sibTrans" cxnId="{1C7953B3-4F1B-4A47-A67A-0CE160614566}">
      <dgm:prSet/>
      <dgm:spPr/>
      <dgm:t>
        <a:bodyPr/>
        <a:lstStyle/>
        <a:p>
          <a:endParaRPr lang="en-US"/>
        </a:p>
      </dgm:t>
    </dgm:pt>
    <dgm:pt modelId="{6BB834E4-AE3E-4617-9049-40B793EBDEB8}" type="pres">
      <dgm:prSet presAssocID="{55966858-FB86-4175-83CC-59ECBCBCBDFC}" presName="diagram" presStyleCnt="0">
        <dgm:presLayoutVars>
          <dgm:dir/>
          <dgm:resizeHandles val="exact"/>
        </dgm:presLayoutVars>
      </dgm:prSet>
      <dgm:spPr/>
    </dgm:pt>
    <dgm:pt modelId="{79432395-FA20-4BCD-A8C2-6CC7E830175A}" type="pres">
      <dgm:prSet presAssocID="{42C941F1-C79F-47A9-AA07-98C63D3A9686}" presName="node" presStyleLbl="node1" presStyleIdx="0" presStyleCnt="9">
        <dgm:presLayoutVars>
          <dgm:bulletEnabled val="1"/>
        </dgm:presLayoutVars>
      </dgm:prSet>
      <dgm:spPr/>
    </dgm:pt>
    <dgm:pt modelId="{7987F0B7-3626-4664-A5E7-0E461C8F3038}" type="pres">
      <dgm:prSet presAssocID="{5D9B08F7-01B3-41CA-BF5F-5C68C07FA880}" presName="sibTrans" presStyleCnt="0"/>
      <dgm:spPr/>
    </dgm:pt>
    <dgm:pt modelId="{8B94EE38-E62F-486A-B679-799BB2D246AE}" type="pres">
      <dgm:prSet presAssocID="{A0C6FE62-C37D-410D-96B9-E1508E0FDFD6}" presName="node" presStyleLbl="node1" presStyleIdx="1" presStyleCnt="9">
        <dgm:presLayoutVars>
          <dgm:bulletEnabled val="1"/>
        </dgm:presLayoutVars>
      </dgm:prSet>
      <dgm:spPr/>
    </dgm:pt>
    <dgm:pt modelId="{8E39A2E8-5EF2-40B5-8B38-68DFDD6CF485}" type="pres">
      <dgm:prSet presAssocID="{200AEDA1-4564-47A7-8DB3-5544710F1D30}" presName="sibTrans" presStyleCnt="0"/>
      <dgm:spPr/>
    </dgm:pt>
    <dgm:pt modelId="{152C7D3D-6E52-4F62-A9AA-E19C30336601}" type="pres">
      <dgm:prSet presAssocID="{A5D75568-B141-40B4-B0D7-516A432258C3}" presName="node" presStyleLbl="node1" presStyleIdx="2" presStyleCnt="9">
        <dgm:presLayoutVars>
          <dgm:bulletEnabled val="1"/>
        </dgm:presLayoutVars>
      </dgm:prSet>
      <dgm:spPr/>
    </dgm:pt>
    <dgm:pt modelId="{EB7FC03E-D590-476A-8E44-39494F8DC06E}" type="pres">
      <dgm:prSet presAssocID="{5AE028EA-D499-4C79-9D37-1C4879313C13}" presName="sibTrans" presStyleCnt="0"/>
      <dgm:spPr/>
    </dgm:pt>
    <dgm:pt modelId="{582967CA-8611-4716-9770-B04FF4903C7D}" type="pres">
      <dgm:prSet presAssocID="{3E906297-3E3A-4857-BEC8-4688FE9F33A1}" presName="node" presStyleLbl="node1" presStyleIdx="3" presStyleCnt="9">
        <dgm:presLayoutVars>
          <dgm:bulletEnabled val="1"/>
        </dgm:presLayoutVars>
      </dgm:prSet>
      <dgm:spPr/>
    </dgm:pt>
    <dgm:pt modelId="{4B19FC6E-EB1F-460B-A712-B1347983A81F}" type="pres">
      <dgm:prSet presAssocID="{6C013D24-9C63-4215-A7BF-46760AFFDEEA}" presName="sibTrans" presStyleCnt="0"/>
      <dgm:spPr/>
    </dgm:pt>
    <dgm:pt modelId="{4AB13EF1-F267-4B7A-8A9E-4CC1B0079AE7}" type="pres">
      <dgm:prSet presAssocID="{0F05D8D3-779F-47DD-A4D3-71C8128D145C}" presName="node" presStyleLbl="node1" presStyleIdx="4" presStyleCnt="9">
        <dgm:presLayoutVars>
          <dgm:bulletEnabled val="1"/>
        </dgm:presLayoutVars>
      </dgm:prSet>
      <dgm:spPr/>
    </dgm:pt>
    <dgm:pt modelId="{D19918A5-069C-4462-88EB-28F91B34289F}" type="pres">
      <dgm:prSet presAssocID="{FFC90867-9393-44D3-80E7-42A2CE541ABF}" presName="sibTrans" presStyleCnt="0"/>
      <dgm:spPr/>
    </dgm:pt>
    <dgm:pt modelId="{05CF4758-D508-4EB0-AD05-CBADB8ABC37B}" type="pres">
      <dgm:prSet presAssocID="{2EA6451F-50C9-4969-BCAC-81D0D1ED118C}" presName="node" presStyleLbl="node1" presStyleIdx="5" presStyleCnt="9">
        <dgm:presLayoutVars>
          <dgm:bulletEnabled val="1"/>
        </dgm:presLayoutVars>
      </dgm:prSet>
      <dgm:spPr/>
    </dgm:pt>
    <dgm:pt modelId="{35153276-8666-4BAB-AB5E-555FBEDE2C3D}" type="pres">
      <dgm:prSet presAssocID="{A71CC96B-1C7D-4527-96C4-0222D595BA99}" presName="sibTrans" presStyleCnt="0"/>
      <dgm:spPr/>
    </dgm:pt>
    <dgm:pt modelId="{1D130252-BC43-486F-8A9F-6D98500D0172}" type="pres">
      <dgm:prSet presAssocID="{1C03FF41-3D05-4803-93A3-33E2EEA67F3D}" presName="node" presStyleLbl="node1" presStyleIdx="6" presStyleCnt="9">
        <dgm:presLayoutVars>
          <dgm:bulletEnabled val="1"/>
        </dgm:presLayoutVars>
      </dgm:prSet>
      <dgm:spPr/>
    </dgm:pt>
    <dgm:pt modelId="{3450C6CD-D3E6-4D68-AF11-35E42B87EDA1}" type="pres">
      <dgm:prSet presAssocID="{F4BA4ADF-6E08-408C-9E11-56E2EDFD87D5}" presName="sibTrans" presStyleCnt="0"/>
      <dgm:spPr/>
    </dgm:pt>
    <dgm:pt modelId="{CFD4D20F-F312-4701-9563-B9491B63D8F5}" type="pres">
      <dgm:prSet presAssocID="{7F54C7D9-FDE3-4210-A72D-02A126374367}" presName="node" presStyleLbl="node1" presStyleIdx="7" presStyleCnt="9">
        <dgm:presLayoutVars>
          <dgm:bulletEnabled val="1"/>
        </dgm:presLayoutVars>
      </dgm:prSet>
      <dgm:spPr/>
    </dgm:pt>
    <dgm:pt modelId="{5382202B-8304-4796-AC85-4D593CC6F316}" type="pres">
      <dgm:prSet presAssocID="{748279A0-8D9B-44A8-8E73-62F977E7553B}" presName="sibTrans" presStyleCnt="0"/>
      <dgm:spPr/>
    </dgm:pt>
    <dgm:pt modelId="{20C20B9E-B8C1-4105-9F1C-728895775E67}" type="pres">
      <dgm:prSet presAssocID="{7920D4DD-3230-4446-9EC9-A3AAF4A75902}" presName="node" presStyleLbl="node1" presStyleIdx="8" presStyleCnt="9">
        <dgm:presLayoutVars>
          <dgm:bulletEnabled val="1"/>
        </dgm:presLayoutVars>
      </dgm:prSet>
      <dgm:spPr/>
    </dgm:pt>
  </dgm:ptLst>
  <dgm:cxnLst>
    <dgm:cxn modelId="{9631880F-87BF-4E9C-BD4D-0374DD0D62E2}" srcId="{55966858-FB86-4175-83CC-59ECBCBCBDFC}" destId="{A0C6FE62-C37D-410D-96B9-E1508E0FDFD6}" srcOrd="1" destOrd="0" parTransId="{DA813DF3-2493-4D5E-AB6C-71733F2762A1}" sibTransId="{200AEDA1-4564-47A7-8DB3-5544710F1D30}"/>
    <dgm:cxn modelId="{27BE1027-CD25-4BFC-B3A1-94E6993BD468}" srcId="{55966858-FB86-4175-83CC-59ECBCBCBDFC}" destId="{2EA6451F-50C9-4969-BCAC-81D0D1ED118C}" srcOrd="5" destOrd="0" parTransId="{77FC588D-DBC2-4292-BC77-AAB33EE9DE81}" sibTransId="{A71CC96B-1C7D-4527-96C4-0222D595BA99}"/>
    <dgm:cxn modelId="{4377FF2F-F05C-4C49-B204-216A7286E9E3}" srcId="{55966858-FB86-4175-83CC-59ECBCBCBDFC}" destId="{1C03FF41-3D05-4803-93A3-33E2EEA67F3D}" srcOrd="6" destOrd="0" parTransId="{7674F4F2-C0A9-41BB-9BD3-872160D23DEA}" sibTransId="{F4BA4ADF-6E08-408C-9E11-56E2EDFD87D5}"/>
    <dgm:cxn modelId="{1E768031-AF9C-4A27-B1FE-B727E0369E83}" type="presOf" srcId="{3E906297-3E3A-4857-BEC8-4688FE9F33A1}" destId="{582967CA-8611-4716-9770-B04FF4903C7D}" srcOrd="0" destOrd="0" presId="urn:microsoft.com/office/officeart/2005/8/layout/default"/>
    <dgm:cxn modelId="{846FAB44-AB3A-46C3-A113-E73757EA8210}" srcId="{55966858-FB86-4175-83CC-59ECBCBCBDFC}" destId="{0F05D8D3-779F-47DD-A4D3-71C8128D145C}" srcOrd="4" destOrd="0" parTransId="{565C3FA6-0AB3-415A-9E54-35AC60D6EEDA}" sibTransId="{FFC90867-9393-44D3-80E7-42A2CE541ABF}"/>
    <dgm:cxn modelId="{E5F70C51-9098-4698-95D0-C3C624628D47}" type="presOf" srcId="{7920D4DD-3230-4446-9EC9-A3AAF4A75902}" destId="{20C20B9E-B8C1-4105-9F1C-728895775E67}" srcOrd="0" destOrd="0" presId="urn:microsoft.com/office/officeart/2005/8/layout/default"/>
    <dgm:cxn modelId="{0A9BF569-5E96-4FC3-BA0B-99A7D9073079}" type="presOf" srcId="{1C03FF41-3D05-4803-93A3-33E2EEA67F3D}" destId="{1D130252-BC43-486F-8A9F-6D98500D0172}" srcOrd="0" destOrd="0" presId="urn:microsoft.com/office/officeart/2005/8/layout/default"/>
    <dgm:cxn modelId="{EA47E872-A0E8-449A-9CB3-378F75582380}" srcId="{55966858-FB86-4175-83CC-59ECBCBCBDFC}" destId="{A5D75568-B141-40B4-B0D7-516A432258C3}" srcOrd="2" destOrd="0" parTransId="{320399E5-5492-44D5-82CE-4E22ECBAD286}" sibTransId="{5AE028EA-D499-4C79-9D37-1C4879313C13}"/>
    <dgm:cxn modelId="{84E34BB2-F200-4BE4-8F42-5D223E85C832}" type="presOf" srcId="{A5D75568-B141-40B4-B0D7-516A432258C3}" destId="{152C7D3D-6E52-4F62-A9AA-E19C30336601}" srcOrd="0" destOrd="0" presId="urn:microsoft.com/office/officeart/2005/8/layout/default"/>
    <dgm:cxn modelId="{1C7953B3-4F1B-4A47-A67A-0CE160614566}" srcId="{55966858-FB86-4175-83CC-59ECBCBCBDFC}" destId="{7920D4DD-3230-4446-9EC9-A3AAF4A75902}" srcOrd="8" destOrd="0" parTransId="{4A45E997-14C6-4660-A887-089A1FAC1620}" sibTransId="{BC60097C-0D88-438A-9472-5C7A6449328D}"/>
    <dgm:cxn modelId="{C3348CC2-46AF-4886-B174-0D668BD434F6}" type="presOf" srcId="{A0C6FE62-C37D-410D-96B9-E1508E0FDFD6}" destId="{8B94EE38-E62F-486A-B679-799BB2D246AE}" srcOrd="0" destOrd="0" presId="urn:microsoft.com/office/officeart/2005/8/layout/default"/>
    <dgm:cxn modelId="{F6AB4EC9-B09A-4207-AC69-096F96107098}" srcId="{55966858-FB86-4175-83CC-59ECBCBCBDFC}" destId="{42C941F1-C79F-47A9-AA07-98C63D3A9686}" srcOrd="0" destOrd="0" parTransId="{6F327D5A-67AD-4EAD-B9CD-44D0284DA5C8}" sibTransId="{5D9B08F7-01B3-41CA-BF5F-5C68C07FA880}"/>
    <dgm:cxn modelId="{BC876BD5-180C-47FD-9C06-AD766BD4F127}" srcId="{55966858-FB86-4175-83CC-59ECBCBCBDFC}" destId="{3E906297-3E3A-4857-BEC8-4688FE9F33A1}" srcOrd="3" destOrd="0" parTransId="{E8BC2A7D-088A-476D-AA82-9474556FB0EF}" sibTransId="{6C013D24-9C63-4215-A7BF-46760AFFDEEA}"/>
    <dgm:cxn modelId="{33ED6DD7-C135-409E-B9D2-2C626BEB0CA5}" type="presOf" srcId="{7F54C7D9-FDE3-4210-A72D-02A126374367}" destId="{CFD4D20F-F312-4701-9563-B9491B63D8F5}" srcOrd="0" destOrd="0" presId="urn:microsoft.com/office/officeart/2005/8/layout/default"/>
    <dgm:cxn modelId="{9EADD8E3-E516-481C-A21B-7ED6CBBA5A26}" type="presOf" srcId="{2EA6451F-50C9-4969-BCAC-81D0D1ED118C}" destId="{05CF4758-D508-4EB0-AD05-CBADB8ABC37B}" srcOrd="0" destOrd="0" presId="urn:microsoft.com/office/officeart/2005/8/layout/default"/>
    <dgm:cxn modelId="{5EEEA9EF-078A-4067-A47F-DE73B2EEADC7}" srcId="{55966858-FB86-4175-83CC-59ECBCBCBDFC}" destId="{7F54C7D9-FDE3-4210-A72D-02A126374367}" srcOrd="7" destOrd="0" parTransId="{0B8B192E-4C39-47FC-BEAC-1452C0AE0BAA}" sibTransId="{748279A0-8D9B-44A8-8E73-62F977E7553B}"/>
    <dgm:cxn modelId="{A3D371F2-A9CC-4152-97AC-2D44831E89EA}" type="presOf" srcId="{0F05D8D3-779F-47DD-A4D3-71C8128D145C}" destId="{4AB13EF1-F267-4B7A-8A9E-4CC1B0079AE7}" srcOrd="0" destOrd="0" presId="urn:microsoft.com/office/officeart/2005/8/layout/default"/>
    <dgm:cxn modelId="{F1D312FD-679F-49C4-A804-38F18B1384C5}" type="presOf" srcId="{42C941F1-C79F-47A9-AA07-98C63D3A9686}" destId="{79432395-FA20-4BCD-A8C2-6CC7E830175A}" srcOrd="0" destOrd="0" presId="urn:microsoft.com/office/officeart/2005/8/layout/default"/>
    <dgm:cxn modelId="{4F0BEDFD-D4DD-4FDE-B7A4-749A340051D1}" type="presOf" srcId="{55966858-FB86-4175-83CC-59ECBCBCBDFC}" destId="{6BB834E4-AE3E-4617-9049-40B793EBDEB8}" srcOrd="0" destOrd="0" presId="urn:microsoft.com/office/officeart/2005/8/layout/default"/>
    <dgm:cxn modelId="{E1384558-5340-45DF-9B28-0344868F9947}" type="presParOf" srcId="{6BB834E4-AE3E-4617-9049-40B793EBDEB8}" destId="{79432395-FA20-4BCD-A8C2-6CC7E830175A}" srcOrd="0" destOrd="0" presId="urn:microsoft.com/office/officeart/2005/8/layout/default"/>
    <dgm:cxn modelId="{93DC4C0A-2134-41C9-9D15-1B78B984F0C3}" type="presParOf" srcId="{6BB834E4-AE3E-4617-9049-40B793EBDEB8}" destId="{7987F0B7-3626-4664-A5E7-0E461C8F3038}" srcOrd="1" destOrd="0" presId="urn:microsoft.com/office/officeart/2005/8/layout/default"/>
    <dgm:cxn modelId="{B18DC7AE-1BDC-4516-B32F-D8698161FB8E}" type="presParOf" srcId="{6BB834E4-AE3E-4617-9049-40B793EBDEB8}" destId="{8B94EE38-E62F-486A-B679-799BB2D246AE}" srcOrd="2" destOrd="0" presId="urn:microsoft.com/office/officeart/2005/8/layout/default"/>
    <dgm:cxn modelId="{EF708A56-4AF4-4881-86A7-97F8AC354E69}" type="presParOf" srcId="{6BB834E4-AE3E-4617-9049-40B793EBDEB8}" destId="{8E39A2E8-5EF2-40B5-8B38-68DFDD6CF485}" srcOrd="3" destOrd="0" presId="urn:microsoft.com/office/officeart/2005/8/layout/default"/>
    <dgm:cxn modelId="{CE07D5A7-B753-405F-96A9-79B7E97FD606}" type="presParOf" srcId="{6BB834E4-AE3E-4617-9049-40B793EBDEB8}" destId="{152C7D3D-6E52-4F62-A9AA-E19C30336601}" srcOrd="4" destOrd="0" presId="urn:microsoft.com/office/officeart/2005/8/layout/default"/>
    <dgm:cxn modelId="{823431B4-205F-4561-9C7E-FCEDDBD01BA6}" type="presParOf" srcId="{6BB834E4-AE3E-4617-9049-40B793EBDEB8}" destId="{EB7FC03E-D590-476A-8E44-39494F8DC06E}" srcOrd="5" destOrd="0" presId="urn:microsoft.com/office/officeart/2005/8/layout/default"/>
    <dgm:cxn modelId="{DDFEA153-309D-4ACF-A1B0-24772E739774}" type="presParOf" srcId="{6BB834E4-AE3E-4617-9049-40B793EBDEB8}" destId="{582967CA-8611-4716-9770-B04FF4903C7D}" srcOrd="6" destOrd="0" presId="urn:microsoft.com/office/officeart/2005/8/layout/default"/>
    <dgm:cxn modelId="{9333591E-CE62-4882-BB16-20EE7326DBC7}" type="presParOf" srcId="{6BB834E4-AE3E-4617-9049-40B793EBDEB8}" destId="{4B19FC6E-EB1F-460B-A712-B1347983A81F}" srcOrd="7" destOrd="0" presId="urn:microsoft.com/office/officeart/2005/8/layout/default"/>
    <dgm:cxn modelId="{C3006461-C4BC-4CD7-9E9E-BA9F5C8CEA7E}" type="presParOf" srcId="{6BB834E4-AE3E-4617-9049-40B793EBDEB8}" destId="{4AB13EF1-F267-4B7A-8A9E-4CC1B0079AE7}" srcOrd="8" destOrd="0" presId="urn:microsoft.com/office/officeart/2005/8/layout/default"/>
    <dgm:cxn modelId="{6DC3FECC-E631-4871-876F-8EB7CA57471E}" type="presParOf" srcId="{6BB834E4-AE3E-4617-9049-40B793EBDEB8}" destId="{D19918A5-069C-4462-88EB-28F91B34289F}" srcOrd="9" destOrd="0" presId="urn:microsoft.com/office/officeart/2005/8/layout/default"/>
    <dgm:cxn modelId="{FE5FF8B6-2DDF-45CD-8342-F8A0B7FE25CF}" type="presParOf" srcId="{6BB834E4-AE3E-4617-9049-40B793EBDEB8}" destId="{05CF4758-D508-4EB0-AD05-CBADB8ABC37B}" srcOrd="10" destOrd="0" presId="urn:microsoft.com/office/officeart/2005/8/layout/default"/>
    <dgm:cxn modelId="{7EC42D16-E642-416E-93F3-9159AFAFA59D}" type="presParOf" srcId="{6BB834E4-AE3E-4617-9049-40B793EBDEB8}" destId="{35153276-8666-4BAB-AB5E-555FBEDE2C3D}" srcOrd="11" destOrd="0" presId="urn:microsoft.com/office/officeart/2005/8/layout/default"/>
    <dgm:cxn modelId="{D52270E7-3795-4F2A-B6ED-C661C68CA1B9}" type="presParOf" srcId="{6BB834E4-AE3E-4617-9049-40B793EBDEB8}" destId="{1D130252-BC43-486F-8A9F-6D98500D0172}" srcOrd="12" destOrd="0" presId="urn:microsoft.com/office/officeart/2005/8/layout/default"/>
    <dgm:cxn modelId="{F752BAD3-A4C9-4C90-BAFA-C42C8D1446E9}" type="presParOf" srcId="{6BB834E4-AE3E-4617-9049-40B793EBDEB8}" destId="{3450C6CD-D3E6-4D68-AF11-35E42B87EDA1}" srcOrd="13" destOrd="0" presId="urn:microsoft.com/office/officeart/2005/8/layout/default"/>
    <dgm:cxn modelId="{71E94455-98D4-4C3C-94E8-7B4789B23414}" type="presParOf" srcId="{6BB834E4-AE3E-4617-9049-40B793EBDEB8}" destId="{CFD4D20F-F312-4701-9563-B9491B63D8F5}" srcOrd="14" destOrd="0" presId="urn:microsoft.com/office/officeart/2005/8/layout/default"/>
    <dgm:cxn modelId="{EC1720FA-3435-4DD4-A8F5-5A6B42EE7952}" type="presParOf" srcId="{6BB834E4-AE3E-4617-9049-40B793EBDEB8}" destId="{5382202B-8304-4796-AC85-4D593CC6F316}" srcOrd="15" destOrd="0" presId="urn:microsoft.com/office/officeart/2005/8/layout/default"/>
    <dgm:cxn modelId="{BF327083-D1F0-41BF-B5D2-4665090D2639}" type="presParOf" srcId="{6BB834E4-AE3E-4617-9049-40B793EBDEB8}" destId="{20C20B9E-B8C1-4105-9F1C-728895775E6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6697A-8CA6-4EE2-9A3C-A2BC778394AC}">
      <dsp:nvSpPr>
        <dsp:cNvPr id="0" name=""/>
        <dsp:cNvSpPr/>
      </dsp:nvSpPr>
      <dsp:spPr>
        <a:xfrm>
          <a:off x="0" y="0"/>
          <a:ext cx="496537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1DEC094-3C4D-414E-BD35-3AD5E50F7BB5}">
      <dsp:nvSpPr>
        <dsp:cNvPr id="0" name=""/>
        <dsp:cNvSpPr/>
      </dsp:nvSpPr>
      <dsp:spPr>
        <a:xfrm>
          <a:off x="0" y="0"/>
          <a:ext cx="4965379" cy="94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Nationally certified women &amp; minority-owned (MWBE)</a:t>
          </a:r>
        </a:p>
      </dsp:txBody>
      <dsp:txXfrm>
        <a:off x="0" y="0"/>
        <a:ext cx="4965379" cy="943252"/>
      </dsp:txXfrm>
    </dsp:sp>
    <dsp:sp modelId="{CEE1054C-F586-4BD8-8083-6105020E052C}">
      <dsp:nvSpPr>
        <dsp:cNvPr id="0" name=""/>
        <dsp:cNvSpPr/>
      </dsp:nvSpPr>
      <dsp:spPr>
        <a:xfrm>
          <a:off x="0" y="943252"/>
          <a:ext cx="4965379"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C435BEC-9102-4B50-B5BD-7FF3CEBCD056}">
      <dsp:nvSpPr>
        <dsp:cNvPr id="0" name=""/>
        <dsp:cNvSpPr/>
      </dsp:nvSpPr>
      <dsp:spPr>
        <a:xfrm>
          <a:off x="0" y="943252"/>
          <a:ext cx="4965379" cy="94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Mission driven, flexible rates</a:t>
          </a:r>
        </a:p>
      </dsp:txBody>
      <dsp:txXfrm>
        <a:off x="0" y="943252"/>
        <a:ext cx="4965379" cy="943252"/>
      </dsp:txXfrm>
    </dsp:sp>
    <dsp:sp modelId="{73CE31B8-7E84-481A-924E-E9575BE46523}">
      <dsp:nvSpPr>
        <dsp:cNvPr id="0" name=""/>
        <dsp:cNvSpPr/>
      </dsp:nvSpPr>
      <dsp:spPr>
        <a:xfrm>
          <a:off x="0" y="1886505"/>
          <a:ext cx="4965379"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025A2A-E1B6-48CD-8E21-266B087BE7E4}">
      <dsp:nvSpPr>
        <dsp:cNvPr id="0" name=""/>
        <dsp:cNvSpPr/>
      </dsp:nvSpPr>
      <dsp:spPr>
        <a:xfrm>
          <a:off x="0" y="1886505"/>
          <a:ext cx="4965379" cy="94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Customized solutions based on your problem</a:t>
          </a:r>
        </a:p>
      </dsp:txBody>
      <dsp:txXfrm>
        <a:off x="0" y="1886505"/>
        <a:ext cx="4965379" cy="943252"/>
      </dsp:txXfrm>
    </dsp:sp>
    <dsp:sp modelId="{90FDFC3F-8118-4347-A6F1-6324D3CE7CA3}">
      <dsp:nvSpPr>
        <dsp:cNvPr id="0" name=""/>
        <dsp:cNvSpPr/>
      </dsp:nvSpPr>
      <dsp:spPr>
        <a:xfrm>
          <a:off x="0" y="2829757"/>
          <a:ext cx="4965379"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197084-F72E-46A6-AC73-1337FA58DF0F}">
      <dsp:nvSpPr>
        <dsp:cNvPr id="0" name=""/>
        <dsp:cNvSpPr/>
      </dsp:nvSpPr>
      <dsp:spPr>
        <a:xfrm>
          <a:off x="0" y="2829757"/>
          <a:ext cx="4965379" cy="94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See what our clients have to say </a:t>
          </a:r>
          <a:r>
            <a:rPr lang="en-US" sz="2600" kern="1200">
              <a:hlinkClick xmlns:r="http://schemas.openxmlformats.org/officeDocument/2006/relationships" r:id="rId1"/>
            </a:rPr>
            <a:t>transformhc.com</a:t>
          </a:r>
          <a:endParaRPr lang="en-US" sz="2600" kern="1200"/>
        </a:p>
      </dsp:txBody>
      <dsp:txXfrm>
        <a:off x="0" y="2829757"/>
        <a:ext cx="4965379" cy="94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32395-FA20-4BCD-A8C2-6CC7E830175A}">
      <dsp:nvSpPr>
        <dsp:cNvPr id="0" name=""/>
        <dsp:cNvSpPr/>
      </dsp:nvSpPr>
      <dsp:spPr>
        <a:xfrm>
          <a:off x="809050" y="852"/>
          <a:ext cx="1882683" cy="11296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Texas v. </a:t>
          </a:r>
        </a:p>
        <a:p>
          <a:pPr marL="0" lvl="0" indent="0" algn="ctr" defTabSz="933450">
            <a:lnSpc>
              <a:spcPct val="90000"/>
            </a:lnSpc>
            <a:spcBef>
              <a:spcPct val="0"/>
            </a:spcBef>
            <a:spcAft>
              <a:spcPct val="35000"/>
            </a:spcAft>
            <a:buNone/>
          </a:pPr>
          <a:r>
            <a:rPr lang="en-US" sz="2100" kern="1200" dirty="0"/>
            <a:t>United States</a:t>
          </a:r>
        </a:p>
      </dsp:txBody>
      <dsp:txXfrm>
        <a:off x="809050" y="852"/>
        <a:ext cx="1882683" cy="1129610"/>
      </dsp:txXfrm>
    </dsp:sp>
    <dsp:sp modelId="{8B94EE38-E62F-486A-B679-799BB2D246AE}">
      <dsp:nvSpPr>
        <dsp:cNvPr id="0" name=""/>
        <dsp:cNvSpPr/>
      </dsp:nvSpPr>
      <dsp:spPr>
        <a:xfrm>
          <a:off x="2880002" y="852"/>
          <a:ext cx="1882683" cy="112961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Public Charge</a:t>
          </a:r>
        </a:p>
      </dsp:txBody>
      <dsp:txXfrm>
        <a:off x="2880002" y="852"/>
        <a:ext cx="1882683" cy="1129610"/>
      </dsp:txXfrm>
    </dsp:sp>
    <dsp:sp modelId="{152C7D3D-6E52-4F62-A9AA-E19C30336601}">
      <dsp:nvSpPr>
        <dsp:cNvPr id="0" name=""/>
        <dsp:cNvSpPr/>
      </dsp:nvSpPr>
      <dsp:spPr>
        <a:xfrm>
          <a:off x="4950954" y="852"/>
          <a:ext cx="1882683" cy="112961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Cuts to Marketing and Advertisements</a:t>
          </a:r>
        </a:p>
      </dsp:txBody>
      <dsp:txXfrm>
        <a:off x="4950954" y="852"/>
        <a:ext cx="1882683" cy="1129610"/>
      </dsp:txXfrm>
    </dsp:sp>
    <dsp:sp modelId="{582967CA-8611-4716-9770-B04FF4903C7D}">
      <dsp:nvSpPr>
        <dsp:cNvPr id="0" name=""/>
        <dsp:cNvSpPr/>
      </dsp:nvSpPr>
      <dsp:spPr>
        <a:xfrm>
          <a:off x="809050" y="1318731"/>
          <a:ext cx="1882683" cy="1129610"/>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Work Requirements</a:t>
          </a:r>
        </a:p>
      </dsp:txBody>
      <dsp:txXfrm>
        <a:off x="809050" y="1318731"/>
        <a:ext cx="1882683" cy="1129610"/>
      </dsp:txXfrm>
    </dsp:sp>
    <dsp:sp modelId="{4AB13EF1-F267-4B7A-8A9E-4CC1B0079AE7}">
      <dsp:nvSpPr>
        <dsp:cNvPr id="0" name=""/>
        <dsp:cNvSpPr/>
      </dsp:nvSpPr>
      <dsp:spPr>
        <a:xfrm>
          <a:off x="2880002" y="1318731"/>
          <a:ext cx="1882683" cy="112961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Prioritizing Agents and Brokers</a:t>
          </a:r>
        </a:p>
      </dsp:txBody>
      <dsp:txXfrm>
        <a:off x="2880002" y="1318731"/>
        <a:ext cx="1882683" cy="1129610"/>
      </dsp:txXfrm>
    </dsp:sp>
    <dsp:sp modelId="{05CF4758-D508-4EB0-AD05-CBADB8ABC37B}">
      <dsp:nvSpPr>
        <dsp:cNvPr id="0" name=""/>
        <dsp:cNvSpPr/>
      </dsp:nvSpPr>
      <dsp:spPr>
        <a:xfrm>
          <a:off x="4950954" y="1318731"/>
          <a:ext cx="1882683" cy="112961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Shortened OEP</a:t>
          </a:r>
        </a:p>
      </dsp:txBody>
      <dsp:txXfrm>
        <a:off x="4950954" y="1318731"/>
        <a:ext cx="1882683" cy="1129610"/>
      </dsp:txXfrm>
    </dsp:sp>
    <dsp:sp modelId="{1D130252-BC43-486F-8A9F-6D98500D0172}">
      <dsp:nvSpPr>
        <dsp:cNvPr id="0" name=""/>
        <dsp:cNvSpPr/>
      </dsp:nvSpPr>
      <dsp:spPr>
        <a:xfrm>
          <a:off x="809050" y="2636610"/>
          <a:ext cx="1882683" cy="112961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No Mandate</a:t>
          </a:r>
        </a:p>
      </dsp:txBody>
      <dsp:txXfrm>
        <a:off x="809050" y="2636610"/>
        <a:ext cx="1882683" cy="1129610"/>
      </dsp:txXfrm>
    </dsp:sp>
    <dsp:sp modelId="{CFD4D20F-F312-4701-9563-B9491B63D8F5}">
      <dsp:nvSpPr>
        <dsp:cNvPr id="0" name=""/>
        <dsp:cNvSpPr/>
      </dsp:nvSpPr>
      <dsp:spPr>
        <a:xfrm>
          <a:off x="2880002" y="2636610"/>
          <a:ext cx="1882683" cy="112961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Short-Term, Catastrophic Plans</a:t>
          </a:r>
        </a:p>
      </dsp:txBody>
      <dsp:txXfrm>
        <a:off x="2880002" y="2636610"/>
        <a:ext cx="1882683" cy="1129610"/>
      </dsp:txXfrm>
    </dsp:sp>
    <dsp:sp modelId="{20C20B9E-B8C1-4105-9F1C-728895775E67}">
      <dsp:nvSpPr>
        <dsp:cNvPr id="0" name=""/>
        <dsp:cNvSpPr/>
      </dsp:nvSpPr>
      <dsp:spPr>
        <a:xfrm>
          <a:off x="4950954" y="2636610"/>
          <a:ext cx="1882683" cy="112961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“Trumpcare” Ads</a:t>
          </a:r>
        </a:p>
      </dsp:txBody>
      <dsp:txXfrm>
        <a:off x="4950954" y="2636610"/>
        <a:ext cx="1882683" cy="11296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4011" y="0"/>
            <a:ext cx="3169920" cy="482283"/>
          </a:xfrm>
          <a:prstGeom prst="rect">
            <a:avLst/>
          </a:prstGeom>
        </p:spPr>
        <p:txBody>
          <a:bodyPr vert="horz" lIns="96661" tIns="48331" rIns="96661" bIns="48331" rtlCol="0"/>
          <a:lstStyle>
            <a:lvl1pPr algn="r">
              <a:defRPr sz="1300"/>
            </a:lvl1pPr>
          </a:lstStyle>
          <a:p>
            <a:fld id="{BC9EB0F6-FC12-4B5D-96C8-BAD6A0910040}" type="datetimeFigureOut">
              <a:rPr lang="en-US" smtClean="0"/>
              <a:t>1/16/20</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80"/>
            <a:ext cx="5852160" cy="3780471"/>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20"/>
            <a:ext cx="3169920" cy="482282"/>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4011" y="9118920"/>
            <a:ext cx="3169920" cy="482282"/>
          </a:xfrm>
          <a:prstGeom prst="rect">
            <a:avLst/>
          </a:prstGeom>
        </p:spPr>
        <p:txBody>
          <a:bodyPr vert="horz" lIns="96661" tIns="48331" rIns="96661" bIns="48331" rtlCol="0" anchor="b"/>
          <a:lstStyle>
            <a:lvl1pPr algn="r">
              <a:defRPr sz="1300"/>
            </a:lvl1pPr>
          </a:lstStyle>
          <a:p>
            <a:fld id="{50867B88-2B45-4922-9D44-58AAA1426329}" type="slidenum">
              <a:rPr lang="en-US" smtClean="0"/>
              <a:t>‹#›</a:t>
            </a:fld>
            <a:endParaRPr lang="en-US"/>
          </a:p>
        </p:txBody>
      </p:sp>
    </p:spTree>
    <p:extLst>
      <p:ext uri="{BB962C8B-B14F-4D97-AF65-F5344CB8AC3E}">
        <p14:creationId xmlns:p14="http://schemas.microsoft.com/office/powerpoint/2010/main" val="409829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ms.gov/newsroom/fact-sheets/health-insurance-marketplaces-2017-open-enrollment-period-final-enrollment-report-november-1-201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Marketplace-Products/2019_Open_Enrollmen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ms.gov/newsroom/fact-sheets/health-insurance-marketplaces-2017-open-enrollment-period-final-enrollment-report-november-1-201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Marketplace-Products/2019_Open_Enrollm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ransformhc.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0" i="0" dirty="0">
                <a:solidFill>
                  <a:srgbClr val="2B2A7C"/>
                </a:solidFill>
                <a:effectLst/>
                <a:latin typeface="+mn-lt"/>
                <a:cs typeface="Arial" panose="020B0604020202020204" pitchFamily="34" charset="0"/>
              </a:rPr>
              <a:t>We are nationally certified as women and minority owned health care consulting firm.</a:t>
            </a:r>
          </a:p>
          <a:p>
            <a:pPr defTabSz="966612">
              <a:defRPr/>
            </a:pPr>
            <a:r>
              <a:rPr lang="en-US" sz="1200" dirty="0">
                <a:latin typeface="+mn-lt"/>
              </a:rPr>
              <a:t>Our staff works with leaders in the public and private sectors to drive solutions that promote efficiency, value, and access to care, in order to address key social determinants of health to improve health outcomes.</a:t>
            </a:r>
          </a:p>
          <a:p>
            <a:pPr defTabSz="966612">
              <a:defRPr/>
            </a:pPr>
            <a:endParaRPr lang="en-US" sz="1200" dirty="0">
              <a:latin typeface="+mn-lt"/>
            </a:endParaRPr>
          </a:p>
          <a:p>
            <a:pPr defTabSz="966612">
              <a:defRPr/>
            </a:pPr>
            <a:r>
              <a:rPr lang="en-US" sz="1200" dirty="0">
                <a:latin typeface="+mn-lt"/>
              </a:rPr>
              <a:t>We provide thought leadership, strategy and policy advice, professional mentorship and coaching, research and writing assistance, program implementation, staff augmentation and more. You can read about our staff via our website at transformhc.com and follow us on Twitter @</a:t>
            </a:r>
            <a:r>
              <a:rPr lang="en-US" sz="1200" dirty="0" err="1">
                <a:latin typeface="+mn-lt"/>
              </a:rPr>
              <a:t>transformhc</a:t>
            </a:r>
            <a:endParaRPr lang="en-US" sz="1200" dirty="0">
              <a:latin typeface="+mn-lt"/>
            </a:endParaRPr>
          </a:p>
          <a:p>
            <a:pPr defTabSz="966612">
              <a:defRPr/>
            </a:pPr>
            <a:endParaRPr lang="en-US" sz="1200" dirty="0">
              <a:latin typeface="+mn-lt"/>
            </a:endParaRPr>
          </a:p>
          <a:p>
            <a:pPr defTabSz="966612">
              <a:defRPr/>
            </a:pPr>
            <a:r>
              <a:rPr lang="en-US" sz="1200" dirty="0">
                <a:latin typeface="+mn-lt"/>
              </a:rPr>
              <a:t>Stay tuned for the end of this session where we will have a short raffle of some giveaways! Please put your business card in for the raffle. </a:t>
            </a:r>
          </a:p>
          <a:p>
            <a:pPr defTabSz="966612">
              <a:defRPr/>
            </a:pPr>
            <a:r>
              <a:rPr lang="en-US" sz="1200" dirty="0">
                <a:latin typeface="+mn-lt"/>
              </a:rPr>
              <a:t>Goal of this session:</a:t>
            </a:r>
          </a:p>
          <a:p>
            <a:pPr defTabSz="966612">
              <a:defRPr/>
            </a:pPr>
            <a:r>
              <a:rPr lang="en-US" sz="1200" b="0" i="0" kern="1200" dirty="0">
                <a:solidFill>
                  <a:schemeClr val="tx1"/>
                </a:solidFill>
                <a:effectLst/>
                <a:latin typeface="+mn-lt"/>
                <a:ea typeface="+mn-ea"/>
                <a:cs typeface="+mn-cs"/>
              </a:rPr>
              <a:t>The critical need for outreach and enrollment remains constant in our changing health care landscape. Consumers will always need help no matter what the landscape looks like. As the numbers of uninsured continue to increase, it’s clear that navigation is key for reaching people with the right messages at the right time. </a:t>
            </a:r>
          </a:p>
          <a:p>
            <a:pPr defTabSz="966612">
              <a:defRPr/>
            </a:pPr>
            <a:endParaRPr lang="en-US" sz="1200" b="0" i="0" kern="1200" dirty="0">
              <a:solidFill>
                <a:schemeClr val="tx1"/>
              </a:solidFill>
              <a:effectLst/>
              <a:latin typeface="+mn-lt"/>
              <a:ea typeface="+mn-ea"/>
              <a:cs typeface="+mn-cs"/>
            </a:endParaRPr>
          </a:p>
          <a:p>
            <a:pPr defTabSz="966612">
              <a:defRPr/>
            </a:pPr>
            <a:r>
              <a:rPr lang="en-US" sz="1200" b="0" i="0" kern="1200" dirty="0">
                <a:solidFill>
                  <a:schemeClr val="tx1"/>
                </a:solidFill>
                <a:effectLst/>
                <a:latin typeface="+mn-lt"/>
                <a:ea typeface="+mn-ea"/>
                <a:cs typeface="+mn-cs"/>
              </a:rPr>
              <a:t>Read speaker bios and introduce panel.</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50867B88-2B45-4922-9D44-58AAA1426329}" type="slidenum">
              <a:rPr lang="en-US" smtClean="0"/>
              <a:t>2</a:t>
            </a:fld>
            <a:endParaRPr lang="en-US"/>
          </a:p>
        </p:txBody>
      </p:sp>
    </p:spTree>
    <p:extLst>
      <p:ext uri="{BB962C8B-B14F-4D97-AF65-F5344CB8AC3E}">
        <p14:creationId xmlns:p14="http://schemas.microsoft.com/office/powerpoint/2010/main" val="110781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daa6997d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daa6997d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daa6997d5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daa6997d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daa6997d5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daa6997d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daa6997d5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daa6997d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daa6997d5_0_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daa6997d5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https://www.cms.gov/newsroom/fact-sheets/health-insurance-marketplaces-2017-open-enrollment-period-final-enrollment-report-november-1-2016</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All data: </a:t>
            </a:r>
            <a:r>
              <a:rPr lang="en" u="sng">
                <a:solidFill>
                  <a:schemeClr val="hlink"/>
                </a:solidFill>
                <a:hlinkClick r:id="rId4"/>
              </a:rPr>
              <a:t>https://www.cms.gov/Research-Statistics-Data-and-Systems/Statistics-Trends-and-Reports/Marketplace-Products/2019_Open_Enrollment</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daa6997d5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daa6997d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https://www.cms.gov/newsroom/fact-sheets/health-insurance-marketplaces-2017-open-enrollment-period-final-enrollment-report-november-1-2016</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All data: </a:t>
            </a:r>
            <a:r>
              <a:rPr lang="en" u="sng">
                <a:solidFill>
                  <a:schemeClr val="hlink"/>
                </a:solidFill>
                <a:hlinkClick r:id="rId4"/>
              </a:rPr>
              <a:t>https://www.cms.gov/Research-Statistics-Data-and-Systems/Statistics-Trends-and-Reports/Marketplace-Products/2019_Open_Enrollment</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daa6997d5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daa6997d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daa6997d5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daa6997d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8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daa6997d5_0_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daa6997d5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0867B88-2B45-4922-9D44-58AAA1426329}" type="slidenum">
              <a:rPr lang="en-US" smtClean="0"/>
              <a:t>20</a:t>
            </a:fld>
            <a:endParaRPr lang="en-US"/>
          </a:p>
        </p:txBody>
      </p:sp>
    </p:spTree>
    <p:extLst>
      <p:ext uri="{BB962C8B-B14F-4D97-AF65-F5344CB8AC3E}">
        <p14:creationId xmlns:p14="http://schemas.microsoft.com/office/powerpoint/2010/main" val="273719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solidFill>
                  <a:schemeClr val="tx1"/>
                </a:solidFill>
                <a:latin typeface="+mn-lt"/>
              </a:rPr>
              <a:t>Sign up for our email list or just get in touch with us by going to our website! We want to help support your work by working with you.</a:t>
            </a:r>
          </a:p>
          <a:p>
            <a:endParaRPr lang="en-US" b="1" u="none" dirty="0">
              <a:solidFill>
                <a:schemeClr val="tx1"/>
              </a:solidFill>
              <a:latin typeface="+mn-lt"/>
            </a:endParaRPr>
          </a:p>
          <a:p>
            <a:r>
              <a:rPr lang="en-US" dirty="0">
                <a:hlinkClick r:id="rId3"/>
              </a:rPr>
              <a:t>https://www.transformhc.com/</a:t>
            </a:r>
            <a:endParaRPr lang="en-US" b="1" u="none"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67B88-2B45-4922-9D44-58AAA14263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6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67B88-2B45-4922-9D44-58AAA14263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56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Icebreaker: how was open enrollment?</a:t>
            </a:r>
          </a:p>
          <a:p>
            <a:endParaRPr lang="en-US" b="1" dirty="0"/>
          </a:p>
          <a:p>
            <a:r>
              <a:rPr lang="en-US" dirty="0"/>
              <a:t>No shortage of challenges</a:t>
            </a:r>
          </a:p>
          <a:p>
            <a:r>
              <a:rPr lang="en-US" dirty="0"/>
              <a:t>Yet, you are still the trusted messengers</a:t>
            </a:r>
          </a:p>
          <a:p>
            <a:r>
              <a:rPr lang="en-US" dirty="0"/>
              <a:t>People still need help </a:t>
            </a:r>
          </a:p>
          <a:p>
            <a:r>
              <a:rPr lang="en-US" dirty="0"/>
              <a:t>You are still the first line for many in your communities</a:t>
            </a:r>
          </a:p>
          <a:p>
            <a:r>
              <a:rPr lang="en-US" dirty="0"/>
              <a:t>In the current climate, there are a variety of challenges facing consumers. Short term plans, shortened OEP, fear</a:t>
            </a:r>
          </a:p>
          <a:p>
            <a:r>
              <a:rPr lang="en-US" dirty="0"/>
              <a:t>As I’ve mentioned Texas V. Azar, Public Charge, as well as cuts to marketing and advertisement coupled with no mandate have made it very difficult to sustain robust enrollment efforts in the marketplace and elsewhere. All that to say consumers are fundamentally confused, these changes are compounded by their coverage in the media as well headline fatigue. </a:t>
            </a:r>
          </a:p>
          <a:p>
            <a:endParaRPr lang="en-US" dirty="0"/>
          </a:p>
          <a:p>
            <a:endParaRPr lang="en-US" dirty="0"/>
          </a:p>
          <a:p>
            <a:r>
              <a:rPr lang="en-US" dirty="0"/>
              <a:t>Transition slide to talk about outreach</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CA332D-B029-8649-8BC1-3AAA37687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5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67B88-2B45-4922-9D44-58AAA14263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45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67B88-2B45-4922-9D44-58AAA14263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05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67B88-2B45-4922-9D44-58AAA1426329}" type="slidenum">
              <a:rPr lang="en-US" smtClean="0"/>
              <a:t>8</a:t>
            </a:fld>
            <a:endParaRPr lang="en-US"/>
          </a:p>
        </p:txBody>
      </p:sp>
    </p:spTree>
    <p:extLst>
      <p:ext uri="{BB962C8B-B14F-4D97-AF65-F5344CB8AC3E}">
        <p14:creationId xmlns:p14="http://schemas.microsoft.com/office/powerpoint/2010/main" val="90469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daa6997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daa699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daa6997d5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daa6997d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Intro to session/Transform/YI - 2 mins </a:t>
            </a:r>
            <a:endParaRPr/>
          </a:p>
          <a:p>
            <a:pPr marL="0" lvl="0" indent="0" algn="l" rtl="0">
              <a:spcBef>
                <a:spcPts val="0"/>
              </a:spcBef>
              <a:spcAft>
                <a:spcPts val="0"/>
              </a:spcAft>
              <a:buClr>
                <a:schemeClr val="dk1"/>
              </a:buClr>
              <a:buSzPts val="1100"/>
              <a:buFont typeface="Arial"/>
              <a:buNone/>
            </a:pPr>
            <a:r>
              <a:rPr lang="en"/>
              <a:t>Icebreaker - 15 mins? (Depending on how many people are there this could take forever, thoughts on how to do this quickly? Maybe we just skip?)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Erin presents: 20 mins </a:t>
            </a:r>
            <a:endParaRPr/>
          </a:p>
          <a:p>
            <a:pPr marL="0" lvl="0" indent="0" algn="l" rtl="0">
              <a:spcBef>
                <a:spcPts val="0"/>
              </a:spcBef>
              <a:spcAft>
                <a:spcPts val="0"/>
              </a:spcAft>
              <a:buClr>
                <a:schemeClr val="dk1"/>
              </a:buClr>
              <a:buSzPts val="1100"/>
              <a:buFont typeface="Arial"/>
              <a:buNone/>
            </a:pPr>
            <a:r>
              <a:rPr lang="en"/>
              <a:t>- Reminder about resources (Coalition/Connector) - 2 mins</a:t>
            </a:r>
            <a:endParaRPr/>
          </a:p>
          <a:p>
            <a:pPr marL="0" lvl="0" indent="0" algn="l" rtl="0">
              <a:spcBef>
                <a:spcPts val="0"/>
              </a:spcBef>
              <a:spcAft>
                <a:spcPts val="0"/>
              </a:spcAft>
              <a:buClr>
                <a:schemeClr val="dk1"/>
              </a:buClr>
              <a:buSzPts val="1100"/>
              <a:buFont typeface="Arial"/>
              <a:buNone/>
            </a:pPr>
            <a:r>
              <a:rPr lang="en"/>
              <a:t>- OE7 numbers/trends - 5 mins </a:t>
            </a:r>
            <a:endParaRPr/>
          </a:p>
          <a:p>
            <a:pPr marL="0" lvl="0" indent="0" algn="l" rtl="0">
              <a:spcBef>
                <a:spcPts val="0"/>
              </a:spcBef>
              <a:spcAft>
                <a:spcPts val="0"/>
              </a:spcAft>
              <a:buClr>
                <a:schemeClr val="dk1"/>
              </a:buClr>
              <a:buSzPts val="1100"/>
              <a:buFont typeface="Arial"/>
              <a:buNone/>
            </a:pPr>
            <a:r>
              <a:rPr lang="en"/>
              <a:t>- Quick overview: what do we think impacted these numbers the most this year? - 10 mins-ish </a:t>
            </a:r>
            <a:endParaRPr/>
          </a:p>
          <a:p>
            <a:pPr marL="0" lvl="0" indent="0" algn="l" rtl="0">
              <a:spcBef>
                <a:spcPts val="0"/>
              </a:spcBef>
              <a:spcAft>
                <a:spcPts val="0"/>
              </a:spcAft>
              <a:buClr>
                <a:schemeClr val="dk1"/>
              </a:buClr>
              <a:buSzPts val="1100"/>
              <a:buFont typeface="Arial"/>
              <a:buNone/>
            </a:pPr>
            <a:r>
              <a:rPr lang="en"/>
              <a:t> -- Dichotomy of the good: more choice, affordability and the bad: expanded short-term plans, limited funding support, confusion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Sara presents: 20 mins </a:t>
            </a:r>
            <a:endParaRPr/>
          </a:p>
          <a:p>
            <a:pPr marL="0" lvl="0" indent="0" algn="l" rtl="0">
              <a:spcBef>
                <a:spcPts val="0"/>
              </a:spcBef>
              <a:spcAft>
                <a:spcPts val="0"/>
              </a:spcAft>
              <a:buClr>
                <a:schemeClr val="dk1"/>
              </a:buClr>
              <a:buSzPts val="1100"/>
              <a:buFont typeface="Arial"/>
              <a:buNone/>
            </a:pPr>
            <a:r>
              <a:rPr lang="en"/>
              <a:t>- Texas v US update - 10 mins</a:t>
            </a:r>
            <a:endParaRPr/>
          </a:p>
          <a:p>
            <a:pPr marL="0" lvl="0" indent="0" algn="l" rtl="0">
              <a:spcBef>
                <a:spcPts val="0"/>
              </a:spcBef>
              <a:spcAft>
                <a:spcPts val="0"/>
              </a:spcAft>
              <a:buClr>
                <a:schemeClr val="dk1"/>
              </a:buClr>
              <a:buSzPts val="1100"/>
              <a:buFont typeface="Arial"/>
              <a:buNone/>
            </a:pPr>
            <a:r>
              <a:rPr lang="en"/>
              <a:t>- How to communicate the case, other federal policy updates to consumers from an assister lens - 10 mins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Open Q&amp;A: - 25 mins </a:t>
            </a:r>
            <a:endParaRPr/>
          </a:p>
          <a:p>
            <a:pPr marL="0" lvl="0" indent="0" algn="l" rtl="0">
              <a:spcBef>
                <a:spcPts val="0"/>
              </a:spcBef>
              <a:spcAft>
                <a:spcPts val="0"/>
              </a:spcAft>
              <a:buClr>
                <a:schemeClr val="dk1"/>
              </a:buClr>
              <a:buSzPts val="1100"/>
              <a:buFont typeface="Arial"/>
              <a:buNone/>
            </a:pPr>
            <a:r>
              <a:rPr lang="en"/>
              <a:t>- Mina and Heather help facilitate </a:t>
            </a:r>
            <a:endParaRPr/>
          </a:p>
          <a:p>
            <a:pPr marL="0" lvl="0" indent="0" algn="l" rtl="0">
              <a:spcBef>
                <a:spcPts val="0"/>
              </a:spcBef>
              <a:spcAft>
                <a:spcPts val="0"/>
              </a:spcAft>
              <a:buClr>
                <a:schemeClr val="dk1"/>
              </a:buClr>
              <a:buSzPts val="1100"/>
              <a:buFont typeface="Arial"/>
              <a:buNone/>
            </a:pPr>
            <a:r>
              <a:rPr lang="en"/>
              <a:t>- Mina kicks off with prepared question(s) for panel/audience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4328-E55A-4B2A-A876-67D0F71BF0B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12784F-7906-4B97-9A18-DED2C4360BE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8F07EBA-A562-4558-A21E-AC2F03E0BDB8}"/>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Footer Placeholder 4">
            <a:extLst>
              <a:ext uri="{FF2B5EF4-FFF2-40B4-BE49-F238E27FC236}">
                <a16:creationId xmlns:a16="http://schemas.microsoft.com/office/drawing/2014/main" id="{38AB2A99-95E4-462D-8EE9-5B84032D7C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8A7CF8-FBA8-44F9-AB3E-201E7CA6F34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31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3395-38E2-4F80-A91C-04F77A206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6C3CB-0173-4B6C-B7F9-B852869B0C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1ABA5-79BA-4EF1-932B-2D187AC1B414}"/>
              </a:ext>
            </a:extLst>
          </p:cNvPr>
          <p:cNvSpPr>
            <a:spLocks noGrp="1"/>
          </p:cNvSpPr>
          <p:nvPr>
            <p:ph type="dt" sz="half" idx="10"/>
          </p:nvPr>
        </p:nvSpPr>
        <p:spPr/>
        <p:txBody>
          <a:bodyPr/>
          <a:lstStyle/>
          <a:p>
            <a:fld id="{70DDF080-5E8C-48AD-84E5-6C08B304C14E}" type="datetimeFigureOut">
              <a:rPr lang="en-US" smtClean="0"/>
              <a:t>1/16/20</a:t>
            </a:fld>
            <a:endParaRPr lang="en-US" dirty="0"/>
          </a:p>
        </p:txBody>
      </p:sp>
      <p:sp>
        <p:nvSpPr>
          <p:cNvPr id="5" name="Footer Placeholder 4">
            <a:extLst>
              <a:ext uri="{FF2B5EF4-FFF2-40B4-BE49-F238E27FC236}">
                <a16:creationId xmlns:a16="http://schemas.microsoft.com/office/drawing/2014/main" id="{993BECF8-D6F2-4CB2-AF25-06D84A75DD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D85893-5AE0-4436-9CA9-67F7FD3B3BEB}"/>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86326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E0242-B699-4375-BC20-B20D81B59A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22AB35-F8B7-4D7B-910E-CC0821C1ED2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C0216-9E3B-4BB1-BE95-F280EC895CA5}"/>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Footer Placeholder 4">
            <a:extLst>
              <a:ext uri="{FF2B5EF4-FFF2-40B4-BE49-F238E27FC236}">
                <a16:creationId xmlns:a16="http://schemas.microsoft.com/office/drawing/2014/main" id="{79B9B3A2-A2DE-49A7-A3E9-739276102B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67757-E8D4-4C31-905C-D22A5D33305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47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64540" y="2399791"/>
            <a:ext cx="7614919" cy="615553"/>
          </a:xfrm>
          <a:prstGeom prst="rect">
            <a:avLst/>
          </a:prstGeom>
        </p:spPr>
        <p:txBody>
          <a:bodyPr wrap="square" lIns="0" tIns="0" rIns="0" bIns="0">
            <a:spAutoFit/>
          </a:bodyPr>
          <a:lstStyle>
            <a:lvl1pPr>
              <a:defRPr b="0" i="0">
                <a:solidFill>
                  <a:srgbClr val="2B2A7C"/>
                </a:solidFill>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4" name="Picture 2" descr="Transform Health">
            <a:extLst>
              <a:ext uri="{FF2B5EF4-FFF2-40B4-BE49-F238E27FC236}">
                <a16:creationId xmlns:a16="http://schemas.microsoft.com/office/drawing/2014/main" id="{BF087F9B-912A-431F-8F31-48D9277444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4149" y="6082792"/>
            <a:ext cx="1907722" cy="66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3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623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0457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762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3"/>
            <a:ext cx="3999900" cy="4555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1" y="1536633"/>
            <a:ext cx="3999900" cy="4555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2634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76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189" lvl="0" indent="-304792">
              <a:spcBef>
                <a:spcPts val="0"/>
              </a:spcBef>
              <a:spcAft>
                <a:spcPts val="0"/>
              </a:spcAft>
              <a:buSzPts val="1200"/>
              <a:buChar char="●"/>
              <a:defRPr sz="12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011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041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43C0-EA3C-4B10-8C86-954634C94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7B48F-EE7D-48A8-A81A-4658FD7312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91E6D-64C5-4555-BD97-16DEDD11917A}"/>
              </a:ext>
            </a:extLst>
          </p:cNvPr>
          <p:cNvSpPr>
            <a:spLocks noGrp="1"/>
          </p:cNvSpPr>
          <p:nvPr>
            <p:ph type="dt" sz="half" idx="10"/>
          </p:nvPr>
        </p:nvSpPr>
        <p:spPr/>
        <p:txBody>
          <a:bodyPr/>
          <a:lstStyle/>
          <a:p>
            <a:fld id="{70DDF080-5E8C-48AD-84E5-6C08B304C14E}" type="datetimeFigureOut">
              <a:rPr lang="en-US" smtClean="0"/>
              <a:t>1/16/20</a:t>
            </a:fld>
            <a:endParaRPr lang="en-US" dirty="0"/>
          </a:p>
        </p:txBody>
      </p:sp>
      <p:sp>
        <p:nvSpPr>
          <p:cNvPr id="5" name="Footer Placeholder 4">
            <a:extLst>
              <a:ext uri="{FF2B5EF4-FFF2-40B4-BE49-F238E27FC236}">
                <a16:creationId xmlns:a16="http://schemas.microsoft.com/office/drawing/2014/main" id="{262FAE0D-73DD-4770-BC95-AADC2E8EAD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6539A5-C5C0-4901-BCA4-BCBD96C822E2}"/>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629030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806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5476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8378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345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22960" y="1845733"/>
            <a:ext cx="7543800" cy="4023200"/>
          </a:xfrm>
          <a:prstGeom prst="rect">
            <a:avLst/>
          </a:prstGeom>
          <a:noFill/>
          <a:ln>
            <a:noFill/>
          </a:ln>
        </p:spPr>
        <p:txBody>
          <a:bodyPr spcFirstLastPara="1" wrap="square" lIns="0" tIns="45700" rIns="0" bIns="45700" anchor="t" anchorCtr="0">
            <a:noAutofit/>
          </a:bodyPr>
          <a:lstStyle>
            <a:lvl1pPr marL="457189" lvl="0" indent="-342891" algn="l" rtl="0">
              <a:lnSpc>
                <a:spcPct val="90000"/>
              </a:lnSpc>
              <a:spcBef>
                <a:spcPts val="1200"/>
              </a:spcBef>
              <a:spcAft>
                <a:spcPts val="0"/>
              </a:spcAft>
              <a:buSzPts val="1800"/>
              <a:buChar char="●"/>
              <a:defRPr/>
            </a:lvl1pPr>
            <a:lvl2pPr marL="914377" lvl="1" indent="-342891" algn="l" rtl="0">
              <a:lnSpc>
                <a:spcPct val="90000"/>
              </a:lnSpc>
              <a:spcBef>
                <a:spcPts val="200"/>
              </a:spcBef>
              <a:spcAft>
                <a:spcPts val="0"/>
              </a:spcAft>
              <a:buSzPts val="1800"/>
              <a:buChar char="○"/>
              <a:defRPr/>
            </a:lvl2pPr>
            <a:lvl3pPr marL="1371566" lvl="2" indent="-342891" algn="l" rtl="0">
              <a:lnSpc>
                <a:spcPct val="90000"/>
              </a:lnSpc>
              <a:spcBef>
                <a:spcPts val="400"/>
              </a:spcBef>
              <a:spcAft>
                <a:spcPts val="0"/>
              </a:spcAft>
              <a:buSzPts val="1800"/>
              <a:buChar char="■"/>
              <a:defRPr/>
            </a:lvl3pPr>
            <a:lvl4pPr marL="1828754" lvl="3" indent="-342891" algn="l" rtl="0">
              <a:lnSpc>
                <a:spcPct val="90000"/>
              </a:lnSpc>
              <a:spcBef>
                <a:spcPts val="400"/>
              </a:spcBef>
              <a:spcAft>
                <a:spcPts val="0"/>
              </a:spcAft>
              <a:buSzPts val="1800"/>
              <a:buChar char="●"/>
              <a:defRPr/>
            </a:lvl4pPr>
            <a:lvl5pPr marL="2285943" lvl="4" indent="-342891" algn="l" rtl="0">
              <a:lnSpc>
                <a:spcPct val="90000"/>
              </a:lnSpc>
              <a:spcBef>
                <a:spcPts val="400"/>
              </a:spcBef>
              <a:spcAft>
                <a:spcPts val="0"/>
              </a:spcAft>
              <a:buSzPts val="1800"/>
              <a:buChar char="○"/>
              <a:defRPr/>
            </a:lvl5pPr>
            <a:lvl6pPr marL="2743131" lvl="5" indent="-342891" algn="l" rtl="0">
              <a:lnSpc>
                <a:spcPct val="90000"/>
              </a:lnSpc>
              <a:spcBef>
                <a:spcPts val="400"/>
              </a:spcBef>
              <a:spcAft>
                <a:spcPts val="0"/>
              </a:spcAft>
              <a:buSzPts val="1800"/>
              <a:buChar char="■"/>
              <a:defRPr/>
            </a:lvl6pPr>
            <a:lvl7pPr marL="3200320" lvl="6" indent="-342891" algn="l" rtl="0">
              <a:lnSpc>
                <a:spcPct val="90000"/>
              </a:lnSpc>
              <a:spcBef>
                <a:spcPts val="400"/>
              </a:spcBef>
              <a:spcAft>
                <a:spcPts val="0"/>
              </a:spcAft>
              <a:buSzPts val="1800"/>
              <a:buChar char="●"/>
              <a:defRPr/>
            </a:lvl7pPr>
            <a:lvl8pPr marL="3657509" lvl="7" indent="-342891" algn="l" rtl="0">
              <a:lnSpc>
                <a:spcPct val="90000"/>
              </a:lnSpc>
              <a:spcBef>
                <a:spcPts val="400"/>
              </a:spcBef>
              <a:spcAft>
                <a:spcPts val="0"/>
              </a:spcAft>
              <a:buSzPts val="1800"/>
              <a:buChar char="○"/>
              <a:defRPr/>
            </a:lvl8pPr>
            <a:lvl9pPr marL="4114697" lvl="8" indent="-342891" algn="l" rtl="0">
              <a:lnSpc>
                <a:spcPct val="90000"/>
              </a:lnSpc>
              <a:spcBef>
                <a:spcPts val="400"/>
              </a:spcBef>
              <a:spcAft>
                <a:spcPts val="400"/>
              </a:spcAft>
              <a:buSzPts val="1800"/>
              <a:buChar char="■"/>
              <a:defRPr/>
            </a:lvl9pPr>
          </a:lstStyle>
          <a:p>
            <a:endParaRPr/>
          </a:p>
        </p:txBody>
      </p:sp>
      <p:sp>
        <p:nvSpPr>
          <p:cNvPr id="53" name="Google Shape;53;p13"/>
          <p:cNvSpPr txBox="1">
            <a:spLocks noGrp="1"/>
          </p:cNvSpPr>
          <p:nvPr>
            <p:ph type="dt" idx="10"/>
          </p:nvPr>
        </p:nvSpPr>
        <p:spPr>
          <a:xfrm>
            <a:off x="822962" y="6459785"/>
            <a:ext cx="18543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2764639" y="6459785"/>
            <a:ext cx="36171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7425344" y="6459785"/>
            <a:ext cx="9840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609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2FB5-1FE8-4FC2-B40D-C99B10CF3F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EECB89-0C73-4314-8B99-DEADBD302E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ECB268-9249-4BA9-87D4-2B8C357A2D51}"/>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Footer Placeholder 4">
            <a:extLst>
              <a:ext uri="{FF2B5EF4-FFF2-40B4-BE49-F238E27FC236}">
                <a16:creationId xmlns:a16="http://schemas.microsoft.com/office/drawing/2014/main" id="{3F3AC04A-A2F0-4EC2-96BB-A27E1B03CD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00F87-644F-4B70-B042-D832200F12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51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24F8-B293-4170-8E90-1819B3B7A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5CD84-ED40-495E-BC4A-2B9DEFE10F0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DF835-BA5C-40C9-B029-7A7193B68DC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02A04B-78AF-406A-A7BD-95F7A4AE75DF}"/>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6" name="Footer Placeholder 5">
            <a:extLst>
              <a:ext uri="{FF2B5EF4-FFF2-40B4-BE49-F238E27FC236}">
                <a16:creationId xmlns:a16="http://schemas.microsoft.com/office/drawing/2014/main" id="{23A44310-78B6-4BC6-8E6A-E37F4A63D4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5C0D9F-A189-4EB3-AEE7-15ACB68EB51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32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A09C-34D9-4BCC-B032-B8C856FD416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E56E58-D526-4FE1-B438-018D5B36D8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B72541B-71D8-4F36-833A-3A8BE99076E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20E50-88E5-4DD1-AF60-410352C54D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AC6872D-4157-4080-9056-D049ED3AA08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A5ECA2-3A31-43F9-ACDD-E7C2DDA6C32C}"/>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8" name="Footer Placeholder 7">
            <a:extLst>
              <a:ext uri="{FF2B5EF4-FFF2-40B4-BE49-F238E27FC236}">
                <a16:creationId xmlns:a16="http://schemas.microsoft.com/office/drawing/2014/main" id="{93BC4292-830D-49C9-A754-D450774256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253BC4-152A-4F8C-B797-A2B867DE8AB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622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419F-094F-468C-8C81-65014CDB2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538EA7-B90C-4EA4-8D05-B444477B4862}"/>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4" name="Footer Placeholder 3">
            <a:extLst>
              <a:ext uri="{FF2B5EF4-FFF2-40B4-BE49-F238E27FC236}">
                <a16:creationId xmlns:a16="http://schemas.microsoft.com/office/drawing/2014/main" id="{7C42E48B-0EA1-48E2-A2F5-72DA7CE7D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C2EC5F-5288-4F6E-8281-F418E869CB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27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E5708-DFA2-4017-B7F2-3F917973D226}"/>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3" name="Footer Placeholder 2">
            <a:extLst>
              <a:ext uri="{FF2B5EF4-FFF2-40B4-BE49-F238E27FC236}">
                <a16:creationId xmlns:a16="http://schemas.microsoft.com/office/drawing/2014/main" id="{30A7DBBC-BFA5-427C-AADF-C71D624737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45FDE2-9ECF-4591-B680-ED5CF0329DC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48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D775-6C39-4CAB-AFE5-2F9E1D1C1E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05A07F1-B06A-412D-BA55-554802AA103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1540FF-D53E-498B-8353-B336E7F173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510FFC6-7970-47F9-8066-6B2B536B2BF1}"/>
              </a:ext>
            </a:extLst>
          </p:cNvPr>
          <p:cNvSpPr>
            <a:spLocks noGrp="1"/>
          </p:cNvSpPr>
          <p:nvPr>
            <p:ph type="dt" sz="half" idx="10"/>
          </p:nvPr>
        </p:nvSpPr>
        <p:spPr/>
        <p:txBody>
          <a:bodyPr/>
          <a:lstStyle/>
          <a:p>
            <a:fld id="{70DDF080-5E8C-48AD-84E5-6C08B304C14E}" type="datetimeFigureOut">
              <a:rPr lang="en-US" smtClean="0"/>
              <a:t>1/16/20</a:t>
            </a:fld>
            <a:endParaRPr lang="en-US" dirty="0"/>
          </a:p>
        </p:txBody>
      </p:sp>
      <p:sp>
        <p:nvSpPr>
          <p:cNvPr id="6" name="Footer Placeholder 5">
            <a:extLst>
              <a:ext uri="{FF2B5EF4-FFF2-40B4-BE49-F238E27FC236}">
                <a16:creationId xmlns:a16="http://schemas.microsoft.com/office/drawing/2014/main" id="{290FD12D-3EC4-4383-9412-66E65D5D21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E3CBAD-BED7-439E-B372-9FD0EFA9438F}"/>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2280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1DE-1892-4A43-9580-29F5BF804A9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ED6A367-3BDA-46ED-8B62-EAC20B4AD87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34F202D-DE1E-45E1-A657-F627D78115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61E062B-C7C6-4D44-B5BD-3FDD5605679B}"/>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6" name="Footer Placeholder 5">
            <a:extLst>
              <a:ext uri="{FF2B5EF4-FFF2-40B4-BE49-F238E27FC236}">
                <a16:creationId xmlns:a16="http://schemas.microsoft.com/office/drawing/2014/main" id="{3EFA9EDD-F86F-42EB-8084-3641675D61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F24F81-B4B7-4752-84D6-E98C56C7508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13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2B7DD-2740-4AC1-8C89-7A8B427BEE7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59B5C0-3DCF-469A-BCA0-9C07C6AB7C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2FC12-15E7-4003-80EE-DADDE93A92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1/16/20</a:t>
            </a:fld>
            <a:endParaRPr lang="en-US" dirty="0"/>
          </a:p>
        </p:txBody>
      </p:sp>
      <p:sp>
        <p:nvSpPr>
          <p:cNvPr id="5" name="Footer Placeholder 4">
            <a:extLst>
              <a:ext uri="{FF2B5EF4-FFF2-40B4-BE49-F238E27FC236}">
                <a16:creationId xmlns:a16="http://schemas.microsoft.com/office/drawing/2014/main" id="{C92F8AB1-2BC9-4042-8CA4-7417FDB47B4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A5247C-D3A3-4922-BF9D-35448B349D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pic>
        <p:nvPicPr>
          <p:cNvPr id="7" name="Picture 2" descr="Transform Health">
            <a:extLst>
              <a:ext uri="{FF2B5EF4-FFF2-40B4-BE49-F238E27FC236}">
                <a16:creationId xmlns:a16="http://schemas.microsoft.com/office/drawing/2014/main" id="{7EAEB353-2FAC-4765-B880-926A1304181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94149" y="6082792"/>
            <a:ext cx="1907722" cy="66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015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339686"/>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Erin.Hemlin@younginvincibles.org"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tiff"/></Relationships>
</file>

<file path=ppt/slides/_rels/slide20.xml.rels><?xml version="1.0" encoding="UTF-8" standalone="yes"?>
<Relationships xmlns="http://schemas.openxmlformats.org/package/2006/relationships"><Relationship Id="rId8" Type="http://schemas.openxmlformats.org/officeDocument/2006/relationships/hyperlink" Target="http://www.transformhc.com/" TargetMode="External"/><Relationship Id="rId3" Type="http://schemas.openxmlformats.org/officeDocument/2006/relationships/image" Target="../media/image23.png"/><Relationship Id="rId7" Type="http://schemas.openxmlformats.org/officeDocument/2006/relationships/hyperlink" Target="mailto:heather@transformhc.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6.svg"/><Relationship Id="rId11" Type="http://schemas.openxmlformats.org/officeDocument/2006/relationships/image" Target="../media/image29.sv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sv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3.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mailto:Erin.Hemlin@younginvincibles.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51674"/>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ubtitle 2">
            <a:extLst>
              <a:ext uri="{FF2B5EF4-FFF2-40B4-BE49-F238E27FC236}">
                <a16:creationId xmlns:a16="http://schemas.microsoft.com/office/drawing/2014/main" id="{920D8656-ACB2-444A-9E16-DD27A48E3D23}"/>
              </a:ext>
            </a:extLst>
          </p:cNvPr>
          <p:cNvSpPr>
            <a:spLocks noGrp="1"/>
          </p:cNvSpPr>
          <p:nvPr>
            <p:ph type="ctrTitle"/>
          </p:nvPr>
        </p:nvSpPr>
        <p:spPr>
          <a:xfrm>
            <a:off x="3284982" y="452842"/>
            <a:ext cx="5232654" cy="1261872"/>
          </a:xfrm>
        </p:spPr>
        <p:txBody>
          <a:bodyPr anchor="ctr">
            <a:normAutofit/>
          </a:bodyPr>
          <a:lstStyle/>
          <a:p>
            <a:pPr algn="l"/>
            <a:r>
              <a:rPr lang="en-US" sz="2900" b="1" dirty="0">
                <a:solidFill>
                  <a:schemeClr val="bg1"/>
                </a:solidFill>
                <a:latin typeface="+mn-lt"/>
              </a:rPr>
              <a:t>Outreach &amp; Enrollment Funding + Programming Landscape</a:t>
            </a:r>
          </a:p>
        </p:txBody>
      </p:sp>
      <p:cxnSp>
        <p:nvCxnSpPr>
          <p:cNvPr id="26" name="Straight Connector 25">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erson with collar shirt&#10;&#10;Description automatically generated">
            <a:extLst>
              <a:ext uri="{FF2B5EF4-FFF2-40B4-BE49-F238E27FC236}">
                <a16:creationId xmlns:a16="http://schemas.microsoft.com/office/drawing/2014/main" id="{066B5695-E928-4450-A04F-AAA52E4CCADA}"/>
              </a:ext>
            </a:extLst>
          </p:cNvPr>
          <p:cNvPicPr>
            <a:picLocks noChangeAspect="1"/>
          </p:cNvPicPr>
          <p:nvPr/>
        </p:nvPicPr>
        <p:blipFill rotWithShape="1">
          <a:blip r:embed="rId2">
            <a:extLst>
              <a:ext uri="{28A0092B-C50C-407E-A947-70E740481C1C}">
                <a14:useLocalDpi xmlns:a14="http://schemas.microsoft.com/office/drawing/2010/main" val="0"/>
              </a:ext>
            </a:extLst>
          </a:blip>
          <a:srcRect l="4389" t="15551" r="69777" b="15760"/>
          <a:stretch/>
        </p:blipFill>
        <p:spPr>
          <a:xfrm>
            <a:off x="2404918" y="2150036"/>
            <a:ext cx="4334164" cy="4206240"/>
          </a:xfrm>
          <a:prstGeom prst="rect">
            <a:avLst/>
          </a:prstGeom>
        </p:spPr>
      </p:pic>
      <p:pic>
        <p:nvPicPr>
          <p:cNvPr id="1026" name="Picture 2">
            <a:extLst>
              <a:ext uri="{FF2B5EF4-FFF2-40B4-BE49-F238E27FC236}">
                <a16:creationId xmlns:a16="http://schemas.microsoft.com/office/drawing/2014/main" id="{734DC271-4D46-40B8-B8F0-E585E50FEC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08" y="866843"/>
            <a:ext cx="2446910" cy="4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1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623400" y="1429719"/>
            <a:ext cx="8520600" cy="3369300"/>
          </a:xfrm>
          <a:prstGeom prst="rect">
            <a:avLst/>
          </a:prstGeom>
        </p:spPr>
        <p:txBody>
          <a:bodyPr spcFirstLastPara="1" wrap="square" lIns="91425" tIns="91425" rIns="91425" bIns="91425" anchor="t" anchorCtr="0">
            <a:noAutofit/>
          </a:bodyPr>
          <a:lstStyle/>
          <a:p>
            <a:pPr algn="l">
              <a:lnSpc>
                <a:spcPct val="115000"/>
              </a:lnSpc>
            </a:pPr>
            <a:endParaRPr sz="1000" dirty="0">
              <a:latin typeface="Proxima Nova"/>
              <a:ea typeface="Proxima Nova"/>
              <a:cs typeface="Proxima Nova"/>
              <a:sym typeface="Proxima Nova"/>
            </a:endParaRPr>
          </a:p>
          <a:p>
            <a:pPr algn="l">
              <a:lnSpc>
                <a:spcPct val="115000"/>
              </a:lnSpc>
            </a:pPr>
            <a:r>
              <a:rPr lang="en" sz="2400" i="1" dirty="0">
                <a:solidFill>
                  <a:srgbClr val="3C90CE"/>
                </a:solidFill>
                <a:latin typeface="Proxima Nova"/>
                <a:ea typeface="Proxima Nova"/>
                <a:cs typeface="Proxima Nova"/>
                <a:sym typeface="Proxima Nova"/>
              </a:rPr>
              <a:t>Resources &amp; Updates:</a:t>
            </a:r>
            <a:r>
              <a:rPr lang="en" sz="2400" dirty="0">
                <a:latin typeface="Proxima Nova"/>
                <a:ea typeface="Proxima Nova"/>
                <a:cs typeface="Proxima Nova"/>
                <a:sym typeface="Proxima Nova"/>
              </a:rPr>
              <a:t> </a:t>
            </a:r>
            <a:endParaRPr sz="2400" i="1" dirty="0">
              <a:latin typeface="Proxima Nova"/>
              <a:ea typeface="Proxima Nova"/>
              <a:cs typeface="Proxima Nova"/>
              <a:sym typeface="Proxima Nova"/>
            </a:endParaRPr>
          </a:p>
          <a:p>
            <a:pPr marL="457189" indent="-342891" algn="l">
              <a:lnSpc>
                <a:spcPct val="115000"/>
              </a:lnSpc>
              <a:buClr>
                <a:srgbClr val="DD3430"/>
              </a:buClr>
              <a:buSzPts val="1800"/>
              <a:buFont typeface="Proxima Nova"/>
              <a:buChar char="●"/>
            </a:pPr>
            <a:r>
              <a:rPr lang="en" sz="2400" dirty="0">
                <a:latin typeface="Proxima Nova"/>
                <a:ea typeface="Proxima Nova"/>
                <a:cs typeface="Proxima Nova"/>
                <a:sym typeface="Proxima Nova"/>
              </a:rPr>
              <a:t>Get Covered Coalition </a:t>
            </a:r>
            <a:endParaRPr sz="2400" dirty="0">
              <a:latin typeface="Proxima Nova"/>
              <a:ea typeface="Proxima Nova"/>
              <a:cs typeface="Proxima Nova"/>
              <a:sym typeface="Proxima Nova"/>
            </a:endParaRPr>
          </a:p>
          <a:p>
            <a:pPr marL="457189" indent="-342891" algn="l">
              <a:lnSpc>
                <a:spcPct val="115000"/>
              </a:lnSpc>
              <a:buClr>
                <a:srgbClr val="DD3430"/>
              </a:buClr>
              <a:buSzPts val="1800"/>
              <a:buFont typeface="Proxima Nova"/>
              <a:buChar char="●"/>
            </a:pPr>
            <a:r>
              <a:rPr lang="en" sz="2400" dirty="0">
                <a:latin typeface="Proxima Nova"/>
                <a:ea typeface="Proxima Nova"/>
                <a:cs typeface="Proxima Nova"/>
                <a:sym typeface="Proxima Nova"/>
              </a:rPr>
              <a:t>Get Covered Connector </a:t>
            </a:r>
            <a:endParaRPr sz="2400" dirty="0">
              <a:latin typeface="Proxima Nova"/>
              <a:ea typeface="Proxima Nova"/>
              <a:cs typeface="Proxima Nova"/>
              <a:sym typeface="Proxima Nova"/>
            </a:endParaRPr>
          </a:p>
          <a:p>
            <a:pPr marL="457189" algn="l">
              <a:lnSpc>
                <a:spcPct val="115000"/>
              </a:lnSpc>
            </a:pPr>
            <a:endParaRPr sz="2400" i="1" dirty="0">
              <a:latin typeface="Proxima Nova"/>
              <a:ea typeface="Proxima Nova"/>
              <a:cs typeface="Proxima Nova"/>
              <a:sym typeface="Proxima Nova"/>
            </a:endParaRPr>
          </a:p>
          <a:p>
            <a:pPr algn="l">
              <a:lnSpc>
                <a:spcPct val="115000"/>
              </a:lnSpc>
              <a:buSzPts val="1100"/>
            </a:pPr>
            <a:r>
              <a:rPr lang="en" sz="2400" i="1" dirty="0">
                <a:solidFill>
                  <a:srgbClr val="3C90CE"/>
                </a:solidFill>
                <a:latin typeface="Proxima Nova"/>
                <a:ea typeface="Proxima Nova"/>
                <a:cs typeface="Proxima Nova"/>
                <a:sym typeface="Proxima Nova"/>
              </a:rPr>
              <a:t>OE7 By The Numbers: </a:t>
            </a:r>
            <a:endParaRPr sz="2400" i="1" dirty="0">
              <a:solidFill>
                <a:srgbClr val="3C90CE"/>
              </a:solidFill>
              <a:latin typeface="Proxima Nova"/>
              <a:ea typeface="Proxima Nova"/>
              <a:cs typeface="Proxima Nova"/>
              <a:sym typeface="Proxima Nova"/>
            </a:endParaRPr>
          </a:p>
          <a:p>
            <a:pPr marL="457189" indent="-342891" algn="l">
              <a:lnSpc>
                <a:spcPct val="115000"/>
              </a:lnSpc>
              <a:buClr>
                <a:srgbClr val="DD3430"/>
              </a:buClr>
              <a:buSzPts val="1800"/>
              <a:buFont typeface="Proxima Nova"/>
              <a:buChar char="●"/>
            </a:pPr>
            <a:r>
              <a:rPr lang="en" sz="2400" dirty="0">
                <a:latin typeface="Proxima Nova"/>
                <a:ea typeface="Proxima Nova"/>
                <a:cs typeface="Proxima Nova"/>
                <a:sym typeface="Proxima Nova"/>
              </a:rPr>
              <a:t>OE7 FFM Final Enrollment Data </a:t>
            </a:r>
            <a:endParaRPr sz="2400" dirty="0">
              <a:latin typeface="Proxima Nova"/>
              <a:ea typeface="Proxima Nova"/>
              <a:cs typeface="Proxima Nova"/>
              <a:sym typeface="Proxima Nova"/>
            </a:endParaRPr>
          </a:p>
          <a:p>
            <a:pPr marL="457189" indent="-342891" algn="l">
              <a:lnSpc>
                <a:spcPct val="115000"/>
              </a:lnSpc>
              <a:buClr>
                <a:srgbClr val="DD3430"/>
              </a:buClr>
              <a:buSzPts val="1800"/>
              <a:buFont typeface="Proxima Nova"/>
              <a:buChar char="●"/>
            </a:pPr>
            <a:r>
              <a:rPr lang="en" sz="2400" dirty="0">
                <a:latin typeface="Proxima Nova"/>
                <a:ea typeface="Proxima Nova"/>
                <a:cs typeface="Proxima Nova"/>
                <a:sym typeface="Proxima Nova"/>
              </a:rPr>
              <a:t>Year to year comparisons </a:t>
            </a:r>
            <a:endParaRPr sz="2400" dirty="0">
              <a:latin typeface="Proxima Nova"/>
              <a:ea typeface="Proxima Nova"/>
              <a:cs typeface="Proxima Nova"/>
              <a:sym typeface="Proxima Nova"/>
            </a:endParaRPr>
          </a:p>
          <a:p>
            <a:pPr marL="457189" indent="-342891" algn="l">
              <a:lnSpc>
                <a:spcPct val="115000"/>
              </a:lnSpc>
              <a:buClr>
                <a:srgbClr val="DD3430"/>
              </a:buClr>
              <a:buSzPts val="1800"/>
              <a:buFont typeface="Proxima Nova"/>
              <a:buChar char="●"/>
            </a:pPr>
            <a:r>
              <a:rPr lang="en" sz="2400" dirty="0">
                <a:latin typeface="Proxima Nova"/>
                <a:ea typeface="Proxima Nova"/>
                <a:cs typeface="Proxima Nova"/>
                <a:sym typeface="Proxima Nova"/>
              </a:rPr>
              <a:t>What had the biggest impact on overall enrollment? </a:t>
            </a:r>
            <a:endParaRPr sz="2400" dirty="0">
              <a:latin typeface="Proxima Nova"/>
              <a:ea typeface="Proxima Nova"/>
              <a:cs typeface="Proxima Nova"/>
              <a:sym typeface="Proxima Nova"/>
            </a:endParaRPr>
          </a:p>
          <a:p>
            <a:pPr algn="l">
              <a:lnSpc>
                <a:spcPct val="115000"/>
              </a:lnSpc>
            </a:pPr>
            <a:endParaRPr sz="2400" dirty="0"/>
          </a:p>
        </p:txBody>
      </p:sp>
      <p:sp>
        <p:nvSpPr>
          <p:cNvPr id="74" name="Google Shape;74;p15"/>
          <p:cNvSpPr txBox="1">
            <a:spLocks noGrp="1"/>
          </p:cNvSpPr>
          <p:nvPr>
            <p:ph type="ctrTitle"/>
          </p:nvPr>
        </p:nvSpPr>
        <p:spPr>
          <a:xfrm>
            <a:off x="235500" y="451465"/>
            <a:ext cx="8520600" cy="674100"/>
          </a:xfrm>
          <a:prstGeom prst="rect">
            <a:avLst/>
          </a:prstGeom>
        </p:spPr>
        <p:txBody>
          <a:bodyPr spcFirstLastPara="1" wrap="square" lIns="91425" tIns="91425" rIns="91425" bIns="91425" anchor="t" anchorCtr="0">
            <a:noAutofit/>
          </a:bodyPr>
          <a:lstStyle/>
          <a:p>
            <a:pPr algn="l">
              <a:lnSpc>
                <a:spcPct val="115000"/>
              </a:lnSpc>
            </a:pPr>
            <a:r>
              <a:rPr lang="en" sz="3600" b="1" dirty="0">
                <a:solidFill>
                  <a:srgbClr val="073763"/>
                </a:solidFill>
                <a:latin typeface="Proxima Nova"/>
                <a:ea typeface="Proxima Nova"/>
                <a:cs typeface="Proxima Nova"/>
                <a:sym typeface="Proxima Nova"/>
              </a:rPr>
              <a:t>Agenda:</a:t>
            </a:r>
            <a:endParaRPr sz="3600" b="1" dirty="0">
              <a:solidFill>
                <a:srgbClr val="073763"/>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90251" y="1307400"/>
            <a:ext cx="6367800" cy="4090800"/>
          </a:xfrm>
          <a:prstGeom prst="rect">
            <a:avLst/>
          </a:prstGeom>
        </p:spPr>
        <p:txBody>
          <a:bodyPr spcFirstLastPara="1" wrap="square" lIns="91425" tIns="91425" rIns="91425" bIns="91425" anchor="ctr" anchorCtr="0">
            <a:noAutofit/>
          </a:bodyPr>
          <a:lstStyle/>
          <a:p>
            <a:r>
              <a:rPr lang="en" b="1">
                <a:solidFill>
                  <a:srgbClr val="FFFFFF"/>
                </a:solidFill>
              </a:rPr>
              <a:t>Resources &amp; Updates </a:t>
            </a:r>
            <a:endParaRPr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71325" y="290539"/>
            <a:ext cx="8389800" cy="598500"/>
          </a:xfrm>
          <a:prstGeom prst="rect">
            <a:avLst/>
          </a:prstGeom>
        </p:spPr>
        <p:txBody>
          <a:bodyPr spcFirstLastPara="1" wrap="square" lIns="91425" tIns="45700" rIns="91425" bIns="45700" anchor="b" anchorCtr="0">
            <a:noAutofit/>
          </a:bodyPr>
          <a:lstStyle/>
          <a:p>
            <a:r>
              <a:rPr lang="en" b="1" dirty="0">
                <a:solidFill>
                  <a:srgbClr val="073763"/>
                </a:solidFill>
                <a:latin typeface="Proxima Nova"/>
                <a:ea typeface="Proxima Nova"/>
                <a:cs typeface="Proxima Nova"/>
                <a:sym typeface="Proxima Nova"/>
              </a:rPr>
              <a:t>About the Get Covered Coalition</a:t>
            </a:r>
            <a:endParaRPr b="1" dirty="0">
              <a:solidFill>
                <a:srgbClr val="073763"/>
              </a:solidFill>
              <a:latin typeface="Proxima Nova"/>
              <a:ea typeface="Proxima Nova"/>
              <a:cs typeface="Proxima Nova"/>
              <a:sym typeface="Proxima Nova"/>
            </a:endParaRPr>
          </a:p>
        </p:txBody>
      </p:sp>
      <p:sp>
        <p:nvSpPr>
          <p:cNvPr id="85" name="Google Shape;85;p17"/>
          <p:cNvSpPr txBox="1"/>
          <p:nvPr/>
        </p:nvSpPr>
        <p:spPr>
          <a:xfrm>
            <a:off x="523650" y="1068307"/>
            <a:ext cx="8137476" cy="2333100"/>
          </a:xfrm>
          <a:prstGeom prst="rect">
            <a:avLst/>
          </a:prstGeom>
          <a:noFill/>
          <a:ln>
            <a:noFill/>
          </a:ln>
        </p:spPr>
        <p:txBody>
          <a:bodyPr spcFirstLastPara="1" wrap="square" lIns="91425" tIns="91425" rIns="91425" bIns="91425" anchor="t" anchorCtr="0">
            <a:noAutofit/>
          </a:bodyPr>
          <a:lstStyle/>
          <a:p>
            <a:pPr defTabSz="1219170">
              <a:lnSpc>
                <a:spcPct val="115000"/>
              </a:lnSpc>
              <a:buClr>
                <a:srgbClr val="000000"/>
              </a:buClr>
            </a:pPr>
            <a:r>
              <a:rPr lang="en" sz="1867" b="1" i="1" kern="0" dirty="0">
                <a:solidFill>
                  <a:srgbClr val="3C90CE"/>
                </a:solidFill>
                <a:latin typeface="Proxima Nova"/>
                <a:ea typeface="Proxima Nova"/>
                <a:cs typeface="Proxima Nova"/>
                <a:sym typeface="Proxima Nova"/>
              </a:rPr>
              <a:t>Highlights:</a:t>
            </a:r>
            <a:endParaRPr sz="1867" b="1" i="1" kern="0" dirty="0">
              <a:solidFill>
                <a:srgbClr val="3C90CE"/>
              </a:solidFill>
              <a:latin typeface="Proxima Nova"/>
              <a:ea typeface="Proxima Nova"/>
              <a:cs typeface="Proxima Nova"/>
              <a:sym typeface="Proxima Nova"/>
            </a:endParaRPr>
          </a:p>
          <a:p>
            <a:pPr marL="457189" indent="-330192" defTabSz="1219170">
              <a:lnSpc>
                <a:spcPct val="115000"/>
              </a:lnSpc>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500+ members in nearly every state </a:t>
            </a:r>
            <a:endParaRPr sz="1867" kern="0" dirty="0">
              <a:solidFill>
                <a:srgbClr val="000000"/>
              </a:solidFill>
              <a:latin typeface="Proxima Nova"/>
              <a:ea typeface="Proxima Nova"/>
              <a:cs typeface="Proxima Nova"/>
              <a:sym typeface="Proxima Nova"/>
            </a:endParaRPr>
          </a:p>
          <a:p>
            <a:pPr marL="457189" indent="-330192" defTabSz="1219170">
              <a:lnSpc>
                <a:spcPct val="115000"/>
              </a:lnSpc>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Provide materials, trainings, unbranded social media content, outreach toolkits, and relevant policy updates to enrollment community </a:t>
            </a:r>
            <a:endParaRPr sz="1867" kern="0" dirty="0">
              <a:solidFill>
                <a:srgbClr val="000000"/>
              </a:solidFill>
              <a:latin typeface="Proxima Nova"/>
              <a:ea typeface="Proxima Nova"/>
              <a:cs typeface="Proxima Nova"/>
              <a:sym typeface="Proxima Nova"/>
            </a:endParaRPr>
          </a:p>
          <a:p>
            <a:pPr marL="457189" indent="-330192" defTabSz="1219170">
              <a:lnSpc>
                <a:spcPct val="115000"/>
              </a:lnSpc>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Monthly meetings on every third Wednesday at 2pm ET </a:t>
            </a:r>
            <a:endParaRPr sz="1867" kern="0" dirty="0">
              <a:solidFill>
                <a:srgbClr val="000000"/>
              </a:solidFill>
              <a:latin typeface="Proxima Nova"/>
              <a:ea typeface="Proxima Nova"/>
              <a:cs typeface="Proxima Nova"/>
              <a:sym typeface="Proxima Nova"/>
            </a:endParaRPr>
          </a:p>
          <a:p>
            <a:pPr marL="457189" indent="-330192" defTabSz="1219170">
              <a:lnSpc>
                <a:spcPct val="115000"/>
              </a:lnSpc>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Opportunity to share best practices, lessons learned, troubleshooting with other seasoned assisters </a:t>
            </a:r>
            <a:endParaRPr sz="1867" kern="0" dirty="0">
              <a:solidFill>
                <a:srgbClr val="000000"/>
              </a:solidFill>
              <a:latin typeface="Proxima Nova"/>
              <a:ea typeface="Proxima Nova"/>
              <a:cs typeface="Proxima Nova"/>
              <a:sym typeface="Proxima Nova"/>
            </a:endParaRPr>
          </a:p>
          <a:p>
            <a:pPr marL="457189" defTabSz="1219170">
              <a:lnSpc>
                <a:spcPct val="115000"/>
              </a:lnSpc>
              <a:buClr>
                <a:srgbClr val="000000"/>
              </a:buClr>
            </a:pPr>
            <a:endParaRPr kern="0" dirty="0">
              <a:solidFill>
                <a:srgbClr val="000000"/>
              </a:solidFill>
              <a:latin typeface="Proxima Nova"/>
              <a:ea typeface="Proxima Nova"/>
              <a:cs typeface="Proxima Nova"/>
              <a:sym typeface="Proxima Nova"/>
            </a:endParaRPr>
          </a:p>
        </p:txBody>
      </p:sp>
      <p:pic>
        <p:nvPicPr>
          <p:cNvPr id="86" name="Google Shape;86;p17"/>
          <p:cNvPicPr preferRelativeResize="0"/>
          <p:nvPr/>
        </p:nvPicPr>
        <p:blipFill>
          <a:blip r:embed="rId3">
            <a:alphaModFix/>
          </a:blip>
          <a:stretch>
            <a:fillRect/>
          </a:stretch>
        </p:blipFill>
        <p:spPr>
          <a:xfrm>
            <a:off x="1" y="3580675"/>
            <a:ext cx="4653935" cy="2560280"/>
          </a:xfrm>
          <a:prstGeom prst="rect">
            <a:avLst/>
          </a:prstGeom>
          <a:noFill/>
          <a:ln>
            <a:noFill/>
          </a:ln>
        </p:spPr>
      </p:pic>
      <p:pic>
        <p:nvPicPr>
          <p:cNvPr id="87" name="Google Shape;87;p17"/>
          <p:cNvPicPr preferRelativeResize="0"/>
          <p:nvPr/>
        </p:nvPicPr>
        <p:blipFill>
          <a:blip r:embed="rId4">
            <a:alphaModFix/>
          </a:blip>
          <a:stretch>
            <a:fillRect/>
          </a:stretch>
        </p:blipFill>
        <p:spPr>
          <a:xfrm>
            <a:off x="4424699" y="4026405"/>
            <a:ext cx="4459149" cy="219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10425" y="211055"/>
            <a:ext cx="8389800" cy="598500"/>
          </a:xfrm>
          <a:prstGeom prst="rect">
            <a:avLst/>
          </a:prstGeom>
        </p:spPr>
        <p:txBody>
          <a:bodyPr spcFirstLastPara="1" wrap="square" lIns="91425" tIns="45700" rIns="91425" bIns="45700" anchor="b" anchorCtr="0">
            <a:noAutofit/>
          </a:bodyPr>
          <a:lstStyle/>
          <a:p>
            <a:r>
              <a:rPr lang="en" b="1">
                <a:solidFill>
                  <a:srgbClr val="073763"/>
                </a:solidFill>
                <a:latin typeface="Proxima Nova"/>
                <a:ea typeface="Proxima Nova"/>
                <a:cs typeface="Proxima Nova"/>
                <a:sym typeface="Proxima Nova"/>
              </a:rPr>
              <a:t>About the Get Covered Connector</a:t>
            </a:r>
            <a:endParaRPr b="1">
              <a:solidFill>
                <a:srgbClr val="073763"/>
              </a:solidFill>
              <a:latin typeface="Proxima Nova"/>
              <a:ea typeface="Proxima Nova"/>
              <a:cs typeface="Proxima Nova"/>
              <a:sym typeface="Proxima Nova"/>
            </a:endParaRPr>
          </a:p>
        </p:txBody>
      </p:sp>
      <p:sp>
        <p:nvSpPr>
          <p:cNvPr id="93" name="Google Shape;93;p18"/>
          <p:cNvSpPr txBox="1"/>
          <p:nvPr/>
        </p:nvSpPr>
        <p:spPr>
          <a:xfrm>
            <a:off x="195125" y="904569"/>
            <a:ext cx="4210200" cy="4819519"/>
          </a:xfrm>
          <a:prstGeom prst="rect">
            <a:avLst/>
          </a:prstGeom>
          <a:noFill/>
          <a:ln>
            <a:noFill/>
          </a:ln>
        </p:spPr>
        <p:txBody>
          <a:bodyPr spcFirstLastPara="1" wrap="square" lIns="91425" tIns="91425" rIns="91425" bIns="91425" anchor="t" anchorCtr="0">
            <a:noAutofit/>
          </a:bodyPr>
          <a:lstStyle/>
          <a:p>
            <a:pPr defTabSz="1219170">
              <a:lnSpc>
                <a:spcPct val="115000"/>
              </a:lnSpc>
              <a:buClr>
                <a:srgbClr val="000000"/>
              </a:buClr>
            </a:pPr>
            <a:r>
              <a:rPr lang="en" sz="1867" b="1" i="1" kern="0" dirty="0">
                <a:solidFill>
                  <a:srgbClr val="3C90CE"/>
                </a:solidFill>
                <a:latin typeface="Proxima Nova"/>
                <a:ea typeface="Proxima Nova"/>
                <a:cs typeface="Proxima Nova"/>
                <a:sym typeface="Proxima Nova"/>
              </a:rPr>
              <a:t>What it is:</a:t>
            </a:r>
            <a:endParaRPr sz="1867" b="1" i="1" kern="0" dirty="0">
              <a:solidFill>
                <a:srgbClr val="3C90CE"/>
              </a:solidFill>
              <a:latin typeface="Proxima Nova"/>
              <a:ea typeface="Proxima Nova"/>
              <a:cs typeface="Proxima Nova"/>
              <a:sym typeface="Proxima Nova"/>
            </a:endParaRPr>
          </a:p>
          <a:p>
            <a:pPr marL="457189" indent="-330192" defTabSz="1219170">
              <a:lnSpc>
                <a:spcPct val="115000"/>
              </a:lnSpc>
              <a:spcAft>
                <a:spcPts val="800"/>
              </a:spcAft>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Online scheduling and appointment management tool tailored to marketplace enrollment assistance</a:t>
            </a:r>
            <a:endParaRPr sz="1867" kern="0" dirty="0">
              <a:solidFill>
                <a:srgbClr val="000000"/>
              </a:solidFill>
              <a:latin typeface="Proxima Nova"/>
              <a:ea typeface="Proxima Nova"/>
              <a:cs typeface="Proxima Nova"/>
              <a:sym typeface="Proxima Nova"/>
            </a:endParaRPr>
          </a:p>
          <a:p>
            <a:pPr marL="457189" indent="-330192" defTabSz="1219170">
              <a:lnSpc>
                <a:spcPct val="115000"/>
              </a:lnSpc>
              <a:spcAft>
                <a:spcPts val="800"/>
              </a:spcAft>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Allows assisters to input appointments, record outcomes, and run data reports  </a:t>
            </a:r>
            <a:endParaRPr sz="1867" kern="0" dirty="0">
              <a:solidFill>
                <a:srgbClr val="000000"/>
              </a:solidFill>
              <a:latin typeface="Proxima Nova"/>
              <a:ea typeface="Proxima Nova"/>
              <a:cs typeface="Proxima Nova"/>
              <a:sym typeface="Proxima Nova"/>
            </a:endParaRPr>
          </a:p>
          <a:p>
            <a:pPr marL="457189" indent="-330192" defTabSz="1219170">
              <a:lnSpc>
                <a:spcPct val="115000"/>
              </a:lnSpc>
              <a:spcAft>
                <a:spcPts val="800"/>
              </a:spcAft>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Allows consumers to find assisters in their area and book appointments online, receiving text message and email reminders </a:t>
            </a:r>
            <a:endParaRPr sz="1867" kern="0" dirty="0">
              <a:solidFill>
                <a:srgbClr val="000000"/>
              </a:solidFill>
              <a:latin typeface="Proxima Nova"/>
              <a:ea typeface="Proxima Nova"/>
              <a:cs typeface="Proxima Nova"/>
              <a:sym typeface="Proxima Nova"/>
            </a:endParaRPr>
          </a:p>
          <a:p>
            <a:pPr marL="457189" indent="-330192" defTabSz="1219170">
              <a:lnSpc>
                <a:spcPct val="115000"/>
              </a:lnSpc>
              <a:spcAft>
                <a:spcPts val="800"/>
              </a:spcAft>
              <a:buClr>
                <a:srgbClr val="DD3430"/>
              </a:buClr>
              <a:buSzPts val="1600"/>
              <a:buFont typeface="Proxima Nova"/>
              <a:buChar char="●"/>
            </a:pPr>
            <a:r>
              <a:rPr lang="en" sz="1867" kern="0" dirty="0">
                <a:solidFill>
                  <a:srgbClr val="000000"/>
                </a:solidFill>
                <a:latin typeface="Proxima Nova"/>
                <a:ea typeface="Proxima Nova"/>
                <a:cs typeface="Proxima Nova"/>
                <a:sym typeface="Proxima Nova"/>
              </a:rPr>
              <a:t>Fully upgraded in 2018, we plan to continue to improve the tool to (hopefully) make your lives easier </a:t>
            </a:r>
            <a:endParaRPr sz="1867" kern="0" dirty="0">
              <a:solidFill>
                <a:srgbClr val="000000"/>
              </a:solidFill>
              <a:latin typeface="Proxima Nova"/>
              <a:ea typeface="Proxima Nova"/>
              <a:cs typeface="Proxima Nova"/>
              <a:sym typeface="Proxima Nova"/>
            </a:endParaRPr>
          </a:p>
          <a:p>
            <a:pPr marL="457189" defTabSz="1219170">
              <a:lnSpc>
                <a:spcPct val="115000"/>
              </a:lnSpc>
              <a:buClr>
                <a:srgbClr val="000000"/>
              </a:buClr>
            </a:pPr>
            <a:endParaRPr kern="0" dirty="0">
              <a:solidFill>
                <a:srgbClr val="000000"/>
              </a:solidFill>
              <a:latin typeface="Proxima Nova"/>
              <a:ea typeface="Proxima Nova"/>
              <a:cs typeface="Proxima Nova"/>
              <a:sym typeface="Proxima Nova"/>
            </a:endParaRPr>
          </a:p>
        </p:txBody>
      </p:sp>
      <p:pic>
        <p:nvPicPr>
          <p:cNvPr id="94" name="Google Shape;94;p18"/>
          <p:cNvPicPr preferRelativeResize="0"/>
          <p:nvPr/>
        </p:nvPicPr>
        <p:blipFill>
          <a:blip r:embed="rId3">
            <a:alphaModFix/>
          </a:blip>
          <a:stretch>
            <a:fillRect/>
          </a:stretch>
        </p:blipFill>
        <p:spPr>
          <a:xfrm>
            <a:off x="4557725" y="1659226"/>
            <a:ext cx="4433875" cy="38585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3475" y="696113"/>
            <a:ext cx="8389800" cy="598500"/>
          </a:xfrm>
          <a:prstGeom prst="rect">
            <a:avLst/>
          </a:prstGeom>
        </p:spPr>
        <p:txBody>
          <a:bodyPr spcFirstLastPara="1" wrap="square" lIns="91425" tIns="45700" rIns="91425" bIns="45700" anchor="b" anchorCtr="0">
            <a:noAutofit/>
          </a:bodyPr>
          <a:lstStyle/>
          <a:p>
            <a:r>
              <a:rPr lang="en" b="1" dirty="0">
                <a:solidFill>
                  <a:srgbClr val="073763"/>
                </a:solidFill>
                <a:latin typeface="Proxima Nova"/>
                <a:ea typeface="Proxima Nova"/>
                <a:cs typeface="Proxima Nova"/>
                <a:sym typeface="Proxima Nova"/>
              </a:rPr>
              <a:t>The Numbers are in: OE7 in </a:t>
            </a:r>
            <a:r>
              <a:rPr lang="en" b="1" dirty="0" err="1">
                <a:solidFill>
                  <a:srgbClr val="073763"/>
                </a:solidFill>
                <a:latin typeface="Proxima Nova"/>
                <a:ea typeface="Proxima Nova"/>
                <a:cs typeface="Proxima Nova"/>
                <a:sym typeface="Proxima Nova"/>
              </a:rPr>
              <a:t>HealthCare.Gov</a:t>
            </a:r>
            <a:r>
              <a:rPr lang="en" b="1" dirty="0">
                <a:solidFill>
                  <a:srgbClr val="073763"/>
                </a:solidFill>
                <a:latin typeface="Proxima Nova"/>
                <a:ea typeface="Proxima Nova"/>
                <a:cs typeface="Proxima Nova"/>
                <a:sym typeface="Proxima Nova"/>
              </a:rPr>
              <a:t> States</a:t>
            </a:r>
            <a:endParaRPr b="1" dirty="0">
              <a:solidFill>
                <a:srgbClr val="073763"/>
              </a:solidFill>
              <a:latin typeface="Proxima Nova"/>
              <a:ea typeface="Proxima Nova"/>
              <a:cs typeface="Proxima Nova"/>
              <a:sym typeface="Proxima Nova"/>
            </a:endParaRPr>
          </a:p>
        </p:txBody>
      </p:sp>
      <p:sp>
        <p:nvSpPr>
          <p:cNvPr id="100" name="Google Shape;100;p19"/>
          <p:cNvSpPr txBox="1"/>
          <p:nvPr/>
        </p:nvSpPr>
        <p:spPr>
          <a:xfrm>
            <a:off x="313475" y="3752159"/>
            <a:ext cx="8102100" cy="2333100"/>
          </a:xfrm>
          <a:prstGeom prst="rect">
            <a:avLst/>
          </a:prstGeom>
          <a:noFill/>
          <a:ln>
            <a:noFill/>
          </a:ln>
        </p:spPr>
        <p:txBody>
          <a:bodyPr spcFirstLastPara="1" wrap="square" lIns="91425" tIns="91425" rIns="91425" bIns="91425" anchor="t" anchorCtr="0">
            <a:noAutofit/>
          </a:bodyPr>
          <a:lstStyle/>
          <a:p>
            <a:pPr defTabSz="1219170">
              <a:lnSpc>
                <a:spcPct val="115000"/>
              </a:lnSpc>
              <a:buClr>
                <a:srgbClr val="000000"/>
              </a:buClr>
            </a:pPr>
            <a:r>
              <a:rPr lang="en" sz="2133" b="1" i="1" kern="0" dirty="0">
                <a:solidFill>
                  <a:srgbClr val="3C90CE"/>
                </a:solidFill>
                <a:latin typeface="Proxima Nova"/>
                <a:ea typeface="Proxima Nova"/>
                <a:cs typeface="Proxima Nova"/>
                <a:sym typeface="Proxima Nova"/>
              </a:rPr>
              <a:t>Highlights:</a:t>
            </a:r>
            <a:endParaRPr sz="2133" b="1" i="1" kern="0" dirty="0">
              <a:solidFill>
                <a:srgbClr val="3C90CE"/>
              </a:solidFill>
              <a:latin typeface="Proxima Nova"/>
              <a:ea typeface="Proxima Nova"/>
              <a:cs typeface="Proxima Nova"/>
              <a:sym typeface="Proxima Nova"/>
            </a:endParaRPr>
          </a:p>
          <a:p>
            <a:pPr marL="457189" indent="-330192" defTabSz="1219170">
              <a:lnSpc>
                <a:spcPct val="115000"/>
              </a:lnSpc>
              <a:buClr>
                <a:srgbClr val="DD3430"/>
              </a:buClr>
              <a:buSzPts val="1600"/>
              <a:buFont typeface="Proxima Nova"/>
              <a:buChar char="●"/>
            </a:pPr>
            <a:r>
              <a:rPr lang="en" sz="2133" kern="0" dirty="0">
                <a:solidFill>
                  <a:srgbClr val="000000"/>
                </a:solidFill>
                <a:latin typeface="Proxima Nova"/>
                <a:ea typeface="Proxima Nova"/>
                <a:cs typeface="Proxima Nova"/>
                <a:sym typeface="Proxima Nova"/>
              </a:rPr>
              <a:t>Overall steadiness shows the resiliency in the ACA despite lack of awareness, funding, expansion of short-term plans, and technical glitches with </a:t>
            </a:r>
            <a:r>
              <a:rPr lang="en" sz="2133" kern="0" dirty="0" err="1">
                <a:solidFill>
                  <a:srgbClr val="000000"/>
                </a:solidFill>
                <a:latin typeface="Proxima Nova"/>
                <a:ea typeface="Proxima Nova"/>
                <a:cs typeface="Proxima Nova"/>
                <a:sym typeface="Proxima Nova"/>
              </a:rPr>
              <a:t>HealthCare.Gov</a:t>
            </a:r>
            <a:r>
              <a:rPr lang="en" sz="2133" kern="0" dirty="0">
                <a:solidFill>
                  <a:srgbClr val="000000"/>
                </a:solidFill>
                <a:latin typeface="Proxima Nova"/>
                <a:ea typeface="Proxima Nova"/>
                <a:cs typeface="Proxima Nova"/>
                <a:sym typeface="Proxima Nova"/>
              </a:rPr>
              <a:t> </a:t>
            </a:r>
            <a:endParaRPr sz="2133" kern="0" dirty="0">
              <a:solidFill>
                <a:srgbClr val="000000"/>
              </a:solidFill>
              <a:latin typeface="Proxima Nova"/>
              <a:ea typeface="Proxima Nova"/>
              <a:cs typeface="Proxima Nova"/>
              <a:sym typeface="Proxima Nova"/>
            </a:endParaRPr>
          </a:p>
          <a:p>
            <a:pPr marL="457189" indent="-330192" defTabSz="1219170">
              <a:lnSpc>
                <a:spcPct val="115000"/>
              </a:lnSpc>
              <a:buClr>
                <a:srgbClr val="DD3430"/>
              </a:buClr>
              <a:buSzPts val="1600"/>
              <a:buFont typeface="Proxima Nova"/>
              <a:buChar char="●"/>
            </a:pPr>
            <a:r>
              <a:rPr lang="en" sz="2133" kern="0" dirty="0">
                <a:solidFill>
                  <a:srgbClr val="000000"/>
                </a:solidFill>
                <a:latin typeface="Proxima Nova"/>
                <a:ea typeface="Proxima Nova"/>
                <a:cs typeface="Proxima Nova"/>
                <a:sym typeface="Proxima Nova"/>
              </a:rPr>
              <a:t>New enrollment actually increased despite all of this, likely due to the prevalence of zero dollar and low cost plans -- also means that enrollment overall should have increased</a:t>
            </a:r>
            <a:endParaRPr sz="2133" kern="0" dirty="0">
              <a:solidFill>
                <a:srgbClr val="000000"/>
              </a:solidFill>
              <a:latin typeface="Proxima Nova"/>
              <a:ea typeface="Proxima Nova"/>
              <a:cs typeface="Proxima Nova"/>
              <a:sym typeface="Proxima Nova"/>
            </a:endParaRPr>
          </a:p>
          <a:p>
            <a:pPr marL="457189" defTabSz="1219170">
              <a:lnSpc>
                <a:spcPct val="115000"/>
              </a:lnSpc>
              <a:buClr>
                <a:srgbClr val="000000"/>
              </a:buClr>
            </a:pPr>
            <a:endParaRPr kern="0" dirty="0">
              <a:solidFill>
                <a:srgbClr val="000000"/>
              </a:solidFill>
              <a:latin typeface="Proxima Nova"/>
              <a:ea typeface="Proxima Nova"/>
              <a:cs typeface="Proxima Nova"/>
              <a:sym typeface="Proxima Nova"/>
            </a:endParaRPr>
          </a:p>
        </p:txBody>
      </p:sp>
      <p:graphicFrame>
        <p:nvGraphicFramePr>
          <p:cNvPr id="101" name="Google Shape;101;p19"/>
          <p:cNvGraphicFramePr/>
          <p:nvPr/>
        </p:nvGraphicFramePr>
        <p:xfrm>
          <a:off x="601175" y="1529732"/>
          <a:ext cx="7814400" cy="1889640"/>
        </p:xfrm>
        <a:graphic>
          <a:graphicData uri="http://schemas.openxmlformats.org/drawingml/2006/table">
            <a:tbl>
              <a:tblPr>
                <a:noFill/>
              </a:tblPr>
              <a:tblGrid>
                <a:gridCol w="1953600">
                  <a:extLst>
                    <a:ext uri="{9D8B030D-6E8A-4147-A177-3AD203B41FA5}">
                      <a16:colId xmlns:a16="http://schemas.microsoft.com/office/drawing/2014/main" val="20000"/>
                    </a:ext>
                  </a:extLst>
                </a:gridCol>
                <a:gridCol w="1953600">
                  <a:extLst>
                    <a:ext uri="{9D8B030D-6E8A-4147-A177-3AD203B41FA5}">
                      <a16:colId xmlns:a16="http://schemas.microsoft.com/office/drawing/2014/main" val="20001"/>
                    </a:ext>
                  </a:extLst>
                </a:gridCol>
                <a:gridCol w="1953600">
                  <a:extLst>
                    <a:ext uri="{9D8B030D-6E8A-4147-A177-3AD203B41FA5}">
                      <a16:colId xmlns:a16="http://schemas.microsoft.com/office/drawing/2014/main" val="20002"/>
                    </a:ext>
                  </a:extLst>
                </a:gridCol>
                <a:gridCol w="1953600">
                  <a:extLst>
                    <a:ext uri="{9D8B030D-6E8A-4147-A177-3AD203B41FA5}">
                      <a16:colId xmlns:a16="http://schemas.microsoft.com/office/drawing/2014/main" val="20003"/>
                    </a:ext>
                  </a:extLst>
                </a:gridCol>
              </a:tblGrid>
              <a:tr h="467331">
                <a:tc>
                  <a:txBody>
                    <a:bodyPr/>
                    <a:lstStyle/>
                    <a:p>
                      <a:pPr marL="0" lvl="0" indent="0" algn="l" rtl="0">
                        <a:spcBef>
                          <a:spcPts val="0"/>
                        </a:spcBef>
                        <a:spcAft>
                          <a:spcPts val="0"/>
                        </a:spcAft>
                        <a:buNone/>
                      </a:pPr>
                      <a:endParaRPr sz="19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b="1">
                          <a:latin typeface="Proxima Nova"/>
                          <a:ea typeface="Proxima Nova"/>
                          <a:cs typeface="Proxima Nova"/>
                          <a:sym typeface="Proxima Nova"/>
                        </a:rPr>
                        <a:t>OE6</a:t>
                      </a:r>
                      <a:endParaRPr sz="19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b="1">
                          <a:latin typeface="Proxima Nova"/>
                          <a:ea typeface="Proxima Nova"/>
                          <a:cs typeface="Proxima Nova"/>
                          <a:sym typeface="Proxima Nova"/>
                        </a:rPr>
                        <a:t>OE7</a:t>
                      </a:r>
                      <a:endParaRPr sz="19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b="1">
                          <a:latin typeface="Proxima Nova"/>
                          <a:ea typeface="Proxima Nova"/>
                          <a:cs typeface="Proxima Nova"/>
                          <a:sym typeface="Proxima Nova"/>
                        </a:rPr>
                        <a:t>% change</a:t>
                      </a:r>
                      <a:endParaRPr sz="1900"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0"/>
                  </a:ext>
                </a:extLst>
              </a:tr>
              <a:tr h="467331">
                <a:tc>
                  <a:txBody>
                    <a:bodyPr/>
                    <a:lstStyle/>
                    <a:p>
                      <a:pPr marL="0" lvl="0" indent="0" algn="l" rtl="0">
                        <a:spcBef>
                          <a:spcPts val="0"/>
                        </a:spcBef>
                        <a:spcAft>
                          <a:spcPts val="0"/>
                        </a:spcAft>
                        <a:buNone/>
                      </a:pPr>
                      <a:r>
                        <a:rPr lang="en" sz="1900" i="1">
                          <a:latin typeface="Proxima Nova"/>
                          <a:ea typeface="Proxima Nova"/>
                          <a:cs typeface="Proxima Nova"/>
                          <a:sym typeface="Proxima Nova"/>
                        </a:rPr>
                        <a:t>Renewals</a:t>
                      </a:r>
                      <a:endParaRPr sz="1900" i="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6.33 million</a:t>
                      </a:r>
                      <a:endParaRPr sz="19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6.24 million </a:t>
                      </a:r>
                      <a:endParaRPr sz="19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-2.2%</a:t>
                      </a:r>
                      <a:endParaRPr sz="1900">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r h="467331">
                <a:tc>
                  <a:txBody>
                    <a:bodyPr/>
                    <a:lstStyle/>
                    <a:p>
                      <a:pPr marL="0" lvl="0" indent="0" algn="l" rtl="0">
                        <a:spcBef>
                          <a:spcPts val="0"/>
                        </a:spcBef>
                        <a:spcAft>
                          <a:spcPts val="0"/>
                        </a:spcAft>
                        <a:buNone/>
                      </a:pPr>
                      <a:r>
                        <a:rPr lang="en" sz="1900" i="1">
                          <a:latin typeface="Proxima Nova"/>
                          <a:ea typeface="Proxima Nova"/>
                          <a:cs typeface="Proxima Nova"/>
                          <a:sym typeface="Proxima Nova"/>
                        </a:rPr>
                        <a:t>New Enrollment</a:t>
                      </a:r>
                      <a:endParaRPr sz="1900" i="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2.0 million</a:t>
                      </a:r>
                      <a:endParaRPr sz="19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2.06 million</a:t>
                      </a:r>
                      <a:endParaRPr sz="19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b="1">
                          <a:solidFill>
                            <a:srgbClr val="3C90CE"/>
                          </a:solidFill>
                          <a:latin typeface="Proxima Nova"/>
                          <a:ea typeface="Proxima Nova"/>
                          <a:cs typeface="Proxima Nova"/>
                          <a:sym typeface="Proxima Nova"/>
                        </a:rPr>
                        <a:t>+0.7% </a:t>
                      </a:r>
                      <a:endParaRPr sz="1900" b="1">
                        <a:solidFill>
                          <a:srgbClr val="3C90CE"/>
                        </a:solidFill>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2"/>
                  </a:ext>
                </a:extLst>
              </a:tr>
              <a:tr h="467331">
                <a:tc>
                  <a:txBody>
                    <a:bodyPr/>
                    <a:lstStyle/>
                    <a:p>
                      <a:pPr marL="0" lvl="0" indent="0" algn="l" rtl="0">
                        <a:spcBef>
                          <a:spcPts val="0"/>
                        </a:spcBef>
                        <a:spcAft>
                          <a:spcPts val="0"/>
                        </a:spcAft>
                        <a:buNone/>
                      </a:pPr>
                      <a:r>
                        <a:rPr lang="en" sz="1900" i="1">
                          <a:latin typeface="Proxima Nova"/>
                          <a:ea typeface="Proxima Nova"/>
                          <a:cs typeface="Proxima Nova"/>
                          <a:sym typeface="Proxima Nova"/>
                        </a:rPr>
                        <a:t>Total Enrollment</a:t>
                      </a:r>
                      <a:endParaRPr sz="1900" i="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8.34 million*</a:t>
                      </a:r>
                      <a:endParaRPr sz="19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a:latin typeface="Proxima Nova"/>
                          <a:ea typeface="Proxima Nova"/>
                          <a:cs typeface="Proxima Nova"/>
                          <a:sym typeface="Proxima Nova"/>
                        </a:rPr>
                        <a:t>8.30 million </a:t>
                      </a:r>
                      <a:endParaRPr sz="19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900" dirty="0">
                          <a:latin typeface="Proxima Nova"/>
                          <a:ea typeface="Proxima Nova"/>
                          <a:cs typeface="Proxima Nova"/>
                          <a:sym typeface="Proxima Nova"/>
                        </a:rPr>
                        <a:t>-0.5% </a:t>
                      </a:r>
                      <a:endParaRPr sz="1900" dirty="0">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0" y="131095"/>
            <a:ext cx="8389800" cy="598500"/>
          </a:xfrm>
          <a:prstGeom prst="rect">
            <a:avLst/>
          </a:prstGeom>
        </p:spPr>
        <p:txBody>
          <a:bodyPr spcFirstLastPara="1" wrap="square" lIns="91425" tIns="45700" rIns="91425" bIns="45700" anchor="b" anchorCtr="0">
            <a:noAutofit/>
          </a:bodyPr>
          <a:lstStyle/>
          <a:p>
            <a:r>
              <a:rPr lang="en" b="1" dirty="0">
                <a:solidFill>
                  <a:srgbClr val="073763"/>
                </a:solidFill>
                <a:latin typeface="Proxima Nova"/>
                <a:ea typeface="Proxima Nova"/>
                <a:cs typeface="Proxima Nova"/>
                <a:sym typeface="Proxima Nova"/>
              </a:rPr>
              <a:t>ACA Enrollment Over Time</a:t>
            </a:r>
            <a:endParaRPr b="1" dirty="0">
              <a:solidFill>
                <a:srgbClr val="073763"/>
              </a:solidFill>
              <a:latin typeface="Proxima Nova"/>
              <a:ea typeface="Proxima Nova"/>
              <a:cs typeface="Proxima Nova"/>
              <a:sym typeface="Proxima Nova"/>
            </a:endParaRPr>
          </a:p>
        </p:txBody>
      </p:sp>
      <p:pic>
        <p:nvPicPr>
          <p:cNvPr id="107" name="Google Shape;107;p20" title="Points scored"/>
          <p:cNvPicPr preferRelativeResize="0"/>
          <p:nvPr/>
        </p:nvPicPr>
        <p:blipFill>
          <a:blip r:embed="rId3">
            <a:alphaModFix/>
          </a:blip>
          <a:stretch>
            <a:fillRect/>
          </a:stretch>
        </p:blipFill>
        <p:spPr>
          <a:xfrm>
            <a:off x="511279" y="1127433"/>
            <a:ext cx="8648675" cy="56371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0" y="176642"/>
            <a:ext cx="8389800" cy="598500"/>
          </a:xfrm>
          <a:prstGeom prst="rect">
            <a:avLst/>
          </a:prstGeom>
        </p:spPr>
        <p:txBody>
          <a:bodyPr spcFirstLastPara="1" wrap="square" lIns="91425" tIns="45700" rIns="91425" bIns="45700" anchor="b" anchorCtr="0">
            <a:noAutofit/>
          </a:bodyPr>
          <a:lstStyle/>
          <a:p>
            <a:r>
              <a:rPr lang="en" b="1" dirty="0">
                <a:solidFill>
                  <a:srgbClr val="073763"/>
                </a:solidFill>
                <a:latin typeface="Proxima Nova"/>
                <a:ea typeface="Proxima Nova"/>
                <a:cs typeface="Proxima Nova"/>
                <a:sym typeface="Proxima Nova"/>
              </a:rPr>
              <a:t>ACA Enrollment Over Time</a:t>
            </a:r>
            <a:endParaRPr b="1" dirty="0">
              <a:solidFill>
                <a:srgbClr val="073763"/>
              </a:solidFill>
              <a:latin typeface="Proxima Nova"/>
              <a:ea typeface="Proxima Nova"/>
              <a:cs typeface="Proxima Nova"/>
              <a:sym typeface="Proxima Nova"/>
            </a:endParaRPr>
          </a:p>
        </p:txBody>
      </p:sp>
      <p:pic>
        <p:nvPicPr>
          <p:cNvPr id="113" name="Google Shape;113;p21" title="Points scored"/>
          <p:cNvPicPr preferRelativeResize="0"/>
          <p:nvPr/>
        </p:nvPicPr>
        <p:blipFill>
          <a:blip r:embed="rId3">
            <a:alphaModFix/>
          </a:blip>
          <a:stretch>
            <a:fillRect/>
          </a:stretch>
        </p:blipFill>
        <p:spPr>
          <a:xfrm>
            <a:off x="458840" y="1022555"/>
            <a:ext cx="8701113" cy="58354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70400" y="908326"/>
            <a:ext cx="8389800" cy="598500"/>
          </a:xfrm>
          <a:prstGeom prst="rect">
            <a:avLst/>
          </a:prstGeom>
        </p:spPr>
        <p:txBody>
          <a:bodyPr spcFirstLastPara="1" wrap="square" lIns="91425" tIns="45700" rIns="91425" bIns="45700" anchor="b" anchorCtr="0">
            <a:noAutofit/>
          </a:bodyPr>
          <a:lstStyle/>
          <a:p>
            <a:r>
              <a:rPr lang="en" b="1">
                <a:solidFill>
                  <a:srgbClr val="073763"/>
                </a:solidFill>
                <a:latin typeface="Proxima Nova"/>
                <a:ea typeface="Proxima Nova"/>
                <a:cs typeface="Proxima Nova"/>
                <a:sym typeface="Proxima Nova"/>
              </a:rPr>
              <a:t>What Influenced Open Enrollment This Year?</a:t>
            </a:r>
            <a:endParaRPr b="1">
              <a:solidFill>
                <a:srgbClr val="073763"/>
              </a:solidFill>
              <a:latin typeface="Proxima Nova"/>
              <a:ea typeface="Proxima Nova"/>
              <a:cs typeface="Proxima Nova"/>
              <a:sym typeface="Proxima Nova"/>
            </a:endParaRPr>
          </a:p>
        </p:txBody>
      </p:sp>
      <p:grpSp>
        <p:nvGrpSpPr>
          <p:cNvPr id="119" name="Google Shape;119;p22"/>
          <p:cNvGrpSpPr/>
          <p:nvPr/>
        </p:nvGrpSpPr>
        <p:grpSpPr>
          <a:xfrm>
            <a:off x="6963300" y="1698710"/>
            <a:ext cx="2226017" cy="3223037"/>
            <a:chOff x="2744034" y="1146343"/>
            <a:chExt cx="1827900" cy="2399700"/>
          </a:xfrm>
        </p:grpSpPr>
        <p:sp>
          <p:nvSpPr>
            <p:cNvPr id="120" name="Google Shape;120;p22"/>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21" name="Google Shape;121;p22"/>
            <p:cNvSpPr/>
            <p:nvPr/>
          </p:nvSpPr>
          <p:spPr>
            <a:xfrm flipH="1">
              <a:off x="2832600" y="1686400"/>
              <a:ext cx="1649400" cy="1769700"/>
            </a:xfrm>
            <a:prstGeom prst="snip1Rect">
              <a:avLst>
                <a:gd name="adj" fmla="val 0"/>
              </a:avLst>
            </a:prstGeom>
            <a:solidFill>
              <a:srgbClr val="0C58D3"/>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22" name="Google Shape;122;p22"/>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algn="ctr" defTabSz="1219170">
                <a:lnSpc>
                  <a:spcPct val="115000"/>
                </a:lnSpc>
                <a:buClr>
                  <a:srgbClr val="000000"/>
                </a:buClr>
              </a:pPr>
              <a:r>
                <a:rPr lang="en" sz="1200" b="1" kern="0">
                  <a:solidFill>
                    <a:srgbClr val="FFFFFF"/>
                  </a:solidFill>
                  <a:latin typeface="Roboto"/>
                  <a:ea typeface="Roboto"/>
                  <a:cs typeface="Roboto"/>
                  <a:sym typeface="Roboto"/>
                </a:rPr>
                <a:t>Affordability</a:t>
              </a:r>
              <a:endParaRPr sz="1200" b="1" kern="0">
                <a:solidFill>
                  <a:srgbClr val="FFFFFF"/>
                </a:solidFill>
                <a:latin typeface="Roboto"/>
                <a:ea typeface="Roboto"/>
                <a:cs typeface="Roboto"/>
                <a:sym typeface="Roboto"/>
              </a:endParaRPr>
            </a:p>
            <a:p>
              <a:pPr algn="ctr" defTabSz="1219170">
                <a:lnSpc>
                  <a:spcPct val="115000"/>
                </a:lnSpc>
                <a:buClr>
                  <a:srgbClr val="000000"/>
                </a:buClr>
              </a:pPr>
              <a:endParaRPr sz="1200" kern="0">
                <a:solidFill>
                  <a:srgbClr val="FFFFFF"/>
                </a:solidFill>
                <a:latin typeface="Roboto"/>
                <a:ea typeface="Roboto"/>
                <a:cs typeface="Roboto"/>
                <a:sym typeface="Roboto"/>
              </a:endParaRPr>
            </a:p>
            <a:p>
              <a:pPr algn="ctr" defTabSz="1219170">
                <a:lnSpc>
                  <a:spcPct val="115000"/>
                </a:lnSpc>
                <a:buClr>
                  <a:srgbClr val="000000"/>
                </a:buClr>
              </a:pPr>
              <a:r>
                <a:rPr lang="en" sz="1200" kern="0">
                  <a:solidFill>
                    <a:srgbClr val="FFFFFF"/>
                  </a:solidFill>
                  <a:latin typeface="Roboto"/>
                  <a:ea typeface="Roboto"/>
                  <a:cs typeface="Roboto"/>
                  <a:sym typeface="Roboto"/>
                </a:rPr>
                <a:t>9 in 10 shoppers qualified for financial help; of those 2 in 3 could find a plan for $10/mo or less </a:t>
              </a:r>
              <a:endParaRPr sz="1200" kern="0">
                <a:solidFill>
                  <a:srgbClr val="FFFFFF"/>
                </a:solidFill>
                <a:latin typeface="Roboto"/>
                <a:ea typeface="Roboto"/>
                <a:cs typeface="Roboto"/>
                <a:sym typeface="Roboto"/>
              </a:endParaRPr>
            </a:p>
            <a:p>
              <a:pPr algn="ctr" defTabSz="1219170">
                <a:lnSpc>
                  <a:spcPct val="115000"/>
                </a:lnSpc>
                <a:spcBef>
                  <a:spcPts val="1600"/>
                </a:spcBef>
                <a:spcAft>
                  <a:spcPts val="1600"/>
                </a:spcAft>
                <a:buClr>
                  <a:srgbClr val="000000"/>
                </a:buClr>
              </a:pPr>
              <a:r>
                <a:rPr lang="en" sz="1200" kern="0">
                  <a:solidFill>
                    <a:srgbClr val="FFFFFF"/>
                  </a:solidFill>
                  <a:latin typeface="Roboto"/>
                  <a:ea typeface="Roboto"/>
                  <a:cs typeface="Roboto"/>
                  <a:sym typeface="Roboto"/>
                </a:rPr>
                <a:t>4.7 million shoppers could find a $0 plan</a:t>
              </a:r>
              <a:endParaRPr sz="1200" kern="0">
                <a:solidFill>
                  <a:srgbClr val="FFFFFF"/>
                </a:solidFill>
                <a:latin typeface="Roboto"/>
                <a:ea typeface="Roboto"/>
                <a:cs typeface="Roboto"/>
                <a:sym typeface="Roboto"/>
              </a:endParaRPr>
            </a:p>
          </p:txBody>
        </p:sp>
      </p:grpSp>
      <p:grpSp>
        <p:nvGrpSpPr>
          <p:cNvPr id="123" name="Google Shape;123;p22"/>
          <p:cNvGrpSpPr/>
          <p:nvPr/>
        </p:nvGrpSpPr>
        <p:grpSpPr>
          <a:xfrm>
            <a:off x="4769397" y="1698739"/>
            <a:ext cx="2208103" cy="3212239"/>
            <a:chOff x="2744034" y="1146343"/>
            <a:chExt cx="1827900" cy="2399700"/>
          </a:xfrm>
        </p:grpSpPr>
        <p:sp>
          <p:nvSpPr>
            <p:cNvPr id="124" name="Google Shape;124;p22"/>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25" name="Google Shape;125;p22"/>
            <p:cNvSpPr/>
            <p:nvPr/>
          </p:nvSpPr>
          <p:spPr>
            <a:xfrm flipH="1">
              <a:off x="2832600" y="1686400"/>
              <a:ext cx="1649400" cy="1769700"/>
            </a:xfrm>
            <a:prstGeom prst="snip1Rect">
              <a:avLst>
                <a:gd name="adj" fmla="val 0"/>
              </a:avLst>
            </a:prstGeom>
            <a:solidFill>
              <a:srgbClr val="0C58D3"/>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26" name="Google Shape;126;p22"/>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algn="ctr" defTabSz="1219170">
                <a:lnSpc>
                  <a:spcPct val="115000"/>
                </a:lnSpc>
                <a:buClr>
                  <a:srgbClr val="000000"/>
                </a:buClr>
              </a:pPr>
              <a:r>
                <a:rPr lang="en" sz="1300" b="1" kern="0">
                  <a:solidFill>
                    <a:srgbClr val="FFFFFF"/>
                  </a:solidFill>
                  <a:latin typeface="Roboto"/>
                  <a:ea typeface="Roboto"/>
                  <a:cs typeface="Roboto"/>
                  <a:sym typeface="Roboto"/>
                </a:rPr>
                <a:t>Competition</a:t>
              </a:r>
              <a:endParaRPr sz="1300" b="1" kern="0">
                <a:solidFill>
                  <a:srgbClr val="FFFFFF"/>
                </a:solidFill>
                <a:latin typeface="Roboto"/>
                <a:ea typeface="Roboto"/>
                <a:cs typeface="Roboto"/>
                <a:sym typeface="Roboto"/>
              </a:endParaRPr>
            </a:p>
            <a:p>
              <a:pPr algn="ctr" defTabSz="1219170">
                <a:lnSpc>
                  <a:spcPct val="115000"/>
                </a:lnSpc>
                <a:buClr>
                  <a:srgbClr val="000000"/>
                </a:buClr>
              </a:pPr>
              <a:endParaRPr sz="1300" kern="0">
                <a:solidFill>
                  <a:srgbClr val="FFFFFF"/>
                </a:solidFill>
                <a:latin typeface="Roboto"/>
                <a:ea typeface="Roboto"/>
                <a:cs typeface="Roboto"/>
                <a:sym typeface="Roboto"/>
              </a:endParaRPr>
            </a:p>
            <a:p>
              <a:pPr algn="ctr" defTabSz="1219170">
                <a:lnSpc>
                  <a:spcPct val="115000"/>
                </a:lnSpc>
                <a:spcAft>
                  <a:spcPts val="1600"/>
                </a:spcAft>
                <a:buClr>
                  <a:srgbClr val="000000"/>
                </a:buClr>
              </a:pPr>
              <a:r>
                <a:rPr lang="en" sz="1300" kern="0">
                  <a:solidFill>
                    <a:srgbClr val="FFFFFF"/>
                  </a:solidFill>
                  <a:latin typeface="Roboto"/>
                  <a:ea typeface="Roboto"/>
                  <a:cs typeface="Roboto"/>
                  <a:sym typeface="Roboto"/>
                </a:rPr>
                <a:t>More insurers participated in the market, creating more plans for consumers to choose from</a:t>
              </a:r>
              <a:endParaRPr sz="1300" kern="0">
                <a:solidFill>
                  <a:srgbClr val="FFFFFF"/>
                </a:solidFill>
                <a:latin typeface="Arial"/>
                <a:cs typeface="Arial"/>
                <a:sym typeface="Arial"/>
              </a:endParaRPr>
            </a:p>
          </p:txBody>
        </p:sp>
      </p:grpSp>
      <p:grpSp>
        <p:nvGrpSpPr>
          <p:cNvPr id="127" name="Google Shape;127;p22"/>
          <p:cNvGrpSpPr/>
          <p:nvPr/>
        </p:nvGrpSpPr>
        <p:grpSpPr>
          <a:xfrm>
            <a:off x="2432481" y="2296920"/>
            <a:ext cx="2333315" cy="3179363"/>
            <a:chOff x="4648284" y="1597469"/>
            <a:chExt cx="1827900" cy="2399700"/>
          </a:xfrm>
        </p:grpSpPr>
        <p:sp>
          <p:nvSpPr>
            <p:cNvPr id="128" name="Google Shape;128;p22"/>
            <p:cNvSpPr/>
            <p:nvPr/>
          </p:nvSpPr>
          <p:spPr>
            <a:xfrm rot="5400000">
              <a:off x="4362384" y="1883369"/>
              <a:ext cx="2399700" cy="1827900"/>
            </a:xfrm>
            <a:prstGeom prst="rightArrowCallout">
              <a:avLst>
                <a:gd name="adj1" fmla="val 9283"/>
                <a:gd name="adj2" fmla="val 13570"/>
                <a:gd name="adj3" fmla="val 16082"/>
                <a:gd name="adj4" fmla="val 81236"/>
              </a:avLst>
            </a:prstGeom>
            <a:solidFill>
              <a:srgbClr val="802017"/>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29" name="Google Shape;129;p22"/>
            <p:cNvSpPr/>
            <p:nvPr/>
          </p:nvSpPr>
          <p:spPr>
            <a:xfrm rot="10800000" flipH="1">
              <a:off x="4721712" y="1687411"/>
              <a:ext cx="1649400" cy="1769700"/>
            </a:xfrm>
            <a:prstGeom prst="snip1Rect">
              <a:avLst>
                <a:gd name="adj" fmla="val 0"/>
              </a:avLst>
            </a:prstGeom>
            <a:solidFill>
              <a:srgbClr val="A72A1E"/>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30" name="Google Shape;130;p22"/>
            <p:cNvSpPr txBox="1"/>
            <p:nvPr/>
          </p:nvSpPr>
          <p:spPr>
            <a:xfrm>
              <a:off x="4790465" y="1680498"/>
              <a:ext cx="1533900" cy="1665000"/>
            </a:xfrm>
            <a:prstGeom prst="rect">
              <a:avLst/>
            </a:prstGeom>
            <a:noFill/>
            <a:ln>
              <a:noFill/>
            </a:ln>
          </p:spPr>
          <p:txBody>
            <a:bodyPr spcFirstLastPara="1" wrap="square" lIns="91425" tIns="91425" rIns="91425" bIns="91425" anchor="t" anchorCtr="0">
              <a:noAutofit/>
            </a:bodyPr>
            <a:lstStyle/>
            <a:p>
              <a:pPr algn="ctr" defTabSz="1219170">
                <a:lnSpc>
                  <a:spcPct val="115000"/>
                </a:lnSpc>
                <a:buClr>
                  <a:srgbClr val="000000"/>
                </a:buClr>
              </a:pPr>
              <a:r>
                <a:rPr lang="en" sz="1400" b="1" kern="0">
                  <a:solidFill>
                    <a:srgbClr val="FFFFFF"/>
                  </a:solidFill>
                  <a:latin typeface="Roboto"/>
                  <a:ea typeface="Roboto"/>
                  <a:cs typeface="Roboto"/>
                  <a:sym typeface="Roboto"/>
                </a:rPr>
                <a:t>Administrative Action &amp; Court Challenges</a:t>
              </a:r>
              <a:endParaRPr sz="1400" b="1" kern="0">
                <a:solidFill>
                  <a:srgbClr val="FFFFFF"/>
                </a:solidFill>
                <a:latin typeface="Roboto"/>
                <a:ea typeface="Roboto"/>
                <a:cs typeface="Roboto"/>
                <a:sym typeface="Roboto"/>
              </a:endParaRPr>
            </a:p>
            <a:p>
              <a:pPr algn="ctr" defTabSz="1219170">
                <a:lnSpc>
                  <a:spcPct val="115000"/>
                </a:lnSpc>
                <a:buClr>
                  <a:srgbClr val="000000"/>
                </a:buClr>
              </a:pPr>
              <a:endParaRPr sz="1400" kern="0">
                <a:solidFill>
                  <a:srgbClr val="FFFFFF"/>
                </a:solidFill>
                <a:latin typeface="Roboto"/>
                <a:ea typeface="Roboto"/>
                <a:cs typeface="Roboto"/>
                <a:sym typeface="Roboto"/>
              </a:endParaRPr>
            </a:p>
            <a:p>
              <a:pPr algn="ctr" defTabSz="1219170">
                <a:lnSpc>
                  <a:spcPct val="115000"/>
                </a:lnSpc>
                <a:buClr>
                  <a:srgbClr val="000000"/>
                </a:buClr>
              </a:pPr>
              <a:r>
                <a:rPr lang="en" sz="1400" kern="0">
                  <a:solidFill>
                    <a:srgbClr val="FFFFFF"/>
                  </a:solidFill>
                  <a:latin typeface="Roboto"/>
                  <a:ea typeface="Roboto"/>
                  <a:cs typeface="Roboto"/>
                  <a:sym typeface="Roboto"/>
                </a:rPr>
                <a:t>Health Care Repeal Lawsuit </a:t>
              </a:r>
              <a:endParaRPr sz="1400" kern="0">
                <a:solidFill>
                  <a:srgbClr val="FFFFFF"/>
                </a:solidFill>
                <a:latin typeface="Roboto"/>
                <a:ea typeface="Roboto"/>
                <a:cs typeface="Roboto"/>
                <a:sym typeface="Roboto"/>
              </a:endParaRPr>
            </a:p>
            <a:p>
              <a:pPr algn="ctr" defTabSz="1219170">
                <a:lnSpc>
                  <a:spcPct val="115000"/>
                </a:lnSpc>
                <a:spcBef>
                  <a:spcPts val="1600"/>
                </a:spcBef>
                <a:buClr>
                  <a:srgbClr val="000000"/>
                </a:buClr>
              </a:pPr>
              <a:r>
                <a:rPr lang="en" sz="1400" kern="0">
                  <a:solidFill>
                    <a:srgbClr val="FFFFFF"/>
                  </a:solidFill>
                  <a:latin typeface="Roboto"/>
                  <a:ea typeface="Roboto"/>
                  <a:cs typeface="Roboto"/>
                  <a:sym typeface="Roboto"/>
                </a:rPr>
                <a:t>Public Charge Rule Chilling Effect </a:t>
              </a:r>
              <a:endParaRPr sz="1400" kern="0">
                <a:solidFill>
                  <a:srgbClr val="FFFFFF"/>
                </a:solidFill>
                <a:latin typeface="Roboto"/>
                <a:ea typeface="Roboto"/>
                <a:cs typeface="Roboto"/>
                <a:sym typeface="Roboto"/>
              </a:endParaRPr>
            </a:p>
            <a:p>
              <a:pPr algn="ctr" defTabSz="1219170">
                <a:lnSpc>
                  <a:spcPct val="115000"/>
                </a:lnSpc>
                <a:spcBef>
                  <a:spcPts val="1600"/>
                </a:spcBef>
                <a:spcAft>
                  <a:spcPts val="1600"/>
                </a:spcAft>
                <a:buClr>
                  <a:srgbClr val="000000"/>
                </a:buClr>
              </a:pPr>
              <a:endParaRPr sz="1400" kern="0">
                <a:solidFill>
                  <a:srgbClr val="FFFFFF"/>
                </a:solidFill>
                <a:latin typeface="Roboto"/>
                <a:ea typeface="Roboto"/>
                <a:cs typeface="Roboto"/>
                <a:sym typeface="Roboto"/>
              </a:endParaRPr>
            </a:p>
          </p:txBody>
        </p:sp>
      </p:grpSp>
      <p:grpSp>
        <p:nvGrpSpPr>
          <p:cNvPr id="131" name="Google Shape;131;p22"/>
          <p:cNvGrpSpPr/>
          <p:nvPr/>
        </p:nvGrpSpPr>
        <p:grpSpPr>
          <a:xfrm>
            <a:off x="65500" y="2307782"/>
            <a:ext cx="2317960" cy="3211999"/>
            <a:chOff x="381084" y="1597469"/>
            <a:chExt cx="1827900" cy="2399700"/>
          </a:xfrm>
        </p:grpSpPr>
        <p:sp>
          <p:nvSpPr>
            <p:cNvPr id="132" name="Google Shape;132;p22"/>
            <p:cNvSpPr/>
            <p:nvPr/>
          </p:nvSpPr>
          <p:spPr>
            <a:xfrm rot="5400000">
              <a:off x="95184" y="1883369"/>
              <a:ext cx="2399700" cy="1827900"/>
            </a:xfrm>
            <a:prstGeom prst="rightArrowCallout">
              <a:avLst>
                <a:gd name="adj1" fmla="val 9283"/>
                <a:gd name="adj2" fmla="val 13570"/>
                <a:gd name="adj3" fmla="val 16082"/>
                <a:gd name="adj4" fmla="val 81236"/>
              </a:avLst>
            </a:prstGeom>
            <a:solidFill>
              <a:srgbClr val="802017"/>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33" name="Google Shape;133;p22"/>
            <p:cNvSpPr/>
            <p:nvPr/>
          </p:nvSpPr>
          <p:spPr>
            <a:xfrm rot="10800000" flipH="1">
              <a:off x="471018" y="1687411"/>
              <a:ext cx="1649400" cy="1769700"/>
            </a:xfrm>
            <a:prstGeom prst="snip1Rect">
              <a:avLst>
                <a:gd name="adj" fmla="val 0"/>
              </a:avLst>
            </a:prstGeom>
            <a:solidFill>
              <a:srgbClr val="A72A1E"/>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134" name="Google Shape;134;p22"/>
            <p:cNvSpPr txBox="1"/>
            <p:nvPr/>
          </p:nvSpPr>
          <p:spPr>
            <a:xfrm>
              <a:off x="517685" y="1630486"/>
              <a:ext cx="1557300" cy="1641000"/>
            </a:xfrm>
            <a:prstGeom prst="rect">
              <a:avLst/>
            </a:prstGeom>
            <a:noFill/>
            <a:ln>
              <a:noFill/>
            </a:ln>
          </p:spPr>
          <p:txBody>
            <a:bodyPr spcFirstLastPara="1" wrap="square" lIns="91425" tIns="91425" rIns="91425" bIns="91425" anchor="t" anchorCtr="0">
              <a:noAutofit/>
            </a:bodyPr>
            <a:lstStyle/>
            <a:p>
              <a:pPr algn="ctr" defTabSz="1219170">
                <a:lnSpc>
                  <a:spcPct val="115000"/>
                </a:lnSpc>
                <a:buClr>
                  <a:srgbClr val="000000"/>
                </a:buClr>
              </a:pPr>
              <a:r>
                <a:rPr lang="en" sz="1400" b="1" kern="0" dirty="0">
                  <a:solidFill>
                    <a:srgbClr val="FFFFFF"/>
                  </a:solidFill>
                  <a:latin typeface="Roboto"/>
                  <a:ea typeface="Roboto"/>
                  <a:cs typeface="Roboto"/>
                  <a:sym typeface="Roboto"/>
                </a:rPr>
                <a:t>Defunding &amp; Deregulation</a:t>
              </a:r>
              <a:endParaRPr sz="1400" b="1" kern="0" dirty="0">
                <a:solidFill>
                  <a:srgbClr val="FFFFFF"/>
                </a:solidFill>
                <a:latin typeface="Roboto"/>
                <a:ea typeface="Roboto"/>
                <a:cs typeface="Roboto"/>
                <a:sym typeface="Roboto"/>
              </a:endParaRPr>
            </a:p>
            <a:p>
              <a:pPr algn="ctr" defTabSz="1219170">
                <a:lnSpc>
                  <a:spcPct val="115000"/>
                </a:lnSpc>
                <a:buClr>
                  <a:srgbClr val="000000"/>
                </a:buClr>
              </a:pPr>
              <a:endParaRPr sz="800" kern="0" dirty="0">
                <a:solidFill>
                  <a:srgbClr val="FFFFFF"/>
                </a:solidFill>
                <a:latin typeface="Roboto"/>
                <a:ea typeface="Roboto"/>
                <a:cs typeface="Roboto"/>
                <a:sym typeface="Roboto"/>
              </a:endParaRPr>
            </a:p>
            <a:p>
              <a:pPr algn="ctr" defTabSz="1219170">
                <a:lnSpc>
                  <a:spcPct val="115000"/>
                </a:lnSpc>
                <a:buClr>
                  <a:srgbClr val="000000"/>
                </a:buClr>
              </a:pPr>
              <a:r>
                <a:rPr lang="en" sz="1300" kern="0" dirty="0">
                  <a:solidFill>
                    <a:srgbClr val="FFFFFF"/>
                  </a:solidFill>
                  <a:latin typeface="Roboto"/>
                  <a:ea typeface="Roboto"/>
                  <a:cs typeface="Roboto"/>
                  <a:sym typeface="Roboto"/>
                </a:rPr>
                <a:t>90% cut in outreach &amp; advertising </a:t>
              </a:r>
              <a:endParaRPr sz="1300" kern="0" dirty="0">
                <a:solidFill>
                  <a:srgbClr val="FFFFFF"/>
                </a:solidFill>
                <a:latin typeface="Roboto"/>
                <a:ea typeface="Roboto"/>
                <a:cs typeface="Roboto"/>
                <a:sym typeface="Roboto"/>
              </a:endParaRPr>
            </a:p>
            <a:p>
              <a:pPr algn="ctr" defTabSz="1219170">
                <a:lnSpc>
                  <a:spcPct val="115000"/>
                </a:lnSpc>
                <a:spcBef>
                  <a:spcPts val="1600"/>
                </a:spcBef>
                <a:buClr>
                  <a:srgbClr val="000000"/>
                </a:buClr>
              </a:pPr>
              <a:r>
                <a:rPr lang="en" sz="1300" kern="0" dirty="0">
                  <a:solidFill>
                    <a:srgbClr val="FFFFFF"/>
                  </a:solidFill>
                  <a:latin typeface="Roboto"/>
                  <a:ea typeface="Roboto"/>
                  <a:cs typeface="Roboto"/>
                  <a:sym typeface="Roboto"/>
                </a:rPr>
                <a:t>84% cut in Navigator funding </a:t>
              </a:r>
              <a:endParaRPr sz="1300" kern="0" dirty="0">
                <a:solidFill>
                  <a:srgbClr val="FFFFFF"/>
                </a:solidFill>
                <a:latin typeface="Roboto"/>
                <a:ea typeface="Roboto"/>
                <a:cs typeface="Roboto"/>
                <a:sym typeface="Roboto"/>
              </a:endParaRPr>
            </a:p>
            <a:p>
              <a:pPr algn="ctr" defTabSz="1219170">
                <a:lnSpc>
                  <a:spcPct val="115000"/>
                </a:lnSpc>
                <a:spcBef>
                  <a:spcPts val="1600"/>
                </a:spcBef>
                <a:spcAft>
                  <a:spcPts val="1600"/>
                </a:spcAft>
                <a:buClr>
                  <a:srgbClr val="000000"/>
                </a:buClr>
              </a:pPr>
              <a:r>
                <a:rPr lang="en" sz="1300" kern="0" dirty="0">
                  <a:solidFill>
                    <a:srgbClr val="FFFFFF"/>
                  </a:solidFill>
                  <a:latin typeface="Roboto"/>
                  <a:ea typeface="Roboto"/>
                  <a:cs typeface="Roboto"/>
                  <a:sym typeface="Roboto"/>
                </a:rPr>
                <a:t>Short-term plans flooded the market </a:t>
              </a:r>
              <a:endParaRPr sz="1300" kern="0" dirty="0">
                <a:solidFill>
                  <a:srgbClr val="FFFFFF"/>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235933" y="197945"/>
            <a:ext cx="8389800" cy="598500"/>
          </a:xfrm>
          <a:prstGeom prst="rect">
            <a:avLst/>
          </a:prstGeom>
        </p:spPr>
        <p:txBody>
          <a:bodyPr spcFirstLastPara="1" wrap="square" lIns="91425" tIns="45700" rIns="91425" bIns="45700" anchor="b" anchorCtr="0">
            <a:noAutofit/>
          </a:bodyPr>
          <a:lstStyle/>
          <a:p>
            <a:r>
              <a:rPr lang="en" b="1" dirty="0">
                <a:solidFill>
                  <a:srgbClr val="073763"/>
                </a:solidFill>
                <a:latin typeface="Proxima Nova"/>
                <a:ea typeface="Proxima Nova"/>
                <a:cs typeface="Proxima Nova"/>
                <a:sym typeface="Proxima Nova"/>
              </a:rPr>
              <a:t>Key Takeaways: </a:t>
            </a:r>
            <a:endParaRPr b="1" dirty="0">
              <a:solidFill>
                <a:srgbClr val="073763"/>
              </a:solidFill>
              <a:latin typeface="Proxima Nova"/>
              <a:ea typeface="Proxima Nova"/>
              <a:cs typeface="Proxima Nova"/>
              <a:sym typeface="Proxima Nova"/>
            </a:endParaRPr>
          </a:p>
        </p:txBody>
      </p:sp>
      <p:sp>
        <p:nvSpPr>
          <p:cNvPr id="100" name="Google Shape;100;p19"/>
          <p:cNvSpPr txBox="1"/>
          <p:nvPr/>
        </p:nvSpPr>
        <p:spPr>
          <a:xfrm>
            <a:off x="529785" y="1520723"/>
            <a:ext cx="7802100" cy="3132823"/>
          </a:xfrm>
          <a:prstGeom prst="rect">
            <a:avLst/>
          </a:prstGeom>
          <a:noFill/>
          <a:ln>
            <a:noFill/>
          </a:ln>
        </p:spPr>
        <p:txBody>
          <a:bodyPr spcFirstLastPara="1" wrap="square" lIns="91425" tIns="91425" rIns="91425" bIns="91425" anchor="t" anchorCtr="0">
            <a:noAutofit/>
          </a:bodyPr>
          <a:lstStyle/>
          <a:p>
            <a:pPr marL="457189" indent="-330192" defTabSz="1219170">
              <a:lnSpc>
                <a:spcPct val="115000"/>
              </a:lnSpc>
              <a:buClr>
                <a:srgbClr val="DD3430"/>
              </a:buClr>
              <a:buSzPts val="1600"/>
              <a:buFont typeface="Proxima Nova"/>
              <a:buChar char="●"/>
            </a:pPr>
            <a:endParaRPr lang="en" sz="1600" kern="0" dirty="0">
              <a:solidFill>
                <a:srgbClr val="000000"/>
              </a:solidFill>
              <a:latin typeface="Proxima Nova"/>
              <a:ea typeface="Proxima Nova"/>
              <a:cs typeface="Proxima Nova"/>
              <a:sym typeface="Proxima Nova"/>
            </a:endParaRPr>
          </a:p>
          <a:p>
            <a:pPr marL="457189" indent="-330192" defTabSz="1219170">
              <a:lnSpc>
                <a:spcPct val="115000"/>
              </a:lnSpc>
              <a:spcAft>
                <a:spcPts val="600"/>
              </a:spcAft>
              <a:buClr>
                <a:srgbClr val="DD3430"/>
              </a:buClr>
              <a:buSzPts val="1600"/>
              <a:buFont typeface="Proxima Nova"/>
              <a:buChar char="●"/>
            </a:pPr>
            <a:r>
              <a:rPr lang="en-US" sz="2133" b="1" kern="0" dirty="0">
                <a:solidFill>
                  <a:srgbClr val="002060"/>
                </a:solidFill>
                <a:latin typeface="Proxima Nova"/>
                <a:ea typeface="Proxima Nova"/>
                <a:cs typeface="Proxima Nova"/>
                <a:sym typeface="Proxima Nova"/>
              </a:rPr>
              <a:t>8.3 million enrolled </a:t>
            </a:r>
            <a:r>
              <a:rPr lang="en-US" sz="2133" kern="0" dirty="0">
                <a:solidFill>
                  <a:srgbClr val="000000"/>
                </a:solidFill>
                <a:latin typeface="Proxima Nova"/>
                <a:ea typeface="Proxima Nova"/>
                <a:cs typeface="Proxima Nova"/>
                <a:sym typeface="Proxima Nova"/>
              </a:rPr>
              <a:t>is impressive given extreme challenges </a:t>
            </a:r>
            <a:endParaRPr sz="2133" kern="0" dirty="0">
              <a:solidFill>
                <a:srgbClr val="000000"/>
              </a:solidFill>
              <a:latin typeface="Proxima Nova"/>
              <a:ea typeface="Proxima Nova"/>
              <a:cs typeface="Proxima Nova"/>
              <a:sym typeface="Proxima Nova"/>
            </a:endParaRPr>
          </a:p>
          <a:p>
            <a:pPr marL="457189" indent="-330192" defTabSz="1219170">
              <a:lnSpc>
                <a:spcPct val="115000"/>
              </a:lnSpc>
              <a:spcAft>
                <a:spcPts val="600"/>
              </a:spcAft>
              <a:buClr>
                <a:srgbClr val="DD3430"/>
              </a:buClr>
              <a:buSzPts val="1600"/>
              <a:buFont typeface="Proxima Nova"/>
              <a:buChar char="●"/>
            </a:pPr>
            <a:r>
              <a:rPr lang="en" sz="2133" kern="0" dirty="0">
                <a:solidFill>
                  <a:srgbClr val="000000"/>
                </a:solidFill>
                <a:latin typeface="Proxima Nova"/>
                <a:ea typeface="Proxima Nova"/>
                <a:cs typeface="Proxima Nova"/>
                <a:sym typeface="Proxima Nova"/>
              </a:rPr>
              <a:t>New enrollment </a:t>
            </a:r>
            <a:r>
              <a:rPr lang="en-US" sz="2133" kern="0" dirty="0">
                <a:solidFill>
                  <a:srgbClr val="000000"/>
                </a:solidFill>
                <a:latin typeface="Proxima Nova"/>
                <a:ea typeface="Proxima Nova"/>
                <a:cs typeface="Proxima Nova"/>
                <a:sym typeface="Proxima Nova"/>
              </a:rPr>
              <a:t>increasing is an early but positive sign </a:t>
            </a:r>
          </a:p>
          <a:p>
            <a:pPr marL="457189" indent="-330192" defTabSz="1219170">
              <a:lnSpc>
                <a:spcPct val="115000"/>
              </a:lnSpc>
              <a:spcAft>
                <a:spcPts val="600"/>
              </a:spcAft>
              <a:buClr>
                <a:srgbClr val="DD3430"/>
              </a:buClr>
              <a:buSzPts val="1600"/>
              <a:buFont typeface="Proxima Nova"/>
              <a:buChar char="●"/>
            </a:pPr>
            <a:r>
              <a:rPr lang="en-US" sz="2133" kern="0" dirty="0">
                <a:solidFill>
                  <a:srgbClr val="000000"/>
                </a:solidFill>
                <a:latin typeface="Proxima Nova"/>
                <a:ea typeface="Proxima Nova"/>
                <a:cs typeface="Proxima Nova"/>
                <a:sym typeface="Proxima Nova"/>
              </a:rPr>
              <a:t>Enrollment numbers should be </a:t>
            </a:r>
            <a:r>
              <a:rPr lang="en-US" sz="2133" b="1" kern="0" dirty="0">
                <a:solidFill>
                  <a:srgbClr val="002060"/>
                </a:solidFill>
                <a:latin typeface="Proxima Nova"/>
                <a:ea typeface="Proxima Nova"/>
                <a:cs typeface="Proxima Nova"/>
                <a:sym typeface="Proxima Nova"/>
              </a:rPr>
              <a:t>even stronger </a:t>
            </a:r>
            <a:r>
              <a:rPr lang="en-US" sz="2133" kern="0" dirty="0">
                <a:solidFill>
                  <a:srgbClr val="000000"/>
                </a:solidFill>
                <a:latin typeface="Proxima Nova"/>
                <a:ea typeface="Proxima Nova"/>
                <a:cs typeface="Proxima Nova"/>
                <a:sym typeface="Proxima Nova"/>
              </a:rPr>
              <a:t>if weren’t for sabotage efforts, and technical glitches </a:t>
            </a:r>
          </a:p>
          <a:p>
            <a:pPr marL="457189" indent="-330192" defTabSz="1219170">
              <a:lnSpc>
                <a:spcPct val="115000"/>
              </a:lnSpc>
              <a:spcAft>
                <a:spcPts val="600"/>
              </a:spcAft>
              <a:buClr>
                <a:srgbClr val="DD3430"/>
              </a:buClr>
              <a:buSzPts val="1600"/>
              <a:buFont typeface="Proxima Nova"/>
              <a:buChar char="●"/>
            </a:pPr>
            <a:r>
              <a:rPr lang="en-US" sz="2133" kern="0" dirty="0">
                <a:solidFill>
                  <a:srgbClr val="000000"/>
                </a:solidFill>
                <a:latin typeface="Proxima Nova"/>
                <a:ea typeface="Proxima Nova"/>
                <a:cs typeface="Proxima Nova"/>
                <a:sym typeface="Proxima Nova"/>
              </a:rPr>
              <a:t>Much of this success is thanks to the steady &amp; strong </a:t>
            </a:r>
            <a:r>
              <a:rPr lang="en-US" sz="2133" b="1" kern="0" dirty="0">
                <a:solidFill>
                  <a:srgbClr val="002060"/>
                </a:solidFill>
                <a:latin typeface="Proxima Nova"/>
                <a:ea typeface="Proxima Nova"/>
                <a:cs typeface="Proxima Nova"/>
                <a:sym typeface="Proxima Nova"/>
              </a:rPr>
              <a:t>enrollment community </a:t>
            </a:r>
            <a:endParaRPr sz="2133" b="1" kern="0" dirty="0">
              <a:solidFill>
                <a:srgbClr val="002060"/>
              </a:solidFill>
              <a:latin typeface="Proxima Nova"/>
              <a:ea typeface="Proxima Nova"/>
              <a:cs typeface="Proxima Nova"/>
              <a:sym typeface="Proxima Nova"/>
            </a:endParaRPr>
          </a:p>
          <a:p>
            <a:pPr marL="457189" defTabSz="1219170">
              <a:lnSpc>
                <a:spcPct val="115000"/>
              </a:lnSpc>
              <a:buClr>
                <a:srgbClr val="000000"/>
              </a:buClr>
            </a:pPr>
            <a:endParaRPr kern="0" dirty="0">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199069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3"/>
          <p:cNvPicPr preferRelativeResize="0"/>
          <p:nvPr/>
        </p:nvPicPr>
        <p:blipFill>
          <a:blip r:embed="rId3">
            <a:alphaModFix amt="20000"/>
          </a:blip>
          <a:stretch>
            <a:fillRect/>
          </a:stretch>
        </p:blipFill>
        <p:spPr>
          <a:xfrm>
            <a:off x="0" y="0"/>
            <a:ext cx="9753600" cy="6858000"/>
          </a:xfrm>
          <a:prstGeom prst="rect">
            <a:avLst/>
          </a:prstGeom>
          <a:noFill/>
          <a:ln>
            <a:noFill/>
          </a:ln>
        </p:spPr>
      </p:pic>
      <p:sp>
        <p:nvSpPr>
          <p:cNvPr id="140" name="Google Shape;140;p23"/>
          <p:cNvSpPr txBox="1">
            <a:spLocks noGrp="1"/>
          </p:cNvSpPr>
          <p:nvPr>
            <p:ph type="ctrTitle"/>
          </p:nvPr>
        </p:nvSpPr>
        <p:spPr>
          <a:xfrm>
            <a:off x="311700" y="2226751"/>
            <a:ext cx="8046600" cy="1377600"/>
          </a:xfrm>
          <a:prstGeom prst="rect">
            <a:avLst/>
          </a:prstGeom>
        </p:spPr>
        <p:txBody>
          <a:bodyPr spcFirstLastPara="1" wrap="square" lIns="91425" tIns="91425" rIns="91425" bIns="91425" anchor="t" anchorCtr="0">
            <a:noAutofit/>
          </a:bodyPr>
          <a:lstStyle/>
          <a:p>
            <a:pPr>
              <a:buClr>
                <a:srgbClr val="3C90CE"/>
              </a:buClr>
              <a:buSzPts val="3600"/>
            </a:pPr>
            <a:r>
              <a:rPr lang="en" sz="5000" b="1" dirty="0">
                <a:solidFill>
                  <a:srgbClr val="000000"/>
                </a:solidFill>
                <a:latin typeface="Proxima Nova"/>
                <a:ea typeface="Proxima Nova"/>
                <a:cs typeface="Proxima Nova"/>
                <a:sym typeface="Proxima Nova"/>
              </a:rPr>
              <a:t>Thank You! </a:t>
            </a:r>
            <a:endParaRPr sz="5000" b="1" dirty="0">
              <a:solidFill>
                <a:srgbClr val="000000"/>
              </a:solidFill>
              <a:latin typeface="Proxima Nova"/>
              <a:ea typeface="Proxima Nova"/>
              <a:cs typeface="Proxima Nova"/>
              <a:sym typeface="Proxima Nova"/>
            </a:endParaRPr>
          </a:p>
          <a:p>
            <a:pPr>
              <a:buClr>
                <a:srgbClr val="3C90CE"/>
              </a:buClr>
              <a:buSzPts val="3600"/>
            </a:pPr>
            <a:r>
              <a:rPr lang="en" sz="3600" b="1" dirty="0" err="1">
                <a:solidFill>
                  <a:srgbClr val="3C90CE"/>
                </a:solidFill>
                <a:latin typeface="Proxima Nova"/>
                <a:ea typeface="Proxima Nova"/>
                <a:cs typeface="Proxima Nova"/>
                <a:sym typeface="Proxima Nova"/>
              </a:rPr>
              <a:t>YoungInvincibles.Org</a:t>
            </a:r>
            <a:r>
              <a:rPr lang="en" sz="3600" b="1" dirty="0">
                <a:solidFill>
                  <a:srgbClr val="3C90CE"/>
                </a:solidFill>
                <a:latin typeface="Proxima Nova"/>
                <a:ea typeface="Proxima Nova"/>
                <a:cs typeface="Proxima Nova"/>
                <a:sym typeface="Proxima Nova"/>
              </a:rPr>
              <a:t> </a:t>
            </a:r>
            <a:endParaRPr sz="3600" b="1" dirty="0">
              <a:solidFill>
                <a:srgbClr val="3C90CE"/>
              </a:solidFill>
              <a:latin typeface="Proxima Nova"/>
              <a:ea typeface="Proxima Nova"/>
              <a:cs typeface="Proxima Nova"/>
              <a:sym typeface="Proxima Nova"/>
            </a:endParaRPr>
          </a:p>
          <a:p>
            <a:pPr>
              <a:lnSpc>
                <a:spcPct val="115000"/>
              </a:lnSpc>
            </a:pPr>
            <a:endParaRPr sz="2400" b="1" dirty="0">
              <a:latin typeface="Proxima Nova"/>
              <a:ea typeface="Proxima Nova"/>
              <a:cs typeface="Proxima Nova"/>
              <a:sym typeface="Proxima Nova"/>
            </a:endParaRPr>
          </a:p>
        </p:txBody>
      </p:sp>
      <p:sp>
        <p:nvSpPr>
          <p:cNvPr id="141" name="Google Shape;141;p23"/>
          <p:cNvSpPr txBox="1">
            <a:spLocks noGrp="1"/>
          </p:cNvSpPr>
          <p:nvPr>
            <p:ph type="ctrTitle"/>
          </p:nvPr>
        </p:nvSpPr>
        <p:spPr>
          <a:xfrm>
            <a:off x="440701" y="3863751"/>
            <a:ext cx="8151300" cy="1377600"/>
          </a:xfrm>
          <a:prstGeom prst="rect">
            <a:avLst/>
          </a:prstGeom>
        </p:spPr>
        <p:txBody>
          <a:bodyPr spcFirstLastPara="1" wrap="square" lIns="91425" tIns="91425" rIns="91425" bIns="91425" anchor="t" anchorCtr="0">
            <a:noAutofit/>
          </a:bodyPr>
          <a:lstStyle/>
          <a:p>
            <a:pPr algn="l">
              <a:buClr>
                <a:srgbClr val="3C90CE"/>
              </a:buClr>
              <a:buSzPts val="3600"/>
            </a:pPr>
            <a:endParaRPr sz="2133" dirty="0">
              <a:solidFill>
                <a:srgbClr val="000000"/>
              </a:solidFill>
            </a:endParaRPr>
          </a:p>
          <a:p>
            <a:pPr>
              <a:buClr>
                <a:srgbClr val="3C90CE"/>
              </a:buClr>
              <a:buSzPts val="3600"/>
            </a:pPr>
            <a:r>
              <a:rPr lang="en" sz="2133" dirty="0">
                <a:solidFill>
                  <a:srgbClr val="000000"/>
                </a:solidFill>
              </a:rPr>
              <a:t>Erin </a:t>
            </a:r>
            <a:r>
              <a:rPr lang="en" sz="2133" dirty="0" err="1">
                <a:solidFill>
                  <a:srgbClr val="000000"/>
                </a:solidFill>
              </a:rPr>
              <a:t>Hemlin</a:t>
            </a:r>
            <a:r>
              <a:rPr lang="en" sz="2133" dirty="0">
                <a:solidFill>
                  <a:srgbClr val="000000"/>
                </a:solidFill>
              </a:rPr>
              <a:t>: </a:t>
            </a:r>
            <a:r>
              <a:rPr lang="en" sz="2133" u="sng" dirty="0">
                <a:solidFill>
                  <a:schemeClr val="hlink"/>
                </a:solidFill>
                <a:hlinkClick r:id="rId4"/>
              </a:rPr>
              <a:t>Erin.Hemlin@younginvincibles.org</a:t>
            </a:r>
            <a:r>
              <a:rPr lang="en" sz="2133" dirty="0">
                <a:solidFill>
                  <a:srgbClr val="000000"/>
                </a:solidFill>
              </a:rPr>
              <a:t> </a:t>
            </a:r>
            <a:endParaRPr sz="2133" dirty="0"/>
          </a:p>
        </p:txBody>
      </p:sp>
      <p:pic>
        <p:nvPicPr>
          <p:cNvPr id="142" name="Google Shape;142;p23"/>
          <p:cNvPicPr preferRelativeResize="0"/>
          <p:nvPr/>
        </p:nvPicPr>
        <p:blipFill>
          <a:blip r:embed="rId5">
            <a:alphaModFix/>
          </a:blip>
          <a:stretch>
            <a:fillRect/>
          </a:stretch>
        </p:blipFill>
        <p:spPr>
          <a:xfrm>
            <a:off x="1792065" y="5557151"/>
            <a:ext cx="304799" cy="304800"/>
          </a:xfrm>
          <a:prstGeom prst="rect">
            <a:avLst/>
          </a:prstGeom>
          <a:noFill/>
          <a:ln>
            <a:noFill/>
          </a:ln>
        </p:spPr>
      </p:pic>
      <p:sp>
        <p:nvSpPr>
          <p:cNvPr id="143" name="Google Shape;143;p23"/>
          <p:cNvSpPr txBox="1"/>
          <p:nvPr/>
        </p:nvSpPr>
        <p:spPr>
          <a:xfrm>
            <a:off x="2073039" y="5500751"/>
            <a:ext cx="2205000" cy="4176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en" sz="1400" kern="0">
                <a:solidFill>
                  <a:srgbClr val="666666"/>
                </a:solidFill>
                <a:latin typeface="Arial"/>
                <a:cs typeface="Arial"/>
                <a:sym typeface="Arial"/>
              </a:rPr>
              <a:t>fb.com/together.invincible</a:t>
            </a:r>
            <a:endParaRPr sz="1400" kern="0">
              <a:solidFill>
                <a:srgbClr val="666666"/>
              </a:solidFill>
              <a:latin typeface="Arial"/>
              <a:cs typeface="Arial"/>
              <a:sym typeface="Arial"/>
            </a:endParaRPr>
          </a:p>
        </p:txBody>
      </p:sp>
      <p:pic>
        <p:nvPicPr>
          <p:cNvPr id="144" name="Google Shape;144;p23"/>
          <p:cNvPicPr preferRelativeResize="0"/>
          <p:nvPr/>
        </p:nvPicPr>
        <p:blipFill>
          <a:blip r:embed="rId6">
            <a:alphaModFix/>
          </a:blip>
          <a:stretch>
            <a:fillRect/>
          </a:stretch>
        </p:blipFill>
        <p:spPr>
          <a:xfrm>
            <a:off x="4978815" y="5557151"/>
            <a:ext cx="304799" cy="304800"/>
          </a:xfrm>
          <a:prstGeom prst="rect">
            <a:avLst/>
          </a:prstGeom>
          <a:noFill/>
          <a:ln>
            <a:noFill/>
          </a:ln>
        </p:spPr>
      </p:pic>
      <p:sp>
        <p:nvSpPr>
          <p:cNvPr id="145" name="Google Shape;145;p23"/>
          <p:cNvSpPr txBox="1"/>
          <p:nvPr/>
        </p:nvSpPr>
        <p:spPr>
          <a:xfrm>
            <a:off x="5273839" y="5500751"/>
            <a:ext cx="2205000" cy="4176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en" sz="1400" kern="0">
                <a:solidFill>
                  <a:srgbClr val="666666"/>
                </a:solidFill>
                <a:latin typeface="Arial"/>
                <a:cs typeface="Arial"/>
                <a:sym typeface="Arial"/>
              </a:rPr>
              <a:t>@younginvincible</a:t>
            </a:r>
            <a:endParaRPr sz="1400" kern="0">
              <a:solidFill>
                <a:srgbClr val="666666"/>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663D5D52-8592-4C6E-816E-58201A687DE5}"/>
              </a:ext>
            </a:extLst>
          </p:cNvPr>
          <p:cNvPicPr>
            <a:picLocks noChangeAspect="1"/>
          </p:cNvPicPr>
          <p:nvPr/>
        </p:nvPicPr>
        <p:blipFill rotWithShape="1">
          <a:blip r:embed="rId3"/>
          <a:srcRect r="10999" b="-1"/>
          <a:stretch/>
        </p:blipFill>
        <p:spPr>
          <a:xfrm>
            <a:off x="20" y="10"/>
            <a:ext cx="9143980" cy="6857990"/>
          </a:xfrm>
          <a:prstGeom prst="rect">
            <a:avLst/>
          </a:prstGeom>
        </p:spPr>
      </p:pic>
      <p:sp>
        <p:nvSpPr>
          <p:cNvPr id="14"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BA7FC-D646-4A6C-9DE5-5232E3571AB4}"/>
              </a:ext>
            </a:extLst>
          </p:cNvPr>
          <p:cNvSpPr>
            <a:spLocks noGrp="1"/>
          </p:cNvSpPr>
          <p:nvPr>
            <p:ph type="title"/>
          </p:nvPr>
        </p:nvSpPr>
        <p:spPr>
          <a:xfrm>
            <a:off x="446103" y="640263"/>
            <a:ext cx="4964858" cy="1344975"/>
          </a:xfrm>
        </p:spPr>
        <p:txBody>
          <a:bodyPr>
            <a:normAutofit/>
          </a:bodyPr>
          <a:lstStyle/>
          <a:p>
            <a:r>
              <a:rPr lang="en-US" b="1" dirty="0">
                <a:latin typeface="+mn-lt"/>
              </a:rPr>
              <a:t>Who We Are </a:t>
            </a:r>
            <a:r>
              <a:rPr lang="en-US" b="1">
                <a:latin typeface="+mn-lt"/>
              </a:rPr>
              <a:t>+ </a:t>
            </a:r>
            <a:br>
              <a:rPr lang="en-US" b="1">
                <a:latin typeface="+mn-lt"/>
              </a:rPr>
            </a:br>
            <a:r>
              <a:rPr lang="en-US" b="1">
                <a:latin typeface="+mn-lt"/>
              </a:rPr>
              <a:t>How </a:t>
            </a:r>
            <a:r>
              <a:rPr lang="en-US" b="1" dirty="0">
                <a:latin typeface="+mn-lt"/>
              </a:rPr>
              <a:t>We Are Different</a:t>
            </a:r>
          </a:p>
        </p:txBody>
      </p:sp>
      <p:graphicFrame>
        <p:nvGraphicFramePr>
          <p:cNvPr id="15" name="Content Placeholder 2">
            <a:extLst>
              <a:ext uri="{FF2B5EF4-FFF2-40B4-BE49-F238E27FC236}">
                <a16:creationId xmlns:a16="http://schemas.microsoft.com/office/drawing/2014/main" id="{EB5BC771-6303-4EB1-9EA5-E384037BF3D5}"/>
              </a:ext>
            </a:extLst>
          </p:cNvPr>
          <p:cNvGraphicFramePr>
            <a:graphicFrameLocks noGrp="1"/>
          </p:cNvGraphicFramePr>
          <p:nvPr>
            <p:ph idx="1"/>
            <p:extLst>
              <p:ext uri="{D42A27DB-BD31-4B8C-83A1-F6EECF244321}">
                <p14:modId xmlns:p14="http://schemas.microsoft.com/office/powerpoint/2010/main" val="4136202052"/>
              </p:ext>
            </p:extLst>
          </p:nvPr>
        </p:nvGraphicFramePr>
        <p:xfrm>
          <a:off x="445581" y="2121763"/>
          <a:ext cx="4965379"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3951361B-3F51-468F-AD84-7542DCAE37B4}"/>
              </a:ext>
            </a:extLst>
          </p:cNvPr>
          <p:cNvPicPr>
            <a:picLocks noChangeAspect="1"/>
          </p:cNvPicPr>
          <p:nvPr/>
        </p:nvPicPr>
        <p:blipFill>
          <a:blip r:embed="rId9"/>
          <a:stretch>
            <a:fillRect/>
          </a:stretch>
        </p:blipFill>
        <p:spPr>
          <a:xfrm>
            <a:off x="6948076" y="5900419"/>
            <a:ext cx="1955800" cy="635000"/>
          </a:xfrm>
          <a:prstGeom prst="rect">
            <a:avLst/>
          </a:prstGeom>
        </p:spPr>
      </p:pic>
    </p:spTree>
    <p:extLst>
      <p:ext uri="{BB962C8B-B14F-4D97-AF65-F5344CB8AC3E}">
        <p14:creationId xmlns:p14="http://schemas.microsoft.com/office/powerpoint/2010/main" val="270982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6960F0-36CA-4300-ABF0-80379BE944AC}"/>
              </a:ext>
            </a:extLst>
          </p:cNvPr>
          <p:cNvSpPr/>
          <p:nvPr/>
        </p:nvSpPr>
        <p:spPr>
          <a:xfrm>
            <a:off x="2501945" y="1777472"/>
            <a:ext cx="1746119" cy="400110"/>
          </a:xfrm>
          <a:prstGeom prst="rect">
            <a:avLst/>
          </a:prstGeom>
        </p:spPr>
        <p:txBody>
          <a:bodyPr wrap="none">
            <a:spAutoFit/>
          </a:bodyPr>
          <a:lstStyle/>
          <a:p>
            <a:pPr marL="12700">
              <a:lnSpc>
                <a:spcPct val="100000"/>
              </a:lnSpc>
              <a:spcBef>
                <a:spcPts val="305"/>
              </a:spcBef>
            </a:pPr>
            <a:r>
              <a:rPr lang="en-US" sz="2000" spc="-5" dirty="0">
                <a:ea typeface="Tahoma" panose="020B0604030504040204" pitchFamily="34" charset="0"/>
                <a:cs typeface="Tahoma" panose="020B0604030504040204" pitchFamily="34" charset="0"/>
              </a:rPr>
              <a:t>@</a:t>
            </a:r>
            <a:r>
              <a:rPr lang="en-US" sz="2000" spc="-5" dirty="0" err="1">
                <a:ea typeface="Tahoma" panose="020B0604030504040204" pitchFamily="34" charset="0"/>
                <a:cs typeface="Tahoma" panose="020B0604030504040204" pitchFamily="34" charset="0"/>
              </a:rPr>
              <a:t>transformHC</a:t>
            </a:r>
            <a:endParaRPr lang="en-US" sz="2000" dirty="0">
              <a:ea typeface="Tahoma" panose="020B0604030504040204" pitchFamily="34" charset="0"/>
              <a:cs typeface="Tahoma" panose="020B0604030504040204" pitchFamily="34" charset="0"/>
            </a:endParaRPr>
          </a:p>
        </p:txBody>
      </p:sp>
      <p:pic>
        <p:nvPicPr>
          <p:cNvPr id="8" name="Graphic 7" descr="Smart Phone">
            <a:extLst>
              <a:ext uri="{FF2B5EF4-FFF2-40B4-BE49-F238E27FC236}">
                <a16:creationId xmlns:a16="http://schemas.microsoft.com/office/drawing/2014/main" id="{ACE489BC-9FE0-4F7D-8395-7838887DB2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6683" y="1559926"/>
            <a:ext cx="914400" cy="1006622"/>
          </a:xfrm>
          <a:prstGeom prst="rect">
            <a:avLst/>
          </a:prstGeom>
        </p:spPr>
      </p:pic>
      <p:sp>
        <p:nvSpPr>
          <p:cNvPr id="9" name="TextBox 8">
            <a:extLst>
              <a:ext uri="{FF2B5EF4-FFF2-40B4-BE49-F238E27FC236}">
                <a16:creationId xmlns:a16="http://schemas.microsoft.com/office/drawing/2014/main" id="{E2EC05FB-EDDF-403C-9B5B-BCD60DD8852B}"/>
              </a:ext>
            </a:extLst>
          </p:cNvPr>
          <p:cNvSpPr txBox="1"/>
          <p:nvPr/>
        </p:nvSpPr>
        <p:spPr>
          <a:xfrm>
            <a:off x="1188725" y="1150026"/>
            <a:ext cx="1065484" cy="369332"/>
          </a:xfrm>
          <a:prstGeom prst="rect">
            <a:avLst/>
          </a:prstGeom>
          <a:noFill/>
        </p:spPr>
        <p:txBody>
          <a:bodyPr wrap="none" rtlCol="0">
            <a:spAutoFit/>
          </a:bodyPr>
          <a:lstStyle/>
          <a:p>
            <a:r>
              <a:rPr lang="en-US" dirty="0"/>
              <a:t>Follow us</a:t>
            </a:r>
          </a:p>
        </p:txBody>
      </p:sp>
      <p:sp>
        <p:nvSpPr>
          <p:cNvPr id="12" name="TextBox 11">
            <a:extLst>
              <a:ext uri="{FF2B5EF4-FFF2-40B4-BE49-F238E27FC236}">
                <a16:creationId xmlns:a16="http://schemas.microsoft.com/office/drawing/2014/main" id="{C2109E95-36EC-4835-856F-ECC768FAADF7}"/>
              </a:ext>
            </a:extLst>
          </p:cNvPr>
          <p:cNvSpPr txBox="1"/>
          <p:nvPr/>
        </p:nvSpPr>
        <p:spPr>
          <a:xfrm>
            <a:off x="1164488" y="2791782"/>
            <a:ext cx="1173591" cy="369332"/>
          </a:xfrm>
          <a:prstGeom prst="rect">
            <a:avLst/>
          </a:prstGeom>
          <a:noFill/>
        </p:spPr>
        <p:txBody>
          <a:bodyPr wrap="none" rtlCol="0">
            <a:spAutoFit/>
          </a:bodyPr>
          <a:lstStyle/>
          <a:p>
            <a:r>
              <a:rPr lang="en-US" dirty="0"/>
              <a:t>Contact us</a:t>
            </a:r>
          </a:p>
        </p:txBody>
      </p:sp>
      <p:pic>
        <p:nvPicPr>
          <p:cNvPr id="14" name="Graphic 13" descr="Laptop">
            <a:extLst>
              <a:ext uri="{FF2B5EF4-FFF2-40B4-BE49-F238E27FC236}">
                <a16:creationId xmlns:a16="http://schemas.microsoft.com/office/drawing/2014/main" id="{24CC91B9-2EFC-4C44-AEA4-ABF4EEED99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4267" y="3153383"/>
            <a:ext cx="914400" cy="914400"/>
          </a:xfrm>
          <a:prstGeom prst="rect">
            <a:avLst/>
          </a:prstGeom>
        </p:spPr>
      </p:pic>
      <p:sp>
        <p:nvSpPr>
          <p:cNvPr id="15" name="TextBox 14">
            <a:extLst>
              <a:ext uri="{FF2B5EF4-FFF2-40B4-BE49-F238E27FC236}">
                <a16:creationId xmlns:a16="http://schemas.microsoft.com/office/drawing/2014/main" id="{0BA74F25-79D1-40C1-875D-3745B7CBF45E}"/>
              </a:ext>
            </a:extLst>
          </p:cNvPr>
          <p:cNvSpPr txBox="1"/>
          <p:nvPr/>
        </p:nvSpPr>
        <p:spPr>
          <a:xfrm>
            <a:off x="2338079" y="3250865"/>
            <a:ext cx="3022109" cy="707886"/>
          </a:xfrm>
          <a:prstGeom prst="rect">
            <a:avLst/>
          </a:prstGeom>
          <a:noFill/>
        </p:spPr>
        <p:txBody>
          <a:bodyPr wrap="none" rtlCol="0">
            <a:spAutoFit/>
          </a:bodyPr>
          <a:lstStyle/>
          <a:p>
            <a:r>
              <a:rPr lang="en-US" sz="2000" u="sng" dirty="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lisa@transformh</a:t>
            </a:r>
            <a:r>
              <a:rPr lang="en-US" sz="2000" u="sng" dirty="0">
                <a:ea typeface="Tahoma" panose="020B0604030504040204" pitchFamily="34" charset="0"/>
                <a:cs typeface="Tahoma" panose="020B0604030504040204" pitchFamily="34" charset="0"/>
              </a:rPr>
              <a:t>c.com</a:t>
            </a:r>
            <a:endParaRPr lang="en-US" sz="2000" u="sng" dirty="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endParaRPr>
          </a:p>
          <a:p>
            <a:r>
              <a:rPr lang="en-US" sz="2000" u="sng" dirty="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heather@transformhc.com</a:t>
            </a:r>
            <a:endParaRPr lang="en-US" sz="2000" u="sng" dirty="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F2D602F0-9633-4E4A-A899-806508E33CAB}"/>
              </a:ext>
            </a:extLst>
          </p:cNvPr>
          <p:cNvSpPr txBox="1"/>
          <p:nvPr/>
        </p:nvSpPr>
        <p:spPr>
          <a:xfrm>
            <a:off x="2342072" y="4842201"/>
            <a:ext cx="2619884" cy="400110"/>
          </a:xfrm>
          <a:prstGeom prst="rect">
            <a:avLst/>
          </a:prstGeom>
          <a:noFill/>
        </p:spPr>
        <p:txBody>
          <a:bodyPr wrap="none" rtlCol="0">
            <a:spAutoFit/>
          </a:bodyPr>
          <a:lstStyle/>
          <a:p>
            <a:r>
              <a:rPr lang="en-US" sz="2000" dirty="0">
                <a:hlinkClick r:id="rId8">
                  <a:extLst>
                    <a:ext uri="{A12FA001-AC4F-418D-AE19-62706E023703}">
                      <ahyp:hlinkClr xmlns:ahyp="http://schemas.microsoft.com/office/drawing/2018/hyperlinkcolor" val="tx"/>
                    </a:ext>
                  </a:extLst>
                </a:hlinkClick>
              </a:rPr>
              <a:t>www.transformhc.com</a:t>
            </a:r>
            <a:r>
              <a:rPr lang="en-US" sz="2000" dirty="0"/>
              <a:t> </a:t>
            </a:r>
          </a:p>
        </p:txBody>
      </p:sp>
      <p:sp>
        <p:nvSpPr>
          <p:cNvPr id="17" name="TextBox 16">
            <a:extLst>
              <a:ext uri="{FF2B5EF4-FFF2-40B4-BE49-F238E27FC236}">
                <a16:creationId xmlns:a16="http://schemas.microsoft.com/office/drawing/2014/main" id="{2EBB0234-01A0-4E9B-99E2-363B82341A79}"/>
              </a:ext>
            </a:extLst>
          </p:cNvPr>
          <p:cNvSpPr txBox="1"/>
          <p:nvPr/>
        </p:nvSpPr>
        <p:spPr>
          <a:xfrm>
            <a:off x="1294084" y="4336147"/>
            <a:ext cx="851515" cy="369332"/>
          </a:xfrm>
          <a:prstGeom prst="rect">
            <a:avLst/>
          </a:prstGeom>
          <a:noFill/>
        </p:spPr>
        <p:txBody>
          <a:bodyPr wrap="none" rtlCol="0">
            <a:spAutoFit/>
          </a:bodyPr>
          <a:lstStyle/>
          <a:p>
            <a:r>
              <a:rPr lang="en-US" dirty="0"/>
              <a:t>Find us</a:t>
            </a:r>
          </a:p>
        </p:txBody>
      </p:sp>
      <p:pic>
        <p:nvPicPr>
          <p:cNvPr id="19" name="Picture 4" descr="Image result for twitter logo">
            <a:extLst>
              <a:ext uri="{FF2B5EF4-FFF2-40B4-BE49-F238E27FC236}">
                <a16:creationId xmlns:a16="http://schemas.microsoft.com/office/drawing/2014/main" id="{93CED301-2A3E-4EC7-9AF4-C8949DE35BD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8079" y="1880850"/>
            <a:ext cx="281668" cy="215937"/>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Internet">
            <a:extLst>
              <a:ext uri="{FF2B5EF4-FFF2-40B4-BE49-F238E27FC236}">
                <a16:creationId xmlns:a16="http://schemas.microsoft.com/office/drawing/2014/main" id="{E1CEBEA7-F39F-494D-A0A3-3E8AE97C30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56683" y="4705479"/>
            <a:ext cx="968366" cy="968366"/>
          </a:xfrm>
          <a:prstGeom prst="rect">
            <a:avLst/>
          </a:prstGeom>
        </p:spPr>
      </p:pic>
      <p:sp>
        <p:nvSpPr>
          <p:cNvPr id="22" name="TextBox 21">
            <a:extLst>
              <a:ext uri="{FF2B5EF4-FFF2-40B4-BE49-F238E27FC236}">
                <a16:creationId xmlns:a16="http://schemas.microsoft.com/office/drawing/2014/main" id="{E366EACD-4081-4B65-8DFB-3907F01C9E83}"/>
              </a:ext>
            </a:extLst>
          </p:cNvPr>
          <p:cNvSpPr txBox="1"/>
          <p:nvPr/>
        </p:nvSpPr>
        <p:spPr>
          <a:xfrm>
            <a:off x="304800" y="44160"/>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kern="1200" dirty="0">
                <a:solidFill>
                  <a:schemeClr val="tx1"/>
                </a:solidFill>
                <a:ea typeface="+mj-ea"/>
                <a:cs typeface="+mj-cs"/>
              </a:rPr>
              <a:t>Get In Touch With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9631D-7C85-4BB3-8D41-23BC4FA02941}"/>
              </a:ext>
            </a:extLst>
          </p:cNvPr>
          <p:cNvSpPr>
            <a:spLocks noGrp="1"/>
          </p:cNvSpPr>
          <p:nvPr>
            <p:ph idx="1"/>
          </p:nvPr>
        </p:nvSpPr>
        <p:spPr/>
        <p:txBody>
          <a:bodyPr/>
          <a:lstStyle/>
          <a:p>
            <a:r>
              <a:rPr lang="en-US" dirty="0"/>
              <a:t>Join our </a:t>
            </a:r>
          </a:p>
        </p:txBody>
      </p:sp>
      <p:pic>
        <p:nvPicPr>
          <p:cNvPr id="4" name="Picture 3">
            <a:extLst>
              <a:ext uri="{FF2B5EF4-FFF2-40B4-BE49-F238E27FC236}">
                <a16:creationId xmlns:a16="http://schemas.microsoft.com/office/drawing/2014/main" id="{ED9BAD91-AC97-4EE9-987B-6024B4D26C06}"/>
              </a:ext>
            </a:extLst>
          </p:cNvPr>
          <p:cNvPicPr>
            <a:picLocks noChangeAspect="1"/>
          </p:cNvPicPr>
          <p:nvPr/>
        </p:nvPicPr>
        <p:blipFill rotWithShape="1">
          <a:blip r:embed="rId3"/>
          <a:srcRect t="15402" b="14445"/>
          <a:stretch/>
        </p:blipFill>
        <p:spPr>
          <a:xfrm>
            <a:off x="0" y="152400"/>
            <a:ext cx="9296400" cy="3608388"/>
          </a:xfrm>
          <a:prstGeom prst="rect">
            <a:avLst/>
          </a:prstGeom>
        </p:spPr>
      </p:pic>
      <p:pic>
        <p:nvPicPr>
          <p:cNvPr id="5" name="Picture 4">
            <a:extLst>
              <a:ext uri="{FF2B5EF4-FFF2-40B4-BE49-F238E27FC236}">
                <a16:creationId xmlns:a16="http://schemas.microsoft.com/office/drawing/2014/main" id="{B4E68462-112C-4094-A963-EABDC6500EFC}"/>
              </a:ext>
            </a:extLst>
          </p:cNvPr>
          <p:cNvPicPr>
            <a:picLocks noChangeAspect="1"/>
          </p:cNvPicPr>
          <p:nvPr/>
        </p:nvPicPr>
        <p:blipFill rotWithShape="1">
          <a:blip r:embed="rId4"/>
          <a:srcRect l="18892" t="21852" r="20560" b="15925"/>
          <a:stretch/>
        </p:blipFill>
        <p:spPr>
          <a:xfrm>
            <a:off x="1914525" y="3429000"/>
            <a:ext cx="5181600" cy="2995246"/>
          </a:xfrm>
          <a:prstGeom prst="rect">
            <a:avLst/>
          </a:prstGeom>
        </p:spPr>
      </p:pic>
      <p:sp>
        <p:nvSpPr>
          <p:cNvPr id="6" name="TextBox 5">
            <a:extLst>
              <a:ext uri="{FF2B5EF4-FFF2-40B4-BE49-F238E27FC236}">
                <a16:creationId xmlns:a16="http://schemas.microsoft.com/office/drawing/2014/main" id="{AB5E0F92-52E0-4419-A7AD-B0B811B22782}"/>
              </a:ext>
            </a:extLst>
          </p:cNvPr>
          <p:cNvSpPr txBox="1"/>
          <p:nvPr/>
        </p:nvSpPr>
        <p:spPr>
          <a:xfrm>
            <a:off x="2438400" y="152400"/>
            <a:ext cx="2376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B2A7C"/>
                </a:solidFill>
                <a:effectLst/>
                <a:uLnTx/>
                <a:uFillTx/>
                <a:latin typeface="Calibri" panose="020F0502020204030204"/>
                <a:ea typeface="+mn-ea"/>
                <a:cs typeface="+mn-cs"/>
              </a:rPr>
              <a:t>www.transformhc.com</a:t>
            </a:r>
          </a:p>
        </p:txBody>
      </p:sp>
    </p:spTree>
    <p:extLst>
      <p:ext uri="{BB962C8B-B14F-4D97-AF65-F5344CB8AC3E}">
        <p14:creationId xmlns:p14="http://schemas.microsoft.com/office/powerpoint/2010/main" val="96589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02D2DDA-32E9-436E-8E11-C3D6B95446C9}"/>
              </a:ext>
            </a:extLst>
          </p:cNvPr>
          <p:cNvSpPr>
            <a:spLocks noGrp="1"/>
          </p:cNvSpPr>
          <p:nvPr>
            <p:ph type="title"/>
          </p:nvPr>
        </p:nvSpPr>
        <p:spPr>
          <a:xfrm>
            <a:off x="630936" y="713232"/>
            <a:ext cx="3867912" cy="1197864"/>
          </a:xfrm>
        </p:spPr>
        <p:txBody>
          <a:bodyPr>
            <a:normAutofit/>
          </a:bodyPr>
          <a:lstStyle/>
          <a:p>
            <a:r>
              <a:rPr lang="en-US" b="1" dirty="0">
                <a:latin typeface="+mn-lt"/>
              </a:rPr>
              <a:t>Session Speakers </a:t>
            </a:r>
          </a:p>
        </p:txBody>
      </p:sp>
      <p:cxnSp>
        <p:nvCxnSpPr>
          <p:cNvPr id="25" name="Straight Connector 24">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6616" y="822960"/>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2C9704B-13DC-4832-894A-EA7BABD30E26}"/>
              </a:ext>
            </a:extLst>
          </p:cNvPr>
          <p:cNvSpPr txBox="1">
            <a:spLocks noGrp="1"/>
          </p:cNvSpPr>
          <p:nvPr>
            <p:ph idx="1"/>
          </p:nvPr>
        </p:nvSpPr>
        <p:spPr>
          <a:xfrm>
            <a:off x="576072" y="2371606"/>
            <a:ext cx="3867912" cy="2898649"/>
          </a:xfrm>
          <a:prstGeom prst="rect">
            <a:avLst/>
          </a:prstGeom>
        </p:spPr>
        <p:txBody>
          <a:bodyPr rtlCol="0" anchor="t">
            <a:normAutofit/>
          </a:bodyPr>
          <a:lstStyle/>
          <a:p>
            <a:r>
              <a:rPr lang="en-US" sz="1900" dirty="0"/>
              <a:t>Sara </a:t>
            </a:r>
            <a:r>
              <a:rPr lang="en-US" sz="1900" dirty="0" err="1"/>
              <a:t>Gleysteen</a:t>
            </a:r>
            <a:r>
              <a:rPr lang="en-US" sz="1900" dirty="0"/>
              <a:t>, MPH Transform Health</a:t>
            </a:r>
          </a:p>
          <a:p>
            <a:endParaRPr lang="en-US" sz="1900" dirty="0"/>
          </a:p>
          <a:p>
            <a:r>
              <a:rPr lang="en-US" sz="1900" dirty="0"/>
              <a:t>Erin </a:t>
            </a:r>
            <a:r>
              <a:rPr lang="en-US" sz="1900" dirty="0" err="1"/>
              <a:t>Hemlin</a:t>
            </a:r>
            <a:r>
              <a:rPr lang="en-US" sz="1900" dirty="0"/>
              <a:t>, MA Young </a:t>
            </a:r>
            <a:r>
              <a:rPr lang="en-US" sz="1900" dirty="0" err="1"/>
              <a:t>Invincibles</a:t>
            </a:r>
            <a:endParaRPr lang="en-US" sz="1900" dirty="0"/>
          </a:p>
          <a:p>
            <a:pPr marL="0" indent="0">
              <a:buNone/>
            </a:pPr>
            <a:endParaRPr lang="en-US" sz="1900" dirty="0"/>
          </a:p>
          <a:p>
            <a:pPr marL="0" indent="0">
              <a:buNone/>
            </a:pPr>
            <a:r>
              <a:rPr lang="en-US" sz="1900" i="1" dirty="0"/>
              <a:t>Moderator:</a:t>
            </a:r>
          </a:p>
          <a:p>
            <a:r>
              <a:rPr lang="en-US" sz="1900" dirty="0"/>
              <a:t>Heather Bates, MSW, Transform Health</a:t>
            </a:r>
          </a:p>
          <a:p>
            <a:endParaRPr lang="en-US" sz="1900" dirty="0"/>
          </a:p>
        </p:txBody>
      </p:sp>
      <p:pic>
        <p:nvPicPr>
          <p:cNvPr id="8" name="Graphic 7" descr="Classroom">
            <a:extLst>
              <a:ext uri="{FF2B5EF4-FFF2-40B4-BE49-F238E27FC236}">
                <a16:creationId xmlns:a16="http://schemas.microsoft.com/office/drawing/2014/main" id="{93CF3B39-0044-46B7-B0E6-437EE379A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056" y="1587979"/>
            <a:ext cx="3709473" cy="3709473"/>
          </a:xfrm>
          <a:prstGeom prst="rect">
            <a:avLst/>
          </a:prstGeom>
        </p:spPr>
      </p:pic>
      <p:pic>
        <p:nvPicPr>
          <p:cNvPr id="10" name="Picture 2">
            <a:extLst>
              <a:ext uri="{FF2B5EF4-FFF2-40B4-BE49-F238E27FC236}">
                <a16:creationId xmlns:a16="http://schemas.microsoft.com/office/drawing/2014/main" id="{4FBDA6C9-9EA6-4AD7-B6CD-56993E7522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120" y="368281"/>
            <a:ext cx="2446910" cy="415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246DA0-9700-40B8-8CA5-212059015E36}"/>
              </a:ext>
            </a:extLst>
          </p:cNvPr>
          <p:cNvPicPr>
            <a:picLocks noChangeAspect="1"/>
          </p:cNvPicPr>
          <p:nvPr/>
        </p:nvPicPr>
        <p:blipFill>
          <a:blip r:embed="rId6"/>
          <a:stretch>
            <a:fillRect/>
          </a:stretch>
        </p:blipFill>
        <p:spPr>
          <a:xfrm>
            <a:off x="6856465" y="5943600"/>
            <a:ext cx="1955800" cy="635000"/>
          </a:xfrm>
          <a:prstGeom prst="rect">
            <a:avLst/>
          </a:prstGeom>
        </p:spPr>
      </p:pic>
    </p:spTree>
    <p:extLst>
      <p:ext uri="{BB962C8B-B14F-4D97-AF65-F5344CB8AC3E}">
        <p14:creationId xmlns:p14="http://schemas.microsoft.com/office/powerpoint/2010/main" val="15645996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FA57-AA33-4E91-9742-747BA0FB30ED}"/>
              </a:ext>
            </a:extLst>
          </p:cNvPr>
          <p:cNvSpPr>
            <a:spLocks noGrp="1"/>
          </p:cNvSpPr>
          <p:nvPr>
            <p:ph type="title"/>
          </p:nvPr>
        </p:nvSpPr>
        <p:spPr>
          <a:xfrm>
            <a:off x="320443" y="220273"/>
            <a:ext cx="7838694" cy="1283799"/>
          </a:xfrm>
        </p:spPr>
        <p:txBody>
          <a:bodyPr anchor="ctr">
            <a:normAutofit/>
          </a:bodyPr>
          <a:lstStyle/>
          <a:p>
            <a:r>
              <a:rPr lang="en-US" sz="3300" b="1" dirty="0"/>
              <a:t>Outreach in a Complex Climate</a:t>
            </a:r>
          </a:p>
        </p:txBody>
      </p:sp>
      <p:graphicFrame>
        <p:nvGraphicFramePr>
          <p:cNvPr id="5" name="Content Placeholder 2">
            <a:extLst>
              <a:ext uri="{FF2B5EF4-FFF2-40B4-BE49-F238E27FC236}">
                <a16:creationId xmlns:a16="http://schemas.microsoft.com/office/drawing/2014/main" id="{DA5A1F9B-2EF0-48A5-9FD2-2DA319D088C8}"/>
              </a:ext>
            </a:extLst>
          </p:cNvPr>
          <p:cNvGraphicFramePr>
            <a:graphicFrameLocks noGrp="1"/>
          </p:cNvGraphicFramePr>
          <p:nvPr>
            <p:ph idx="1"/>
          </p:nvPr>
        </p:nvGraphicFramePr>
        <p:xfrm>
          <a:off x="750655" y="2236162"/>
          <a:ext cx="7642689" cy="3767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32AE616-E0CD-42D5-8C48-3B245F115A79}"/>
              </a:ext>
            </a:extLst>
          </p:cNvPr>
          <p:cNvSpPr txBox="1"/>
          <p:nvPr/>
        </p:nvSpPr>
        <p:spPr>
          <a:xfrm rot="20170941">
            <a:off x="-95666" y="3347793"/>
            <a:ext cx="947058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libri" panose="020F0502020204030204"/>
                <a:ea typeface="+mn-ea"/>
                <a:cs typeface="+mn-cs"/>
              </a:rPr>
              <a:t>Consumer Confusion</a:t>
            </a:r>
          </a:p>
        </p:txBody>
      </p:sp>
      <p:sp>
        <p:nvSpPr>
          <p:cNvPr id="7" name="TextBox 6">
            <a:extLst>
              <a:ext uri="{FF2B5EF4-FFF2-40B4-BE49-F238E27FC236}">
                <a16:creationId xmlns:a16="http://schemas.microsoft.com/office/drawing/2014/main" id="{194A4ECA-9BF4-4C68-B59D-790F1D0798CE}"/>
              </a:ext>
            </a:extLst>
          </p:cNvPr>
          <p:cNvSpPr txBox="1"/>
          <p:nvPr/>
        </p:nvSpPr>
        <p:spPr>
          <a:xfrm>
            <a:off x="96909" y="3269853"/>
            <a:ext cx="286956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Negative Media</a:t>
            </a:r>
          </a:p>
        </p:txBody>
      </p:sp>
      <p:sp>
        <p:nvSpPr>
          <p:cNvPr id="8" name="TextBox 7">
            <a:extLst>
              <a:ext uri="{FF2B5EF4-FFF2-40B4-BE49-F238E27FC236}">
                <a16:creationId xmlns:a16="http://schemas.microsoft.com/office/drawing/2014/main" id="{0136BF28-6BD2-4D70-B827-D7445D632D45}"/>
              </a:ext>
            </a:extLst>
          </p:cNvPr>
          <p:cNvSpPr txBox="1"/>
          <p:nvPr/>
        </p:nvSpPr>
        <p:spPr>
          <a:xfrm rot="20129904">
            <a:off x="58830" y="1520934"/>
            <a:ext cx="353886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Headline Fatigue</a:t>
            </a:r>
          </a:p>
        </p:txBody>
      </p:sp>
      <p:sp>
        <p:nvSpPr>
          <p:cNvPr id="9" name="TextBox 8">
            <a:extLst>
              <a:ext uri="{FF2B5EF4-FFF2-40B4-BE49-F238E27FC236}">
                <a16:creationId xmlns:a16="http://schemas.microsoft.com/office/drawing/2014/main" id="{7BA33288-1B5C-4D35-92EF-EDA373ADB4EB}"/>
              </a:ext>
            </a:extLst>
          </p:cNvPr>
          <p:cNvSpPr txBox="1"/>
          <p:nvPr/>
        </p:nvSpPr>
        <p:spPr>
          <a:xfrm>
            <a:off x="5582914" y="1484707"/>
            <a:ext cx="299089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Misinformation</a:t>
            </a:r>
          </a:p>
        </p:txBody>
      </p:sp>
      <p:sp>
        <p:nvSpPr>
          <p:cNvPr id="13" name="TextBox 12">
            <a:extLst>
              <a:ext uri="{FF2B5EF4-FFF2-40B4-BE49-F238E27FC236}">
                <a16:creationId xmlns:a16="http://schemas.microsoft.com/office/drawing/2014/main" id="{B225FC3D-4738-41F9-95C0-DDE4717BAD38}"/>
              </a:ext>
            </a:extLst>
          </p:cNvPr>
          <p:cNvSpPr txBox="1"/>
          <p:nvPr/>
        </p:nvSpPr>
        <p:spPr>
          <a:xfrm>
            <a:off x="2284143" y="6183616"/>
            <a:ext cx="299089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Fear</a:t>
            </a:r>
          </a:p>
        </p:txBody>
      </p:sp>
      <p:sp>
        <p:nvSpPr>
          <p:cNvPr id="3" name="TextBox 2">
            <a:extLst>
              <a:ext uri="{FF2B5EF4-FFF2-40B4-BE49-F238E27FC236}">
                <a16:creationId xmlns:a16="http://schemas.microsoft.com/office/drawing/2014/main" id="{BD4127B3-F696-4B4A-825F-94A897500E32}"/>
              </a:ext>
            </a:extLst>
          </p:cNvPr>
          <p:cNvSpPr txBox="1"/>
          <p:nvPr/>
        </p:nvSpPr>
        <p:spPr>
          <a:xfrm rot="19854619">
            <a:off x="4692370" y="5053005"/>
            <a:ext cx="392107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Inaction: “Numb Out”</a:t>
            </a:r>
          </a:p>
        </p:txBody>
      </p:sp>
    </p:spTree>
    <p:extLst>
      <p:ext uri="{BB962C8B-B14F-4D97-AF65-F5344CB8AC3E}">
        <p14:creationId xmlns:p14="http://schemas.microsoft.com/office/powerpoint/2010/main" val="42844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grpId="1" nodeType="clickEffect">
                                  <p:stCondLst>
                                    <p:cond delay="0"/>
                                  </p:stCondLst>
                                  <p:childTnLst>
                                    <p:animRot by="21600000">
                                      <p:cBhvr>
                                        <p:cTn id="45"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8" grpId="0"/>
      <p:bldP spid="9" grpId="0"/>
      <p:bldP spid="1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926905F-63A7-A64F-B15A-F7329371F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1860"/>
            <a:ext cx="8458200" cy="5920188"/>
          </a:xfrm>
          <a:prstGeom prst="rect">
            <a:avLst/>
          </a:prstGeom>
        </p:spPr>
      </p:pic>
    </p:spTree>
    <p:extLst>
      <p:ext uri="{BB962C8B-B14F-4D97-AF65-F5344CB8AC3E}">
        <p14:creationId xmlns:p14="http://schemas.microsoft.com/office/powerpoint/2010/main" val="206356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6F7410FA-6063-C44F-B741-5AA79C28CC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31501"/>
            <a:ext cx="4515130" cy="6921002"/>
          </a:xfrm>
        </p:spPr>
      </p:pic>
    </p:spTree>
    <p:extLst>
      <p:ext uri="{BB962C8B-B14F-4D97-AF65-F5344CB8AC3E}">
        <p14:creationId xmlns:p14="http://schemas.microsoft.com/office/powerpoint/2010/main" val="392364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565295-868D-4A4F-8BE9-C6DCD0F8BE41}"/>
              </a:ext>
            </a:extLst>
          </p:cNvPr>
          <p:cNvPicPr>
            <a:picLocks noChangeAspect="1"/>
          </p:cNvPicPr>
          <p:nvPr/>
        </p:nvPicPr>
        <p:blipFill rotWithShape="1">
          <a:blip r:embed="rId3"/>
          <a:srcRect t="12963" r="9999" b="7036"/>
          <a:stretch/>
        </p:blipFill>
        <p:spPr>
          <a:xfrm>
            <a:off x="1447800" y="826988"/>
            <a:ext cx="6648450" cy="3324225"/>
          </a:xfrm>
          <a:prstGeom prst="rect">
            <a:avLst/>
          </a:prstGeom>
        </p:spPr>
      </p:pic>
      <p:sp>
        <p:nvSpPr>
          <p:cNvPr id="5" name="Arrow: Down 4">
            <a:extLst>
              <a:ext uri="{FF2B5EF4-FFF2-40B4-BE49-F238E27FC236}">
                <a16:creationId xmlns:a16="http://schemas.microsoft.com/office/drawing/2014/main" id="{DF66F0F7-358F-4C27-BDE6-9D158E537FE8}"/>
              </a:ext>
            </a:extLst>
          </p:cNvPr>
          <p:cNvSpPr/>
          <p:nvPr/>
        </p:nvSpPr>
        <p:spPr>
          <a:xfrm rot="17999122">
            <a:off x="786172" y="277153"/>
            <a:ext cx="394715" cy="7940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B7B99820-FA2F-2449-8040-3DDC6846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267200"/>
            <a:ext cx="4800600" cy="2394820"/>
          </a:xfrm>
          <a:prstGeom prst="rect">
            <a:avLst/>
          </a:prstGeom>
        </p:spPr>
      </p:pic>
    </p:spTree>
    <p:extLst>
      <p:ext uri="{BB962C8B-B14F-4D97-AF65-F5344CB8AC3E}">
        <p14:creationId xmlns:p14="http://schemas.microsoft.com/office/powerpoint/2010/main" val="404658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2148323"/>
            <a:ext cx="8520600" cy="1147200"/>
          </a:xfrm>
          <a:prstGeom prst="rect">
            <a:avLst/>
          </a:prstGeom>
        </p:spPr>
        <p:txBody>
          <a:bodyPr spcFirstLastPara="1" wrap="square" lIns="91425" tIns="91425" rIns="91425" bIns="91425" anchor="b" anchorCtr="0">
            <a:noAutofit/>
          </a:bodyPr>
          <a:lstStyle/>
          <a:p>
            <a:r>
              <a:rPr lang="en" b="1" dirty="0">
                <a:solidFill>
                  <a:srgbClr val="073763"/>
                </a:solidFill>
                <a:latin typeface="Proxima Nova"/>
                <a:ea typeface="Proxima Nova"/>
                <a:cs typeface="Proxima Nova"/>
                <a:sym typeface="Proxima Nova"/>
              </a:rPr>
              <a:t> Outreach &amp; Enrollment Updates </a:t>
            </a:r>
            <a:endParaRPr b="1" dirty="0">
              <a:solidFill>
                <a:srgbClr val="073763"/>
              </a:solidFill>
              <a:latin typeface="Proxima Nova"/>
              <a:ea typeface="Proxima Nova"/>
              <a:cs typeface="Proxima Nova"/>
              <a:sym typeface="Proxima Nova"/>
            </a:endParaRPr>
          </a:p>
        </p:txBody>
      </p:sp>
      <p:sp>
        <p:nvSpPr>
          <p:cNvPr id="61" name="Google Shape;61;p14"/>
          <p:cNvSpPr txBox="1">
            <a:spLocks noGrp="1"/>
          </p:cNvSpPr>
          <p:nvPr>
            <p:ph type="subTitle" idx="1"/>
          </p:nvPr>
        </p:nvSpPr>
        <p:spPr>
          <a:xfrm>
            <a:off x="311700" y="3566161"/>
            <a:ext cx="8520600" cy="792600"/>
          </a:xfrm>
          <a:prstGeom prst="rect">
            <a:avLst/>
          </a:prstGeom>
        </p:spPr>
        <p:txBody>
          <a:bodyPr spcFirstLastPara="1" wrap="square" lIns="91425" tIns="91425" rIns="91425" bIns="91425" anchor="t" anchorCtr="0">
            <a:noAutofit/>
          </a:bodyPr>
          <a:lstStyle/>
          <a:p>
            <a:pPr marL="0" indent="0"/>
            <a:r>
              <a:rPr lang="en">
                <a:latin typeface="Proxima Nova"/>
                <a:ea typeface="Proxima Nova"/>
                <a:cs typeface="Proxima Nova"/>
                <a:sym typeface="Proxima Nova"/>
              </a:rPr>
              <a:t>Erin Hemlin, Health Policy &amp; Advocacy Director </a:t>
            </a:r>
            <a:endParaRPr>
              <a:latin typeface="Proxima Nova"/>
              <a:ea typeface="Proxima Nova"/>
              <a:cs typeface="Proxima Nova"/>
              <a:sym typeface="Proxima Nova"/>
            </a:endParaRPr>
          </a:p>
          <a:p>
            <a:pPr marL="0" indent="0"/>
            <a:r>
              <a:rPr lang="en" u="sng">
                <a:solidFill>
                  <a:schemeClr val="hlink"/>
                </a:solidFill>
                <a:latin typeface="Proxima Nova"/>
                <a:ea typeface="Proxima Nova"/>
                <a:cs typeface="Proxima Nova"/>
                <a:sym typeface="Proxima Nova"/>
                <a:hlinkClick r:id="rId3"/>
              </a:rPr>
              <a:t>Erin.Hemlin@younginvincibles.org</a:t>
            </a:r>
            <a:r>
              <a:rPr lang="en">
                <a:latin typeface="Proxima Nova"/>
                <a:ea typeface="Proxima Nova"/>
                <a:cs typeface="Proxima Nova"/>
                <a:sym typeface="Proxima Nova"/>
              </a:rPr>
              <a:t> </a:t>
            </a:r>
            <a:endParaRPr>
              <a:latin typeface="Proxima Nova"/>
              <a:ea typeface="Proxima Nova"/>
              <a:cs typeface="Proxima Nova"/>
              <a:sym typeface="Proxima Nova"/>
            </a:endParaRPr>
          </a:p>
        </p:txBody>
      </p:sp>
      <p:pic>
        <p:nvPicPr>
          <p:cNvPr id="62" name="Google Shape;62;p14"/>
          <p:cNvPicPr preferRelativeResize="0"/>
          <p:nvPr/>
        </p:nvPicPr>
        <p:blipFill>
          <a:blip r:embed="rId4">
            <a:alphaModFix/>
          </a:blip>
          <a:stretch>
            <a:fillRect/>
          </a:stretch>
        </p:blipFill>
        <p:spPr>
          <a:xfrm>
            <a:off x="7896226" y="5478426"/>
            <a:ext cx="1113476" cy="417549"/>
          </a:xfrm>
          <a:prstGeom prst="rect">
            <a:avLst/>
          </a:prstGeom>
          <a:noFill/>
          <a:ln>
            <a:noFill/>
          </a:ln>
        </p:spPr>
      </p:pic>
      <p:pic>
        <p:nvPicPr>
          <p:cNvPr id="63" name="Google Shape;63;p14"/>
          <p:cNvPicPr preferRelativeResize="0"/>
          <p:nvPr/>
        </p:nvPicPr>
        <p:blipFill>
          <a:blip r:embed="rId5">
            <a:alphaModFix/>
          </a:blip>
          <a:stretch>
            <a:fillRect/>
          </a:stretch>
        </p:blipFill>
        <p:spPr>
          <a:xfrm>
            <a:off x="2162177" y="5534800"/>
            <a:ext cx="304799" cy="304800"/>
          </a:xfrm>
          <a:prstGeom prst="rect">
            <a:avLst/>
          </a:prstGeom>
          <a:noFill/>
          <a:ln>
            <a:noFill/>
          </a:ln>
        </p:spPr>
      </p:pic>
      <p:pic>
        <p:nvPicPr>
          <p:cNvPr id="64" name="Google Shape;64;p14"/>
          <p:cNvPicPr preferRelativeResize="0"/>
          <p:nvPr/>
        </p:nvPicPr>
        <p:blipFill>
          <a:blip r:embed="rId6">
            <a:alphaModFix/>
          </a:blip>
          <a:stretch>
            <a:fillRect/>
          </a:stretch>
        </p:blipFill>
        <p:spPr>
          <a:xfrm>
            <a:off x="5115153" y="5534800"/>
            <a:ext cx="304799" cy="304800"/>
          </a:xfrm>
          <a:prstGeom prst="rect">
            <a:avLst/>
          </a:prstGeom>
          <a:noFill/>
          <a:ln>
            <a:noFill/>
          </a:ln>
        </p:spPr>
      </p:pic>
      <p:sp>
        <p:nvSpPr>
          <p:cNvPr id="65" name="Google Shape;65;p14"/>
          <p:cNvSpPr txBox="1"/>
          <p:nvPr/>
        </p:nvSpPr>
        <p:spPr>
          <a:xfrm>
            <a:off x="2443151" y="5478400"/>
            <a:ext cx="2205000" cy="4176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en" sz="1400" kern="0">
                <a:solidFill>
                  <a:srgbClr val="999999"/>
                </a:solidFill>
                <a:latin typeface="Arial"/>
                <a:cs typeface="Arial"/>
                <a:sym typeface="Arial"/>
              </a:rPr>
              <a:t>fb.com/together.invincible</a:t>
            </a:r>
            <a:endParaRPr sz="1400" kern="0">
              <a:solidFill>
                <a:srgbClr val="999999"/>
              </a:solidFill>
              <a:latin typeface="Arial"/>
              <a:cs typeface="Arial"/>
              <a:sym typeface="Arial"/>
            </a:endParaRPr>
          </a:p>
        </p:txBody>
      </p:sp>
      <p:sp>
        <p:nvSpPr>
          <p:cNvPr id="66" name="Google Shape;66;p14"/>
          <p:cNvSpPr txBox="1"/>
          <p:nvPr/>
        </p:nvSpPr>
        <p:spPr>
          <a:xfrm>
            <a:off x="5410175" y="5478400"/>
            <a:ext cx="2205000" cy="417600"/>
          </a:xfrm>
          <a:prstGeom prst="rect">
            <a:avLst/>
          </a:prstGeom>
          <a:noFill/>
          <a:ln>
            <a:noFill/>
          </a:ln>
        </p:spPr>
        <p:txBody>
          <a:bodyPr spcFirstLastPara="1" wrap="square" lIns="91425" tIns="91425" rIns="91425" bIns="91425" anchor="t" anchorCtr="0">
            <a:noAutofit/>
          </a:bodyPr>
          <a:lstStyle/>
          <a:p>
            <a:pPr defTabSz="1219170">
              <a:buClr>
                <a:srgbClr val="000000"/>
              </a:buClr>
            </a:pPr>
            <a:r>
              <a:rPr lang="en" sz="1400" kern="0">
                <a:solidFill>
                  <a:srgbClr val="999999"/>
                </a:solidFill>
                <a:latin typeface="Arial"/>
                <a:cs typeface="Arial"/>
                <a:sym typeface="Arial"/>
              </a:rPr>
              <a:t>@younginvincible</a:t>
            </a:r>
            <a:endParaRPr sz="1400" kern="0">
              <a:solidFill>
                <a:srgbClr val="999999"/>
              </a:solidFill>
              <a:latin typeface="Arial"/>
              <a:cs typeface="Arial"/>
              <a:sym typeface="Arial"/>
            </a:endParaRPr>
          </a:p>
        </p:txBody>
      </p:sp>
      <p:sp>
        <p:nvSpPr>
          <p:cNvPr id="67" name="Google Shape;67;p14"/>
          <p:cNvSpPr/>
          <p:nvPr/>
        </p:nvSpPr>
        <p:spPr>
          <a:xfrm rot="-1838768">
            <a:off x="-555576" y="516766"/>
            <a:ext cx="2895627" cy="95492"/>
          </a:xfrm>
          <a:prstGeom prst="rect">
            <a:avLst/>
          </a:prstGeom>
          <a:solidFill>
            <a:srgbClr val="DD3430"/>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68" name="Google Shape;68;p14"/>
          <p:cNvSpPr/>
          <p:nvPr/>
        </p:nvSpPr>
        <p:spPr>
          <a:xfrm rot="-1838903">
            <a:off x="-585609" y="779562"/>
            <a:ext cx="3355644" cy="103828"/>
          </a:xfrm>
          <a:prstGeom prst="rect">
            <a:avLst/>
          </a:prstGeom>
          <a:solidFill>
            <a:srgbClr val="DD3430"/>
          </a:solidFill>
          <a:ln>
            <a:noFill/>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1234</Words>
  <Application>Microsoft Macintosh PowerPoint</Application>
  <PresentationFormat>On-screen Show (4:3)</PresentationFormat>
  <Paragraphs>180</Paragraphs>
  <Slides>20</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Proxima Nova</vt:lpstr>
      <vt:lpstr>Roboto</vt:lpstr>
      <vt:lpstr>Tw Cen MT</vt:lpstr>
      <vt:lpstr>Office Theme</vt:lpstr>
      <vt:lpstr>Simple Light</vt:lpstr>
      <vt:lpstr>Outreach &amp; Enrollment Funding + Programming Landscape</vt:lpstr>
      <vt:lpstr>Who We Are +  How We Are Different</vt:lpstr>
      <vt:lpstr>PowerPoint Presentation</vt:lpstr>
      <vt:lpstr>Session Speakers </vt:lpstr>
      <vt:lpstr>Outreach in a Complex Climate</vt:lpstr>
      <vt:lpstr>PowerPoint Presentation</vt:lpstr>
      <vt:lpstr>PowerPoint Presentation</vt:lpstr>
      <vt:lpstr>PowerPoint Presentation</vt:lpstr>
      <vt:lpstr> Outreach &amp; Enrollment Updates </vt:lpstr>
      <vt:lpstr> Resources &amp; Updates:  Get Covered Coalition  Get Covered Connector   OE7 By The Numbers:  OE7 FFM Final Enrollment Data  Year to year comparisons  What had the biggest impact on overall enrollment?  </vt:lpstr>
      <vt:lpstr>Resources &amp; Updates </vt:lpstr>
      <vt:lpstr>About the Get Covered Coalition</vt:lpstr>
      <vt:lpstr>About the Get Covered Connector</vt:lpstr>
      <vt:lpstr>The Numbers are in: OE7 in HealthCare.Gov States</vt:lpstr>
      <vt:lpstr>ACA Enrollment Over Time</vt:lpstr>
      <vt:lpstr>ACA Enrollment Over Time</vt:lpstr>
      <vt:lpstr>What Influenced Open Enrollment This Year?</vt:lpstr>
      <vt:lpstr>Key Takeaways: </vt:lpstr>
      <vt:lpstr>Thank You!  YoungInvincibles.Org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&amp; Enrollment Will Always Be Mission Critical</dc:title>
  <dc:creator>Heather Bates</dc:creator>
  <cp:lastModifiedBy>Sara Gleysteen</cp:lastModifiedBy>
  <cp:revision>15</cp:revision>
  <dcterms:created xsi:type="dcterms:W3CDTF">2020-01-09T20:15:17Z</dcterms:created>
  <dcterms:modified xsi:type="dcterms:W3CDTF">2020-01-16T18:50:37Z</dcterms:modified>
</cp:coreProperties>
</file>