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7"/>
  </p:notesMasterIdLst>
  <p:sldIdLst>
    <p:sldId id="256" r:id="rId2"/>
    <p:sldId id="258" r:id="rId3"/>
    <p:sldId id="273" r:id="rId4"/>
    <p:sldId id="261" r:id="rId5"/>
    <p:sldId id="267" r:id="rId6"/>
    <p:sldId id="262" r:id="rId7"/>
    <p:sldId id="264" r:id="rId8"/>
    <p:sldId id="265" r:id="rId9"/>
    <p:sldId id="266" r:id="rId10"/>
    <p:sldId id="271" r:id="rId11"/>
    <p:sldId id="257" r:id="rId12"/>
    <p:sldId id="268" r:id="rId13"/>
    <p:sldId id="269" r:id="rId14"/>
    <p:sldId id="260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191071-8938-0C4C-9131-78A25B1E5813}" type="datetimeFigureOut">
              <a:rPr lang="en-US" smtClean="0"/>
              <a:pPr/>
              <a:t>5/20/2014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050E46-9EEE-2942-A449-DE73AEA9F2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24918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50E46-9EEE-2942-A449-DE73AEA9F2F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04461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50E46-9EEE-2942-A449-DE73AEA9F2F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803765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50E46-9EEE-2942-A449-DE73AEA9F2F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844230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50E46-9EEE-2942-A449-DE73AEA9F2F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778964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50E46-9EEE-2942-A449-DE73AEA9F2F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308439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50E46-9EEE-2942-A449-DE73AEA9F2F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939690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50E46-9EEE-2942-A449-DE73AEA9F2F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473588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50E46-9EEE-2942-A449-DE73AEA9F2F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0626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3BB1565-E978-584A-9B6F-BAF2E86CA69D}" type="datetimeFigureOut">
              <a:rPr lang="en-US" smtClean="0"/>
              <a:pPr/>
              <a:t>5/20/2014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FB91B74-1C11-034C-B8C5-F93AD36D5F6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B1565-E978-584A-9B6F-BAF2E86CA69D}" type="datetimeFigureOut">
              <a:rPr lang="en-US" smtClean="0"/>
              <a:pPr/>
              <a:t>5/20/2014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91B74-1C11-034C-B8C5-F93AD36D5F6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B1565-E978-584A-9B6F-BAF2E86CA69D}" type="datetimeFigureOut">
              <a:rPr lang="en-US" smtClean="0"/>
              <a:pPr/>
              <a:t>5/20/2014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FB91B74-1C11-034C-B8C5-F93AD36D5F6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B1565-E978-584A-9B6F-BAF2E86CA69D}" type="datetimeFigureOut">
              <a:rPr lang="en-US" smtClean="0"/>
              <a:pPr/>
              <a:t>5/20/2014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91B74-1C11-034C-B8C5-F93AD36D5F6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3BB1565-E978-584A-9B6F-BAF2E86CA69D}" type="datetimeFigureOut">
              <a:rPr lang="en-US" smtClean="0"/>
              <a:pPr/>
              <a:t>5/20/2014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FB91B74-1C11-034C-B8C5-F93AD36D5F6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B1565-E978-584A-9B6F-BAF2E86CA69D}" type="datetimeFigureOut">
              <a:rPr lang="en-US" smtClean="0"/>
              <a:pPr/>
              <a:t>5/20/2014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91B74-1C11-034C-B8C5-F93AD36D5F6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B1565-E978-584A-9B6F-BAF2E86CA69D}" type="datetimeFigureOut">
              <a:rPr lang="en-US" smtClean="0"/>
              <a:pPr/>
              <a:t>5/20/2014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91B74-1C11-034C-B8C5-F93AD36D5F6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B1565-E978-584A-9B6F-BAF2E86CA69D}" type="datetimeFigureOut">
              <a:rPr lang="en-US" smtClean="0"/>
              <a:pPr/>
              <a:t>5/20/2014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91B74-1C11-034C-B8C5-F93AD36D5F6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B1565-E978-584A-9B6F-BAF2E86CA69D}" type="datetimeFigureOut">
              <a:rPr lang="en-US" smtClean="0"/>
              <a:pPr/>
              <a:t>5/20/2014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91B74-1C11-034C-B8C5-F93AD36D5F6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B1565-E978-584A-9B6F-BAF2E86CA69D}" type="datetimeFigureOut">
              <a:rPr lang="en-US" smtClean="0"/>
              <a:pPr/>
              <a:t>5/20/2014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FB91B74-1C11-034C-B8C5-F93AD36D5F6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B1565-E978-584A-9B6F-BAF2E86CA69D}" type="datetimeFigureOut">
              <a:rPr lang="en-US" smtClean="0"/>
              <a:pPr/>
              <a:t>5/20/2014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91B74-1C11-034C-B8C5-F93AD36D5F6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F3BB1565-E978-584A-9B6F-BAF2E86CA69D}" type="datetimeFigureOut">
              <a:rPr lang="en-US" smtClean="0"/>
              <a:pPr/>
              <a:t>5/20/2014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2FB91B74-1C11-034C-B8C5-F93AD36D5F6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ospirgfoundation.org/sites/pirg/files/reports/OSPIRG%20Foundation%20Advancing%20Accountability%20report.pdf" TargetMode="External"/><Relationship Id="rId2" Type="http://schemas.openxmlformats.org/officeDocument/2006/relationships/hyperlink" Target="http://consumersunion.org/wp-content/uploads/2013/02/Consumers_union-health_insurance_rate_review_toolkit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djudy@cohealthinitiative.or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Debra Judy</a:t>
            </a:r>
          </a:p>
          <a:p>
            <a:r>
              <a:rPr lang="en-US" dirty="0" smtClean="0"/>
              <a:t>Jan. 23, 2014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2355754"/>
          </a:xfrm>
        </p:spPr>
        <p:txBody>
          <a:bodyPr/>
          <a:lstStyle/>
          <a:p>
            <a:r>
              <a:rPr lang="en-US" dirty="0" smtClean="0"/>
              <a:t>Colorado: Addressing Affordability through Rate Review</a:t>
            </a:r>
            <a:endParaRPr lang="en-US" dirty="0"/>
          </a:p>
        </p:txBody>
      </p:sp>
      <p:pic>
        <p:nvPicPr>
          <p:cNvPr id="4" name="Picture 3" descr="CCHI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161" y="3409155"/>
            <a:ext cx="2138439" cy="32754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4784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Media </a:t>
            </a:r>
            <a:r>
              <a:rPr lang="en-US" sz="3200" dirty="0"/>
              <a:t>Outreach </a:t>
            </a:r>
          </a:p>
          <a:p>
            <a:pPr lvl="1"/>
            <a:r>
              <a:rPr lang="en-US" sz="3000" dirty="0" smtClean="0"/>
              <a:t>Messaging</a:t>
            </a:r>
          </a:p>
          <a:p>
            <a:pPr lvl="2"/>
            <a:r>
              <a:rPr lang="en-US" sz="2800" dirty="0" smtClean="0"/>
              <a:t>Reduce waste</a:t>
            </a:r>
          </a:p>
          <a:p>
            <a:pPr lvl="2"/>
            <a:r>
              <a:rPr lang="en-US" sz="2800" dirty="0" smtClean="0"/>
              <a:t>Increase transparency</a:t>
            </a:r>
          </a:p>
          <a:p>
            <a:pPr lvl="2"/>
            <a:r>
              <a:rPr lang="en-US" sz="2800" dirty="0" smtClean="0"/>
              <a:t>More accountability</a:t>
            </a:r>
          </a:p>
          <a:p>
            <a:r>
              <a:rPr lang="en-US" sz="3200" dirty="0" smtClean="0"/>
              <a:t>Public education efforts</a:t>
            </a:r>
          </a:p>
          <a:p>
            <a:pPr marL="365760" lvl="1" indent="0">
              <a:buNone/>
            </a:pPr>
            <a:endParaRPr lang="en-US" sz="30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Engaging Consumers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8116" y="1817489"/>
            <a:ext cx="2110775" cy="43089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477235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5138929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45720" indent="0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Media Outreach</a:t>
            </a:r>
            <a:endParaRPr lang="en-US" dirty="0"/>
          </a:p>
        </p:txBody>
      </p:sp>
      <p:pic>
        <p:nvPicPr>
          <p:cNvPr id="4" name="Picture 3" descr="Screen Shot 2014-01-13 at 4.59.2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71" y="1560883"/>
            <a:ext cx="8852703" cy="489797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227327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Think #RateReview is boring? It saved CO consumers more than $11 million last year. Now that’s sexy! #cohealth</a:t>
            </a:r>
          </a:p>
          <a:p>
            <a:r>
              <a:rPr lang="en-US" dirty="0" smtClean="0"/>
              <a:t>Fed up w/huge health insurance rate hikes? Tell DOI @</a:t>
            </a:r>
            <a:r>
              <a:rPr lang="en-US" dirty="0" err="1" smtClean="0"/>
              <a:t>DORAColorado</a:t>
            </a:r>
            <a:r>
              <a:rPr lang="en-US" dirty="0" smtClean="0"/>
              <a:t> #RateReview</a:t>
            </a:r>
            <a:endParaRPr lang="en-US" dirty="0"/>
          </a:p>
          <a:p>
            <a:r>
              <a:rPr lang="en-US" dirty="0" smtClean="0"/>
              <a:t>Coloradans like you are speaking up about unreasonable health insurance rate hikes; we can use #</a:t>
            </a:r>
            <a:r>
              <a:rPr lang="en-US" dirty="0"/>
              <a:t>R</a:t>
            </a:r>
            <a:r>
              <a:rPr lang="en-US" dirty="0" smtClean="0"/>
              <a:t>ateReview to stop that practice. </a:t>
            </a:r>
            <a:endParaRPr lang="en-US" dirty="0"/>
          </a:p>
          <a:p>
            <a:r>
              <a:rPr lang="en-US" dirty="0" smtClean="0"/>
              <a:t>Health insurers should do all they can to negotiate low rates &amp; improve plan quality for CO consumers. #RateReview</a:t>
            </a:r>
          </a:p>
          <a:p>
            <a:r>
              <a:rPr lang="en-US" dirty="0" smtClean="0"/>
              <a:t>Let’s use #RateReview to hold </a:t>
            </a:r>
            <a:r>
              <a:rPr lang="en-US" dirty="0"/>
              <a:t>insurers accountable for cutting waste and prioritizing prevention. 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MEDIA: Rate Review is Sexy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544630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1-17 at 1.38.0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11296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040250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Increased</a:t>
            </a:r>
            <a:r>
              <a:rPr lang="en-US" sz="2800" dirty="0"/>
              <a:t> </a:t>
            </a:r>
            <a:r>
              <a:rPr lang="en-US" sz="2800" dirty="0" smtClean="0"/>
              <a:t>transparency for consumers</a:t>
            </a:r>
          </a:p>
          <a:p>
            <a:pPr lvl="1"/>
            <a:r>
              <a:rPr lang="en-US" sz="2800" dirty="0" smtClean="0"/>
              <a:t>Public </a:t>
            </a:r>
            <a:r>
              <a:rPr lang="en-US" sz="2800" dirty="0"/>
              <a:t>h</a:t>
            </a:r>
            <a:r>
              <a:rPr lang="en-US" sz="2800" dirty="0" smtClean="0"/>
              <a:t>earings</a:t>
            </a:r>
          </a:p>
          <a:p>
            <a:pPr lvl="1"/>
            <a:r>
              <a:rPr lang="en-US" sz="2800" dirty="0" smtClean="0"/>
              <a:t>Consumer notification of proposed rate increases </a:t>
            </a:r>
          </a:p>
          <a:p>
            <a:r>
              <a:rPr lang="en-US" sz="2800" dirty="0" smtClean="0"/>
              <a:t>Evaluate plans for cost containment and quality improvement as part of rate review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Vision for the Future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862282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Consumer’s Union (2011). An Advocate’s Guide to Health Insurance Rate Hikes.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://consumersunion.org/wp-content/uploads/2013/02/Consumers_union-</a:t>
            </a:r>
            <a:r>
              <a:rPr lang="en-US" dirty="0" smtClean="0">
                <a:hlinkClick r:id="rId2"/>
              </a:rPr>
              <a:t>health_insurance_rate_review_toolkit.pdf</a:t>
            </a:r>
            <a:endParaRPr lang="en-US" dirty="0" smtClean="0"/>
          </a:p>
          <a:p>
            <a:r>
              <a:rPr lang="en-US" dirty="0" smtClean="0"/>
              <a:t>OSPIRG Foundation (2013). Advancing Accountability: Cutting Health </a:t>
            </a:r>
            <a:r>
              <a:rPr lang="en-US" dirty="0"/>
              <a:t>Care </a:t>
            </a:r>
            <a:r>
              <a:rPr lang="en-US" dirty="0" smtClean="0"/>
              <a:t>Waste. </a:t>
            </a: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://ospirgfoundation.org/sites/pirg/files/reports/OSPIRG%20Foundation%20Advancing%20Accountability%</a:t>
            </a:r>
            <a:r>
              <a:rPr lang="en-US" dirty="0" smtClean="0">
                <a:hlinkClick r:id="rId3"/>
              </a:rPr>
              <a:t>20report.pdf</a:t>
            </a:r>
            <a:endParaRPr lang="en-US" dirty="0" smtClean="0"/>
          </a:p>
          <a:p>
            <a:pPr marL="4572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Resources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467412" y="5139765"/>
            <a:ext cx="40938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Questions?</a:t>
            </a:r>
          </a:p>
          <a:p>
            <a:r>
              <a:rPr lang="en-US" dirty="0" smtClean="0"/>
              <a:t>Debra Judy</a:t>
            </a:r>
          </a:p>
          <a:p>
            <a:r>
              <a:rPr lang="en-US" dirty="0" smtClean="0">
                <a:hlinkClick r:id="rId4"/>
              </a:rPr>
              <a:t>djudy@cohealthinitiative.org</a:t>
            </a:r>
            <a:endParaRPr lang="en-US" dirty="0" smtClean="0"/>
          </a:p>
          <a:p>
            <a:r>
              <a:rPr lang="en-US" dirty="0" smtClean="0"/>
              <a:t>303-839-1261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35444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Colorado FAIR Act passed in 2008</a:t>
            </a:r>
          </a:p>
          <a:p>
            <a:pPr lvl="1"/>
            <a:r>
              <a:rPr lang="en-US" dirty="0" smtClean="0"/>
              <a:t>Requires prior approval of health premium rate increases</a:t>
            </a:r>
          </a:p>
          <a:p>
            <a:pPr lvl="1"/>
            <a:r>
              <a:rPr lang="en-US" dirty="0" smtClean="0"/>
              <a:t>Standard for Rate Review</a:t>
            </a:r>
          </a:p>
          <a:p>
            <a:pPr lvl="2"/>
            <a:r>
              <a:rPr lang="en-US" dirty="0" smtClean="0"/>
              <a:t>Excessive</a:t>
            </a:r>
          </a:p>
          <a:p>
            <a:pPr lvl="2"/>
            <a:r>
              <a:rPr lang="en-US" dirty="0" smtClean="0"/>
              <a:t>Inadequate</a:t>
            </a:r>
          </a:p>
          <a:p>
            <a:pPr lvl="2"/>
            <a:r>
              <a:rPr lang="en-US" dirty="0" smtClean="0"/>
              <a:t>Unfairly Discriminatory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3 Federal Rate Review Grants </a:t>
            </a:r>
          </a:p>
          <a:p>
            <a:pPr lvl="1"/>
            <a:r>
              <a:rPr lang="en-US" dirty="0" smtClean="0"/>
              <a:t>Add actuarial staff</a:t>
            </a:r>
          </a:p>
          <a:p>
            <a:pPr lvl="1"/>
            <a:r>
              <a:rPr lang="en-US" dirty="0" smtClean="0"/>
              <a:t>Develop more consumer friendly website</a:t>
            </a:r>
          </a:p>
          <a:p>
            <a:pPr lvl="1"/>
            <a:r>
              <a:rPr lang="en-US" dirty="0" smtClean="0"/>
              <a:t>Conduct consumer outreach</a:t>
            </a:r>
          </a:p>
          <a:p>
            <a:pPr lvl="1"/>
            <a:r>
              <a:rPr lang="en-US" dirty="0" smtClean="0"/>
              <a:t>Enhance health pricing transparency</a:t>
            </a:r>
          </a:p>
          <a:p>
            <a:pPr lvl="1"/>
            <a:endParaRPr lang="en-US" dirty="0" smtClean="0"/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Colorado Rate review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27703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4-01-22 at 10.18.09 AM.pn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13180" b="-13180"/>
          <a:stretch>
            <a:fillRect/>
          </a:stretch>
        </p:blipFill>
        <p:spPr>
          <a:xfrm>
            <a:off x="0" y="-121765"/>
            <a:ext cx="8854784" cy="6853651"/>
          </a:xfrm>
        </p:spPr>
      </p:pic>
    </p:spTree>
    <p:extLst>
      <p:ext uri="{BB962C8B-B14F-4D97-AF65-F5344CB8AC3E}">
        <p14:creationId xmlns="" xmlns:p14="http://schemas.microsoft.com/office/powerpoint/2010/main" val="2332924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4-01-13 at 11.52.51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37319" b="-37319"/>
          <a:stretch>
            <a:fillRect/>
          </a:stretch>
        </p:blipFill>
        <p:spPr>
          <a:xfrm>
            <a:off x="380999" y="355847"/>
            <a:ext cx="8407893" cy="617558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Consumer Savings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76193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Colorado Rate Review Timeline</a:t>
            </a:r>
            <a:endParaRPr lang="en-US" dirty="0"/>
          </a:p>
        </p:txBody>
      </p:sp>
      <p:pic>
        <p:nvPicPr>
          <p:cNvPr id="6" name="Content Placeholder 5" descr="Screen shot 2012-08-01 at 11.18.56 AM.pn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39347" b="-39347"/>
          <a:stretch>
            <a:fillRect/>
          </a:stretch>
        </p:blipFill>
        <p:spPr>
          <a:xfrm>
            <a:off x="0" y="218975"/>
            <a:ext cx="9144000" cy="7010400"/>
          </a:xfrm>
        </p:spPr>
      </p:pic>
    </p:spTree>
    <p:extLst>
      <p:ext uri="{BB962C8B-B14F-4D97-AF65-F5344CB8AC3E}">
        <p14:creationId xmlns="" xmlns:p14="http://schemas.microsoft.com/office/powerpoint/2010/main" val="104931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Filed comments on rate increases with the Division of Insurance</a:t>
            </a:r>
          </a:p>
          <a:p>
            <a:r>
              <a:rPr lang="en-US" sz="2400" dirty="0" smtClean="0"/>
              <a:t>Issues highlighted:</a:t>
            </a:r>
          </a:p>
          <a:p>
            <a:pPr lvl="1"/>
            <a:r>
              <a:rPr lang="en-US" sz="2400" dirty="0"/>
              <a:t>C</a:t>
            </a:r>
            <a:r>
              <a:rPr lang="en-US" sz="2400" dirty="0" smtClean="0"/>
              <a:t>ombined impacts of multiple year rate increases</a:t>
            </a:r>
          </a:p>
          <a:p>
            <a:pPr lvl="1"/>
            <a:r>
              <a:rPr lang="en-US" sz="2400" dirty="0" smtClean="0"/>
              <a:t>Lack of justification for trend projections</a:t>
            </a:r>
          </a:p>
          <a:p>
            <a:pPr lvl="1"/>
            <a:r>
              <a:rPr lang="en-US" sz="2400" dirty="0" smtClean="0"/>
              <a:t>Profit in relation to proposed increase </a:t>
            </a:r>
          </a:p>
          <a:p>
            <a:pPr lvl="1"/>
            <a:r>
              <a:rPr lang="en-US" sz="2400" dirty="0" smtClean="0"/>
              <a:t>Access to “confidential” information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CCHI’s Role in Rate Review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10675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1"/>
            <a:ext cx="5252381" cy="4407408"/>
          </a:xfrm>
        </p:spPr>
        <p:txBody>
          <a:bodyPr/>
          <a:lstStyle/>
          <a:p>
            <a:r>
              <a:rPr lang="en-US" dirty="0" smtClean="0"/>
              <a:t>Golden Rule Proposed 24% Rate increase (Aug. 2013)</a:t>
            </a:r>
          </a:p>
          <a:p>
            <a:pPr lvl="1"/>
            <a:r>
              <a:rPr lang="en-US" dirty="0" smtClean="0"/>
              <a:t>Denied. Tried to make almost all rating information confidential.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CIGNA Proposed 24% Rate Increase Denied (Aug. 2012)</a:t>
            </a:r>
          </a:p>
          <a:p>
            <a:pPr lvl="1"/>
            <a:r>
              <a:rPr lang="en-US" dirty="0" smtClean="0"/>
              <a:t>Denied. Raised some consumers premiums by as much as 75%. </a:t>
            </a:r>
            <a:r>
              <a:rPr lang="en-US" dirty="0"/>
              <a:t>A</a:t>
            </a:r>
            <a:r>
              <a:rPr lang="en-US" dirty="0" smtClean="0"/>
              <a:t>lso attempted to create a separate rating area for mountain regions in Colorado, with a 34% average increase.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2354" y="2519893"/>
            <a:ext cx="3289906" cy="208966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38568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Learning Curve</a:t>
            </a:r>
          </a:p>
          <a:p>
            <a:pPr lvl="1"/>
            <a:r>
              <a:rPr lang="en-US" dirty="0" smtClean="0"/>
              <a:t>Length of filings</a:t>
            </a:r>
          </a:p>
          <a:p>
            <a:pPr lvl="1"/>
            <a:r>
              <a:rPr lang="en-US" dirty="0" smtClean="0"/>
              <a:t>Need for actuarial support</a:t>
            </a:r>
          </a:p>
          <a:p>
            <a:r>
              <a:rPr lang="en-US" dirty="0" smtClean="0"/>
              <a:t>Timing</a:t>
            </a:r>
          </a:p>
          <a:p>
            <a:pPr lvl="1"/>
            <a:r>
              <a:rPr lang="en-US" dirty="0" smtClean="0"/>
              <a:t>Colorado rates now filed at the same time </a:t>
            </a:r>
          </a:p>
          <a:p>
            <a:pPr lvl="1"/>
            <a:r>
              <a:rPr lang="en-US" dirty="0" smtClean="0"/>
              <a:t>30 day comment period</a:t>
            </a:r>
          </a:p>
          <a:p>
            <a:r>
              <a:rPr lang="en-US" dirty="0" smtClean="0"/>
              <a:t>Behind the scenes negotiations</a:t>
            </a:r>
          </a:p>
          <a:p>
            <a:pPr marL="45720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6" name="Content Placeholder 5" descr="Screen Shot 2014-01-20 at 12.10.43 PM.p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25795" b="-25795"/>
          <a:stretch>
            <a:fillRect/>
          </a:stretch>
        </p:blipFill>
        <p:spPr>
          <a:xfrm>
            <a:off x="4495800" y="1866646"/>
            <a:ext cx="4191000" cy="4259517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&amp; Opportunities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26382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1" y="1731940"/>
            <a:ext cx="8204199" cy="4922859"/>
          </a:xfrm>
        </p:spPr>
        <p:txBody>
          <a:bodyPr>
            <a:noAutofit/>
          </a:bodyPr>
          <a:lstStyle/>
          <a:p>
            <a:r>
              <a:rPr lang="en-US" sz="2800" dirty="0" smtClean="0"/>
              <a:t>Provide website feedback</a:t>
            </a:r>
          </a:p>
          <a:p>
            <a:r>
              <a:rPr lang="en-US" sz="2800" dirty="0" smtClean="0"/>
              <a:t>Helped develop consumer friendly disposition letters and language explaining DOI decisions</a:t>
            </a:r>
          </a:p>
          <a:p>
            <a:r>
              <a:rPr lang="en-US" sz="2800" dirty="0" smtClean="0"/>
              <a:t>Sharing educational and presentation materials </a:t>
            </a:r>
          </a:p>
          <a:p>
            <a:r>
              <a:rPr lang="en-US" sz="2800" dirty="0" smtClean="0"/>
              <a:t>Weekly updates on open policy filings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Partnering with DOI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204648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Grid.thmx</Template>
  <TotalTime>7694</TotalTime>
  <Words>431</Words>
  <Application>Microsoft Office PowerPoint</Application>
  <PresentationFormat>On-screen Show (4:3)</PresentationFormat>
  <Paragraphs>88</Paragraphs>
  <Slides>15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Grid</vt:lpstr>
      <vt:lpstr>Colorado: Addressing Affordability through Rate Review</vt:lpstr>
      <vt:lpstr>Colorado Rate review</vt:lpstr>
      <vt:lpstr>Slide 3</vt:lpstr>
      <vt:lpstr>Consumer Savings</vt:lpstr>
      <vt:lpstr>Colorado Rate Review Timeline</vt:lpstr>
      <vt:lpstr>CCHI’s Role in Rate Review</vt:lpstr>
      <vt:lpstr>Successes</vt:lpstr>
      <vt:lpstr>Challenges &amp; Opportunities</vt:lpstr>
      <vt:lpstr>Partnering with DOI</vt:lpstr>
      <vt:lpstr>Engaging Consumers</vt:lpstr>
      <vt:lpstr>Media Outreach</vt:lpstr>
      <vt:lpstr>SOCIAL MEDIA: Rate Review is Sexy</vt:lpstr>
      <vt:lpstr>Slide 13</vt:lpstr>
      <vt:lpstr>The Vision for the Future</vt:lpstr>
      <vt:lpstr>additional Resources</vt:lpstr>
    </vt:vector>
  </TitlesOfParts>
  <Company>mvaleta@cohealthinitiative.org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Colorado Rate REview</dc:title>
  <dc:creator>Matthew  Valeta</dc:creator>
  <cp:lastModifiedBy>Stoll, Kathleen</cp:lastModifiedBy>
  <cp:revision>51</cp:revision>
  <dcterms:created xsi:type="dcterms:W3CDTF">2014-01-13T18:22:22Z</dcterms:created>
  <dcterms:modified xsi:type="dcterms:W3CDTF">2014-05-20T17:45:43Z</dcterms:modified>
</cp:coreProperties>
</file>