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diagrams/data2.xml" ContentType="application/vnd.openxmlformats-officedocument.drawingml.diagramData+xml"/>
  <Override PartName="/ppt/notesSlides/notesSlide9.xml" ContentType="application/vnd.openxmlformats-officedocument.presentationml.notesSlide+xml"/>
  <Default Extension="rels" ContentType="application/vnd.openxmlformats-package.relationships+xml"/>
  <Override PartName="/ppt/slides/slide5.xml" ContentType="application/vnd.openxmlformats-officedocument.presentationml.slide+xml"/>
  <Override PartName="/ppt/diagrams/colors1.xml" ContentType="application/vnd.openxmlformats-officedocument.drawingml.diagramColor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xml" ContentType="application/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ppt/diagrams/colors2.xml" ContentType="application/vnd.openxmlformats-officedocument.drawingml.diagramColors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diagrams/quickStyle1.xml" ContentType="application/vnd.openxmlformats-officedocument.drawingml.diagramStyle+xml"/>
  <Override PartName="/ppt/theme/theme3.xml" ContentType="application/vnd.openxmlformats-officedocument.them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3.xml" ContentType="application/vnd.openxmlformats-officedocument.presentationml.slide+xml"/>
  <Override PartName="/ppt/diagrams/layout2.xml" ContentType="application/vnd.openxmlformats-officedocument.drawingml.diagramLayout+xml"/>
  <Override PartName="/ppt/commentAuthors.xml" ContentType="application/vnd.openxmlformats-officedocument.presentationml.commentAuthors+xml"/>
  <Override PartName="/ppt/diagrams/quickStyle2.xml" ContentType="application/vnd.openxmlformats-officedocument.drawingml.diagramStyl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rawing1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notesSlides/notesSlide8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11.xml" ContentType="application/vnd.openxmlformats-officedocument.presentationml.notes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3" r:id="rId3"/>
    <p:sldId id="270" r:id="rId4"/>
    <p:sldId id="263" r:id="rId5"/>
    <p:sldId id="274" r:id="rId6"/>
    <p:sldId id="275" r:id="rId7"/>
    <p:sldId id="276" r:id="rId8"/>
    <p:sldId id="277" r:id="rId9"/>
    <p:sldId id="278" r:id="rId10"/>
    <p:sldId id="279" r:id="rId11"/>
    <p:sldId id="281" r:id="rId12"/>
    <p:sldId id="282" r:id="rId13"/>
    <p:sldId id="257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1" name="Lydia Mitts" initials="LM" lastIdx="1" clrIdx="0">
    <p:extLst>
      <p:ext uri="{19B8F6BF-5375-455C-9EA6-DF929625EA0E}">
        <p15:presenceInfo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userId="S-1-5-21-3746064779-2255396531-2887785053-121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  <p:ext uri="{FD5EFAAD-0ECE-453E-9831-46B23BE46B34}">
      <p15:chartTrackingRefBased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1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6" d="100"/>
          <a:sy n="96" d="100"/>
        </p:scale>
        <p:origin x="-4014" y="-114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commentAuthors" Target="commentAuthors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6D735D-973A-499D-A0C0-25BE3669AD48}" type="doc">
      <dgm:prSet loTypeId="urn:microsoft.com/office/officeart/2005/8/layout/hList1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B40925A3-A9FC-42D2-A3D9-9F0E3FBEB59E}">
      <dgm:prSet/>
      <dgm:spPr/>
      <dgm:t>
        <a:bodyPr/>
        <a:lstStyle/>
        <a:p>
          <a:pPr rtl="0"/>
          <a:r>
            <a:rPr lang="en-US" dirty="0" smtClean="0"/>
            <a:t>Exchange Authority</a:t>
          </a:r>
          <a:endParaRPr lang="en-US" dirty="0"/>
        </a:p>
      </dgm:t>
    </dgm:pt>
    <dgm:pt modelId="{ABDFF074-EAD6-403C-9906-A5A7CB31B413}" type="parTrans" cxnId="{E358396E-26C0-4855-9701-FE6DD23656C8}">
      <dgm:prSet/>
      <dgm:spPr/>
      <dgm:t>
        <a:bodyPr/>
        <a:lstStyle/>
        <a:p>
          <a:endParaRPr lang="en-US"/>
        </a:p>
      </dgm:t>
    </dgm:pt>
    <dgm:pt modelId="{B0A32F5C-BD86-4CD1-A156-D34B51FAB8CC}" type="sibTrans" cxnId="{E358396E-26C0-4855-9701-FE6DD23656C8}">
      <dgm:prSet/>
      <dgm:spPr/>
      <dgm:t>
        <a:bodyPr/>
        <a:lstStyle/>
        <a:p>
          <a:endParaRPr lang="en-US"/>
        </a:p>
      </dgm:t>
    </dgm:pt>
    <dgm:pt modelId="{11723FAB-013B-48ED-8987-09B874FA4878}">
      <dgm:prSet/>
      <dgm:spPr/>
      <dgm:t>
        <a:bodyPr/>
        <a:lstStyle/>
        <a:p>
          <a:pPr rtl="0">
            <a:spcAft>
              <a:spcPts val="1200"/>
            </a:spcAft>
          </a:pPr>
          <a:r>
            <a:rPr lang="en-US" dirty="0" smtClean="0"/>
            <a:t>Leverage active purchasing </a:t>
          </a:r>
          <a:endParaRPr lang="en-US" dirty="0"/>
        </a:p>
      </dgm:t>
    </dgm:pt>
    <dgm:pt modelId="{B1FC51BF-32AF-4476-BD73-36486AA0112E}" type="parTrans" cxnId="{8DD6A9CD-4793-409B-A916-1A8080E00F55}">
      <dgm:prSet/>
      <dgm:spPr/>
      <dgm:t>
        <a:bodyPr/>
        <a:lstStyle/>
        <a:p>
          <a:endParaRPr lang="en-US"/>
        </a:p>
      </dgm:t>
    </dgm:pt>
    <dgm:pt modelId="{950E979E-4B9A-4F9F-9FB2-E2BAA6DEAC0A}" type="sibTrans" cxnId="{8DD6A9CD-4793-409B-A916-1A8080E00F55}">
      <dgm:prSet/>
      <dgm:spPr/>
      <dgm:t>
        <a:bodyPr/>
        <a:lstStyle/>
        <a:p>
          <a:endParaRPr lang="en-US"/>
        </a:p>
      </dgm:t>
    </dgm:pt>
    <dgm:pt modelId="{2789A850-E4B8-43FC-8C10-B45C278D930F}">
      <dgm:prSet/>
      <dgm:spPr/>
      <dgm:t>
        <a:bodyPr/>
        <a:lstStyle/>
        <a:p>
          <a:pPr rtl="0">
            <a:spcAft>
              <a:spcPts val="1200"/>
            </a:spcAft>
          </a:pPr>
          <a:r>
            <a:rPr lang="en-US" dirty="0" smtClean="0"/>
            <a:t>Establish standardized plans</a:t>
          </a:r>
          <a:endParaRPr lang="en-US" dirty="0"/>
        </a:p>
      </dgm:t>
    </dgm:pt>
    <dgm:pt modelId="{37C18C45-2813-480D-A321-85654C48C3A8}" type="parTrans" cxnId="{1526805F-7B64-4BF7-83E9-3EF2BD7E2F29}">
      <dgm:prSet/>
      <dgm:spPr/>
      <dgm:t>
        <a:bodyPr/>
        <a:lstStyle/>
        <a:p>
          <a:endParaRPr lang="en-US"/>
        </a:p>
      </dgm:t>
    </dgm:pt>
    <dgm:pt modelId="{640986F5-E422-4327-9AC8-83182995E5EB}" type="sibTrans" cxnId="{1526805F-7B64-4BF7-83E9-3EF2BD7E2F29}">
      <dgm:prSet/>
      <dgm:spPr/>
      <dgm:t>
        <a:bodyPr/>
        <a:lstStyle/>
        <a:p>
          <a:endParaRPr lang="en-US"/>
        </a:p>
      </dgm:t>
    </dgm:pt>
    <dgm:pt modelId="{C002D9E8-CD41-4381-A928-B818136DF610}">
      <dgm:prSet/>
      <dgm:spPr/>
      <dgm:t>
        <a:bodyPr/>
        <a:lstStyle/>
        <a:p>
          <a:pPr rtl="0"/>
          <a:r>
            <a:rPr lang="en-US" smtClean="0"/>
            <a:t>Exchange or Statewide Market Reforms </a:t>
          </a:r>
          <a:endParaRPr lang="en-US"/>
        </a:p>
      </dgm:t>
    </dgm:pt>
    <dgm:pt modelId="{073586EC-0D7D-470D-8E57-FDFDF9C6203A}" type="parTrans" cxnId="{B5EFB894-FC77-435C-A95A-9920BAD08D22}">
      <dgm:prSet/>
      <dgm:spPr/>
      <dgm:t>
        <a:bodyPr/>
        <a:lstStyle/>
        <a:p>
          <a:endParaRPr lang="en-US"/>
        </a:p>
      </dgm:t>
    </dgm:pt>
    <dgm:pt modelId="{C6FF9A5B-2FDA-44AC-A9EB-581A4A286405}" type="sibTrans" cxnId="{B5EFB894-FC77-435C-A95A-9920BAD08D22}">
      <dgm:prSet/>
      <dgm:spPr/>
      <dgm:t>
        <a:bodyPr/>
        <a:lstStyle/>
        <a:p>
          <a:endParaRPr lang="en-US"/>
        </a:p>
      </dgm:t>
    </dgm:pt>
    <dgm:pt modelId="{1A658B97-A4D1-4DC5-9679-C2A584FBA447}">
      <dgm:prSet/>
      <dgm:spPr/>
      <dgm:t>
        <a:bodyPr/>
        <a:lstStyle/>
        <a:p>
          <a:pPr rtl="0"/>
          <a:r>
            <a:rPr lang="en-US" dirty="0" smtClean="0"/>
            <a:t>Require plans to cover certain services pre-deductible</a:t>
          </a:r>
          <a:endParaRPr lang="en-US" dirty="0"/>
        </a:p>
      </dgm:t>
    </dgm:pt>
    <dgm:pt modelId="{2C8421B2-2434-418F-B880-AECB3925E4EF}" type="parTrans" cxnId="{694B4A11-4EBC-4242-9404-ED88F35F04CB}">
      <dgm:prSet/>
      <dgm:spPr/>
      <dgm:t>
        <a:bodyPr/>
        <a:lstStyle/>
        <a:p>
          <a:endParaRPr lang="en-US"/>
        </a:p>
      </dgm:t>
    </dgm:pt>
    <dgm:pt modelId="{23162F0A-D3EF-4B9A-A867-A6EA0B4DAF8F}" type="sibTrans" cxnId="{694B4A11-4EBC-4242-9404-ED88F35F04CB}">
      <dgm:prSet/>
      <dgm:spPr/>
      <dgm:t>
        <a:bodyPr/>
        <a:lstStyle/>
        <a:p>
          <a:endParaRPr lang="en-US"/>
        </a:p>
      </dgm:t>
    </dgm:pt>
    <dgm:pt modelId="{994F5519-3598-4F73-84B3-0570FEC619C5}" type="pres">
      <dgm:prSet presAssocID="{926D735D-973A-499D-A0C0-25BE3669AD4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603FA03-8046-4356-959C-1A763EB2F4E8}" type="pres">
      <dgm:prSet presAssocID="{B40925A3-A9FC-42D2-A3D9-9F0E3FBEB59E}" presName="composite" presStyleCnt="0"/>
      <dgm:spPr/>
    </dgm:pt>
    <dgm:pt modelId="{1F2428AA-15F8-4A3B-8BDA-C719E470C226}" type="pres">
      <dgm:prSet presAssocID="{B40925A3-A9FC-42D2-A3D9-9F0E3FBEB59E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0907D9-0E2C-4073-98FA-424FE4A2326D}" type="pres">
      <dgm:prSet presAssocID="{B40925A3-A9FC-42D2-A3D9-9F0E3FBEB59E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983E18-EE30-464A-A0FA-7EEB6BC98763}" type="pres">
      <dgm:prSet presAssocID="{B0A32F5C-BD86-4CD1-A156-D34B51FAB8CC}" presName="space" presStyleCnt="0"/>
      <dgm:spPr/>
    </dgm:pt>
    <dgm:pt modelId="{E8B03656-10A8-4DE9-91BA-42D537D11A81}" type="pres">
      <dgm:prSet presAssocID="{C002D9E8-CD41-4381-A928-B818136DF610}" presName="composite" presStyleCnt="0"/>
      <dgm:spPr/>
    </dgm:pt>
    <dgm:pt modelId="{3254BE84-09B4-410C-A61E-ACF48AD944FA}" type="pres">
      <dgm:prSet presAssocID="{C002D9E8-CD41-4381-A928-B818136DF610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11E35B-704E-41EB-9810-21F2E82476B5}" type="pres">
      <dgm:prSet presAssocID="{C002D9E8-CD41-4381-A928-B818136DF610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94B4A11-4EBC-4242-9404-ED88F35F04CB}" srcId="{C002D9E8-CD41-4381-A928-B818136DF610}" destId="{1A658B97-A4D1-4DC5-9679-C2A584FBA447}" srcOrd="0" destOrd="0" parTransId="{2C8421B2-2434-418F-B880-AECB3925E4EF}" sibTransId="{23162F0A-D3EF-4B9A-A867-A6EA0B4DAF8F}"/>
    <dgm:cxn modelId="{F670616D-F6F6-4145-9E20-9518A8B6A573}" type="presOf" srcId="{11723FAB-013B-48ED-8987-09B874FA4878}" destId="{4B0907D9-0E2C-4073-98FA-424FE4A2326D}" srcOrd="0" destOrd="0" presId="urn:microsoft.com/office/officeart/2005/8/layout/hList1"/>
    <dgm:cxn modelId="{E23EC838-33E2-411B-AAEE-90E7FBC56C81}" type="presOf" srcId="{926D735D-973A-499D-A0C0-25BE3669AD48}" destId="{994F5519-3598-4F73-84B3-0570FEC619C5}" srcOrd="0" destOrd="0" presId="urn:microsoft.com/office/officeart/2005/8/layout/hList1"/>
    <dgm:cxn modelId="{E358396E-26C0-4855-9701-FE6DD23656C8}" srcId="{926D735D-973A-499D-A0C0-25BE3669AD48}" destId="{B40925A3-A9FC-42D2-A3D9-9F0E3FBEB59E}" srcOrd="0" destOrd="0" parTransId="{ABDFF074-EAD6-403C-9906-A5A7CB31B413}" sibTransId="{B0A32F5C-BD86-4CD1-A156-D34B51FAB8CC}"/>
    <dgm:cxn modelId="{9FFF8C67-C436-4802-92E4-C3737225B2CC}" type="presOf" srcId="{B40925A3-A9FC-42D2-A3D9-9F0E3FBEB59E}" destId="{1F2428AA-15F8-4A3B-8BDA-C719E470C226}" srcOrd="0" destOrd="0" presId="urn:microsoft.com/office/officeart/2005/8/layout/hList1"/>
    <dgm:cxn modelId="{8DD6A9CD-4793-409B-A916-1A8080E00F55}" srcId="{B40925A3-A9FC-42D2-A3D9-9F0E3FBEB59E}" destId="{11723FAB-013B-48ED-8987-09B874FA4878}" srcOrd="0" destOrd="0" parTransId="{B1FC51BF-32AF-4476-BD73-36486AA0112E}" sibTransId="{950E979E-4B9A-4F9F-9FB2-E2BAA6DEAC0A}"/>
    <dgm:cxn modelId="{1526805F-7B64-4BF7-83E9-3EF2BD7E2F29}" srcId="{B40925A3-A9FC-42D2-A3D9-9F0E3FBEB59E}" destId="{2789A850-E4B8-43FC-8C10-B45C278D930F}" srcOrd="1" destOrd="0" parTransId="{37C18C45-2813-480D-A321-85654C48C3A8}" sibTransId="{640986F5-E422-4327-9AC8-83182995E5EB}"/>
    <dgm:cxn modelId="{6D62E042-2BEB-4036-BFBF-60F8E384BD37}" type="presOf" srcId="{1A658B97-A4D1-4DC5-9679-C2A584FBA447}" destId="{6A11E35B-704E-41EB-9810-21F2E82476B5}" srcOrd="0" destOrd="0" presId="urn:microsoft.com/office/officeart/2005/8/layout/hList1"/>
    <dgm:cxn modelId="{B5EFB894-FC77-435C-A95A-9920BAD08D22}" srcId="{926D735D-973A-499D-A0C0-25BE3669AD48}" destId="{C002D9E8-CD41-4381-A928-B818136DF610}" srcOrd="1" destOrd="0" parTransId="{073586EC-0D7D-470D-8E57-FDFDF9C6203A}" sibTransId="{C6FF9A5B-2FDA-44AC-A9EB-581A4A286405}"/>
    <dgm:cxn modelId="{283AFBBA-F33B-4696-ABBC-D86B145E6DDD}" type="presOf" srcId="{C002D9E8-CD41-4381-A928-B818136DF610}" destId="{3254BE84-09B4-410C-A61E-ACF48AD944FA}" srcOrd="0" destOrd="0" presId="urn:microsoft.com/office/officeart/2005/8/layout/hList1"/>
    <dgm:cxn modelId="{C2C894F3-C1B1-4C08-B038-1FCB79CCD1C1}" type="presOf" srcId="{2789A850-E4B8-43FC-8C10-B45C278D930F}" destId="{4B0907D9-0E2C-4073-98FA-424FE4A2326D}" srcOrd="0" destOrd="1" presId="urn:microsoft.com/office/officeart/2005/8/layout/hList1"/>
    <dgm:cxn modelId="{32BAA8D6-A1DF-428F-BA98-AA6E5478308D}" type="presParOf" srcId="{994F5519-3598-4F73-84B3-0570FEC619C5}" destId="{0603FA03-8046-4356-959C-1A763EB2F4E8}" srcOrd="0" destOrd="0" presId="urn:microsoft.com/office/officeart/2005/8/layout/hList1"/>
    <dgm:cxn modelId="{8FBEE0BC-CFC4-4812-908E-B7C732836D9E}" type="presParOf" srcId="{0603FA03-8046-4356-959C-1A763EB2F4E8}" destId="{1F2428AA-15F8-4A3B-8BDA-C719E470C226}" srcOrd="0" destOrd="0" presId="urn:microsoft.com/office/officeart/2005/8/layout/hList1"/>
    <dgm:cxn modelId="{C25FF82F-943F-4525-9376-01ADFF5BBBC4}" type="presParOf" srcId="{0603FA03-8046-4356-959C-1A763EB2F4E8}" destId="{4B0907D9-0E2C-4073-98FA-424FE4A2326D}" srcOrd="1" destOrd="0" presId="urn:microsoft.com/office/officeart/2005/8/layout/hList1"/>
    <dgm:cxn modelId="{621C1536-CD9E-483C-B81D-203736C56AB7}" type="presParOf" srcId="{994F5519-3598-4F73-84B3-0570FEC619C5}" destId="{26983E18-EE30-464A-A0FA-7EEB6BC98763}" srcOrd="1" destOrd="0" presId="urn:microsoft.com/office/officeart/2005/8/layout/hList1"/>
    <dgm:cxn modelId="{0100560F-2E89-457B-9887-4841244FB8CF}" type="presParOf" srcId="{994F5519-3598-4F73-84B3-0570FEC619C5}" destId="{E8B03656-10A8-4DE9-91BA-42D537D11A81}" srcOrd="2" destOrd="0" presId="urn:microsoft.com/office/officeart/2005/8/layout/hList1"/>
    <dgm:cxn modelId="{AC9230E5-310A-42B5-816F-DAD1CF747F82}" type="presParOf" srcId="{E8B03656-10A8-4DE9-91BA-42D537D11A81}" destId="{3254BE84-09B4-410C-A61E-ACF48AD944FA}" srcOrd="0" destOrd="0" presId="urn:microsoft.com/office/officeart/2005/8/layout/hList1"/>
    <dgm:cxn modelId="{B495596E-B4A2-417A-8D0E-B1CE2CA51D6C}" type="presParOf" srcId="{E8B03656-10A8-4DE9-91BA-42D537D11A81}" destId="{6A11E35B-704E-41EB-9810-21F2E82476B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AA5611D-31B7-44C9-BEE9-46B3D6EB7AD5}" type="doc">
      <dgm:prSet loTypeId="urn:microsoft.com/office/officeart/2005/8/layout/vList5" loCatId="list" qsTypeId="urn:microsoft.com/office/officeart/2005/8/quickstyle/simple2" qsCatId="simple" csTypeId="urn:microsoft.com/office/officeart/2005/8/colors/colorful1#2" csCatId="colorful" phldr="1"/>
      <dgm:spPr/>
      <dgm:t>
        <a:bodyPr/>
        <a:lstStyle/>
        <a:p>
          <a:endParaRPr lang="en-US"/>
        </a:p>
      </dgm:t>
    </dgm:pt>
    <dgm:pt modelId="{6B42A012-A32A-4529-812B-A65FB23FCD30}">
      <dgm:prSet custT="1"/>
      <dgm:spPr/>
      <dgm:t>
        <a:bodyPr/>
        <a:lstStyle/>
        <a:p>
          <a:pPr rtl="0"/>
          <a:r>
            <a:rPr lang="en-US" sz="2400" dirty="0" smtClean="0"/>
            <a:t>Bronze Plan: Services Exempt from Deductible</a:t>
          </a:r>
        </a:p>
      </dgm:t>
    </dgm:pt>
    <dgm:pt modelId="{CFE9D7DF-E4AB-4738-AC6B-A2C3C9351E97}" type="parTrans" cxnId="{7C1E7FB1-B0A7-4D5C-9161-9367C755DECC}">
      <dgm:prSet/>
      <dgm:spPr/>
      <dgm:t>
        <a:bodyPr/>
        <a:lstStyle/>
        <a:p>
          <a:endParaRPr lang="en-US"/>
        </a:p>
      </dgm:t>
    </dgm:pt>
    <dgm:pt modelId="{36442ACF-561F-423B-B64A-153F0288EB6F}" type="sibTrans" cxnId="{7C1E7FB1-B0A7-4D5C-9161-9367C755DECC}">
      <dgm:prSet/>
      <dgm:spPr/>
      <dgm:t>
        <a:bodyPr/>
        <a:lstStyle/>
        <a:p>
          <a:endParaRPr lang="en-US"/>
        </a:p>
      </dgm:t>
    </dgm:pt>
    <dgm:pt modelId="{15B4A101-C404-4B6C-9A9E-6A406D4DFCB6}">
      <dgm:prSet custT="1"/>
      <dgm:spPr/>
      <dgm:t>
        <a:bodyPr/>
        <a:lstStyle/>
        <a:p>
          <a:pPr rtl="0"/>
          <a:r>
            <a:rPr lang="en-US" sz="2400" dirty="0" smtClean="0"/>
            <a:t>Silver Plan: Services Exempt from Deductible</a:t>
          </a:r>
          <a:endParaRPr lang="en-US" sz="2400" dirty="0"/>
        </a:p>
      </dgm:t>
    </dgm:pt>
    <dgm:pt modelId="{C7629C12-7085-4FBE-843E-987990319C1B}" type="parTrans" cxnId="{D2C753DF-A1EE-4A3E-99B0-7DD74D20EBE8}">
      <dgm:prSet/>
      <dgm:spPr/>
      <dgm:t>
        <a:bodyPr/>
        <a:lstStyle/>
        <a:p>
          <a:endParaRPr lang="en-US"/>
        </a:p>
      </dgm:t>
    </dgm:pt>
    <dgm:pt modelId="{759CC38B-2FB4-4B41-A5FC-1952A48D3D61}" type="sibTrans" cxnId="{D2C753DF-A1EE-4A3E-99B0-7DD74D20EBE8}">
      <dgm:prSet/>
      <dgm:spPr/>
      <dgm:t>
        <a:bodyPr/>
        <a:lstStyle/>
        <a:p>
          <a:endParaRPr lang="en-US"/>
        </a:p>
      </dgm:t>
    </dgm:pt>
    <dgm:pt modelId="{0C1E57B9-7B6C-4FC9-9657-AEA69EA31264}">
      <dgm:prSet custT="1"/>
      <dgm:spPr/>
      <dgm:t>
        <a:bodyPr/>
        <a:lstStyle/>
        <a:p>
          <a:pPr rtl="0"/>
          <a:r>
            <a:rPr lang="en-US" sz="1800" dirty="0" smtClean="0"/>
            <a:t>Primary Care/Mental Health Office Visits: $25 copay</a:t>
          </a:r>
          <a:endParaRPr lang="en-US" sz="1800" dirty="0"/>
        </a:p>
      </dgm:t>
    </dgm:pt>
    <dgm:pt modelId="{3E45B2FB-A76C-401B-8555-198C0D8E36D4}" type="parTrans" cxnId="{627D9A29-CA80-43E5-8C37-7B87C55EC2AC}">
      <dgm:prSet/>
      <dgm:spPr/>
      <dgm:t>
        <a:bodyPr/>
        <a:lstStyle/>
        <a:p>
          <a:endParaRPr lang="en-US"/>
        </a:p>
      </dgm:t>
    </dgm:pt>
    <dgm:pt modelId="{A710D641-C59F-4CD4-A126-573556255D74}" type="sibTrans" cxnId="{627D9A29-CA80-43E5-8C37-7B87C55EC2AC}">
      <dgm:prSet/>
      <dgm:spPr/>
      <dgm:t>
        <a:bodyPr/>
        <a:lstStyle/>
        <a:p>
          <a:endParaRPr lang="en-US"/>
        </a:p>
      </dgm:t>
    </dgm:pt>
    <dgm:pt modelId="{99144D07-31D6-45FE-BF23-4CB46F9461F2}">
      <dgm:prSet custT="1"/>
      <dgm:spPr/>
      <dgm:t>
        <a:bodyPr/>
        <a:lstStyle/>
        <a:p>
          <a:pPr rtl="0"/>
          <a:r>
            <a:rPr lang="en-US" sz="1800" dirty="0" smtClean="0"/>
            <a:t>Specialty Care Office Visits: $50 copay</a:t>
          </a:r>
          <a:endParaRPr lang="en-US" sz="1800" dirty="0"/>
        </a:p>
      </dgm:t>
    </dgm:pt>
    <dgm:pt modelId="{409410C2-9E39-4120-9E95-9E49CBB4EEB3}" type="parTrans" cxnId="{99E1207A-55DD-4563-9B65-2B7599D507CA}">
      <dgm:prSet/>
      <dgm:spPr/>
      <dgm:t>
        <a:bodyPr/>
        <a:lstStyle/>
        <a:p>
          <a:endParaRPr lang="en-US"/>
        </a:p>
      </dgm:t>
    </dgm:pt>
    <dgm:pt modelId="{83D350FA-102B-4F24-BAB8-68C0A46659F1}" type="sibTrans" cxnId="{99E1207A-55DD-4563-9B65-2B7599D507CA}">
      <dgm:prSet/>
      <dgm:spPr/>
      <dgm:t>
        <a:bodyPr/>
        <a:lstStyle/>
        <a:p>
          <a:endParaRPr lang="en-US"/>
        </a:p>
      </dgm:t>
    </dgm:pt>
    <dgm:pt modelId="{4EAF98DE-3DF8-478E-9916-73BFC588507D}">
      <dgm:prSet custT="1"/>
      <dgm:spPr/>
      <dgm:t>
        <a:bodyPr/>
        <a:lstStyle/>
        <a:p>
          <a:pPr rtl="0"/>
          <a:r>
            <a:rPr lang="en-US" sz="1800" dirty="0" smtClean="0"/>
            <a:t>Outpatient Rehab: $45 copay</a:t>
          </a:r>
          <a:endParaRPr lang="en-US" sz="1800" dirty="0"/>
        </a:p>
      </dgm:t>
    </dgm:pt>
    <dgm:pt modelId="{106B4102-6F7A-43FB-A124-FCC4FB70C058}" type="parTrans" cxnId="{DA84DD1F-8BFD-487A-ABF0-BFE899B669E5}">
      <dgm:prSet/>
      <dgm:spPr/>
      <dgm:t>
        <a:bodyPr/>
        <a:lstStyle/>
        <a:p>
          <a:endParaRPr lang="en-US"/>
        </a:p>
      </dgm:t>
    </dgm:pt>
    <dgm:pt modelId="{9C45A0C2-656F-4B7C-AE5B-EAB2C344E588}" type="sibTrans" cxnId="{DA84DD1F-8BFD-487A-ABF0-BFE899B669E5}">
      <dgm:prSet/>
      <dgm:spPr/>
      <dgm:t>
        <a:bodyPr/>
        <a:lstStyle/>
        <a:p>
          <a:endParaRPr lang="en-US"/>
        </a:p>
      </dgm:t>
    </dgm:pt>
    <dgm:pt modelId="{4475380A-2FC5-404F-8882-1328B080FB2F}">
      <dgm:prSet custT="1"/>
      <dgm:spPr/>
      <dgm:t>
        <a:bodyPr/>
        <a:lstStyle/>
        <a:p>
          <a:pPr rtl="0"/>
          <a:r>
            <a:rPr lang="en-US" sz="1800" dirty="0" smtClean="0"/>
            <a:t>Lab work: $45 copay</a:t>
          </a:r>
          <a:endParaRPr lang="en-US" sz="1800" dirty="0"/>
        </a:p>
      </dgm:t>
    </dgm:pt>
    <dgm:pt modelId="{5AAFDDDC-148F-4FED-8D99-8C18FD9CF763}" type="parTrans" cxnId="{3B59B59A-25A7-4A8D-A42E-134501BFCA29}">
      <dgm:prSet/>
      <dgm:spPr/>
      <dgm:t>
        <a:bodyPr/>
        <a:lstStyle/>
        <a:p>
          <a:endParaRPr lang="en-US"/>
        </a:p>
      </dgm:t>
    </dgm:pt>
    <dgm:pt modelId="{C622D582-4394-4832-B368-BD04D01C4A74}" type="sibTrans" cxnId="{3B59B59A-25A7-4A8D-A42E-134501BFCA29}">
      <dgm:prSet/>
      <dgm:spPr/>
      <dgm:t>
        <a:bodyPr/>
        <a:lstStyle/>
        <a:p>
          <a:endParaRPr lang="en-US"/>
        </a:p>
      </dgm:t>
    </dgm:pt>
    <dgm:pt modelId="{6A065851-56EF-4595-9686-7F3F7EE481D7}">
      <dgm:prSet custT="1"/>
      <dgm:spPr/>
      <dgm:t>
        <a:bodyPr/>
        <a:lstStyle/>
        <a:p>
          <a:pPr rtl="0"/>
          <a:r>
            <a:rPr lang="en-US" sz="1800" dirty="0" smtClean="0"/>
            <a:t>X-rays: $65 copay</a:t>
          </a:r>
          <a:endParaRPr lang="en-US" sz="1800" dirty="0"/>
        </a:p>
      </dgm:t>
    </dgm:pt>
    <dgm:pt modelId="{D6669E62-9E66-4FAE-9B79-DB89BBEABBA2}" type="parTrans" cxnId="{CFF03BEA-533A-4920-A648-96123777FF84}">
      <dgm:prSet/>
      <dgm:spPr/>
      <dgm:t>
        <a:bodyPr/>
        <a:lstStyle/>
        <a:p>
          <a:endParaRPr lang="en-US"/>
        </a:p>
      </dgm:t>
    </dgm:pt>
    <dgm:pt modelId="{32946913-99FE-4B43-83C3-9DCDDEDF042C}" type="sibTrans" cxnId="{CFF03BEA-533A-4920-A648-96123777FF84}">
      <dgm:prSet/>
      <dgm:spPr/>
      <dgm:t>
        <a:bodyPr/>
        <a:lstStyle/>
        <a:p>
          <a:endParaRPr lang="en-US"/>
        </a:p>
      </dgm:t>
    </dgm:pt>
    <dgm:pt modelId="{AC6DBA42-9350-4042-95E0-8EE497C0ED29}">
      <dgm:prSet custT="1"/>
      <dgm:spPr/>
      <dgm:t>
        <a:bodyPr/>
        <a:lstStyle/>
        <a:p>
          <a:pPr rtl="0"/>
          <a:r>
            <a:rPr lang="en-US" sz="1800" dirty="0" smtClean="0"/>
            <a:t>Imaging (CT/MRI): $250 copay</a:t>
          </a:r>
          <a:endParaRPr lang="en-US" sz="1800" dirty="0"/>
        </a:p>
      </dgm:t>
    </dgm:pt>
    <dgm:pt modelId="{D6F6C821-8BD1-49D0-9B55-19A5259357A0}" type="parTrans" cxnId="{22E8E89F-E179-4AD2-9B5A-59DC4199A99F}">
      <dgm:prSet/>
      <dgm:spPr/>
      <dgm:t>
        <a:bodyPr/>
        <a:lstStyle/>
        <a:p>
          <a:endParaRPr lang="en-US"/>
        </a:p>
      </dgm:t>
    </dgm:pt>
    <dgm:pt modelId="{10D70145-79E2-425C-85BA-363D3F72DA5D}" type="sibTrans" cxnId="{22E8E89F-E179-4AD2-9B5A-59DC4199A99F}">
      <dgm:prSet/>
      <dgm:spPr/>
      <dgm:t>
        <a:bodyPr/>
        <a:lstStyle/>
        <a:p>
          <a:endParaRPr lang="en-US"/>
        </a:p>
      </dgm:t>
    </dgm:pt>
    <dgm:pt modelId="{B99B28FE-7D5C-41FF-958B-ED6FCA5A08E8}">
      <dgm:prSet custT="1"/>
      <dgm:spPr/>
      <dgm:t>
        <a:bodyPr/>
        <a:lstStyle/>
        <a:p>
          <a:pPr rtl="0"/>
          <a:r>
            <a:rPr lang="en-US" sz="1800" dirty="0" smtClean="0"/>
            <a:t>Generic Drugs: $15 copay</a:t>
          </a:r>
          <a:endParaRPr lang="en-US" sz="1800" dirty="0"/>
        </a:p>
      </dgm:t>
    </dgm:pt>
    <dgm:pt modelId="{B16683B7-6772-4EE7-9F09-2CBE166D1631}" type="parTrans" cxnId="{A6F4C634-4E78-41F6-83CA-70AA8082F9BC}">
      <dgm:prSet/>
      <dgm:spPr/>
      <dgm:t>
        <a:bodyPr/>
        <a:lstStyle/>
        <a:p>
          <a:endParaRPr lang="en-US"/>
        </a:p>
      </dgm:t>
    </dgm:pt>
    <dgm:pt modelId="{1BDEFF7D-56F5-40FE-B200-2BF7B151AC79}" type="sibTrans" cxnId="{A6F4C634-4E78-41F6-83CA-70AA8082F9BC}">
      <dgm:prSet/>
      <dgm:spPr/>
      <dgm:t>
        <a:bodyPr/>
        <a:lstStyle/>
        <a:p>
          <a:endParaRPr lang="en-US"/>
        </a:p>
      </dgm:t>
    </dgm:pt>
    <dgm:pt modelId="{E878DF1B-5F3F-4040-8021-745DA6E577C9}">
      <dgm:prSet custT="1"/>
      <dgm:spPr/>
      <dgm:t>
        <a:bodyPr/>
        <a:lstStyle/>
        <a:p>
          <a:pPr rtl="0"/>
          <a:r>
            <a:rPr lang="en-US" sz="1800" dirty="0" smtClean="0"/>
            <a:t>Specialty Care Office Visits: $70 copay</a:t>
          </a:r>
        </a:p>
      </dgm:t>
    </dgm:pt>
    <dgm:pt modelId="{A2CC7251-CE24-4505-B166-A882401D7302}" type="parTrans" cxnId="{FE61F721-AA11-4F80-A5C7-BF75E20ECFD4}">
      <dgm:prSet/>
      <dgm:spPr/>
      <dgm:t>
        <a:bodyPr/>
        <a:lstStyle/>
        <a:p>
          <a:endParaRPr lang="en-US"/>
        </a:p>
      </dgm:t>
    </dgm:pt>
    <dgm:pt modelId="{1D665AEC-2624-4E55-A4C8-E76A5E4D7A8D}" type="sibTrans" cxnId="{FE61F721-AA11-4F80-A5C7-BF75E20ECFD4}">
      <dgm:prSet/>
      <dgm:spPr/>
      <dgm:t>
        <a:bodyPr/>
        <a:lstStyle/>
        <a:p>
          <a:endParaRPr lang="en-US"/>
        </a:p>
      </dgm:t>
    </dgm:pt>
    <dgm:pt modelId="{FCAFA0DA-D9B7-4ED1-80DE-321409CEFE51}">
      <dgm:prSet custT="1"/>
      <dgm:spPr/>
      <dgm:t>
        <a:bodyPr/>
        <a:lstStyle/>
        <a:p>
          <a:pPr rtl="0"/>
          <a:r>
            <a:rPr lang="en-US" sz="1800" dirty="0" smtClean="0"/>
            <a:t>Generic Drugs: $25 copay</a:t>
          </a:r>
        </a:p>
      </dgm:t>
    </dgm:pt>
    <dgm:pt modelId="{225EA7CC-B236-4BED-8BAC-31214D5D888B}" type="parTrans" cxnId="{137C7BB7-0D9C-493D-B44D-6714F54D65E5}">
      <dgm:prSet/>
      <dgm:spPr/>
      <dgm:t>
        <a:bodyPr/>
        <a:lstStyle/>
        <a:p>
          <a:endParaRPr lang="en-US"/>
        </a:p>
      </dgm:t>
    </dgm:pt>
    <dgm:pt modelId="{BB3B7AB6-0524-453C-8380-0175327606B5}" type="sibTrans" cxnId="{137C7BB7-0D9C-493D-B44D-6714F54D65E5}">
      <dgm:prSet/>
      <dgm:spPr/>
      <dgm:t>
        <a:bodyPr/>
        <a:lstStyle/>
        <a:p>
          <a:endParaRPr lang="en-US"/>
        </a:p>
      </dgm:t>
    </dgm:pt>
    <dgm:pt modelId="{32034380-7331-4084-A4B9-E5D1A70853AF}">
      <dgm:prSet custT="1"/>
      <dgm:spPr/>
      <dgm:t>
        <a:bodyPr/>
        <a:lstStyle/>
        <a:p>
          <a:pPr rtl="0"/>
          <a:r>
            <a:rPr lang="en-US" sz="1800" dirty="0" smtClean="0"/>
            <a:t>Primary Care/Mental Health Office Visits: $50 copay</a:t>
          </a:r>
        </a:p>
      </dgm:t>
    </dgm:pt>
    <dgm:pt modelId="{F9099FB0-A5C0-48EF-AEB7-11AC428BDC93}" type="parTrans" cxnId="{2DE49560-E1C7-49FD-8420-E4DE9B8A49D9}">
      <dgm:prSet/>
      <dgm:spPr/>
      <dgm:t>
        <a:bodyPr/>
        <a:lstStyle/>
        <a:p>
          <a:endParaRPr lang="en-US"/>
        </a:p>
      </dgm:t>
    </dgm:pt>
    <dgm:pt modelId="{93E8DCA3-94EA-4349-B1D8-D37C19307585}" type="sibTrans" cxnId="{2DE49560-E1C7-49FD-8420-E4DE9B8A49D9}">
      <dgm:prSet/>
      <dgm:spPr/>
      <dgm:t>
        <a:bodyPr/>
        <a:lstStyle/>
        <a:p>
          <a:endParaRPr lang="en-US"/>
        </a:p>
      </dgm:t>
    </dgm:pt>
    <dgm:pt modelId="{270470E8-48FC-4091-9B95-6BE8FCE2ABD5}" type="pres">
      <dgm:prSet presAssocID="{1AA5611D-31B7-44C9-BEE9-46B3D6EB7AD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1FD289D-368C-4562-9B41-E5E964D11931}" type="pres">
      <dgm:prSet presAssocID="{6B42A012-A32A-4529-812B-A65FB23FCD30}" presName="linNode" presStyleCnt="0"/>
      <dgm:spPr/>
      <dgm:t>
        <a:bodyPr/>
        <a:lstStyle/>
        <a:p>
          <a:endParaRPr lang="en-US"/>
        </a:p>
      </dgm:t>
    </dgm:pt>
    <dgm:pt modelId="{698A663E-4BE6-4951-8BD4-E6B80701F70E}" type="pres">
      <dgm:prSet presAssocID="{6B42A012-A32A-4529-812B-A65FB23FCD30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294B11-819E-494A-B6DB-5CCCF30BC2DB}" type="pres">
      <dgm:prSet presAssocID="{6B42A012-A32A-4529-812B-A65FB23FCD30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3033C0-D147-4CDF-80ED-4157C17322EB}" type="pres">
      <dgm:prSet presAssocID="{36442ACF-561F-423B-B64A-153F0288EB6F}" presName="sp" presStyleCnt="0"/>
      <dgm:spPr/>
      <dgm:t>
        <a:bodyPr/>
        <a:lstStyle/>
        <a:p>
          <a:endParaRPr lang="en-US"/>
        </a:p>
      </dgm:t>
    </dgm:pt>
    <dgm:pt modelId="{3B0C4726-8108-4E51-A87F-40E3C902A2D4}" type="pres">
      <dgm:prSet presAssocID="{15B4A101-C404-4B6C-9A9E-6A406D4DFCB6}" presName="linNode" presStyleCnt="0"/>
      <dgm:spPr/>
      <dgm:t>
        <a:bodyPr/>
        <a:lstStyle/>
        <a:p>
          <a:endParaRPr lang="en-US"/>
        </a:p>
      </dgm:t>
    </dgm:pt>
    <dgm:pt modelId="{F7D7E153-B66B-4983-9827-4AEA4D83C43B}" type="pres">
      <dgm:prSet presAssocID="{15B4A101-C404-4B6C-9A9E-6A406D4DFCB6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E30189-46BC-4106-A883-F2D5E6DD2893}" type="pres">
      <dgm:prSet presAssocID="{15B4A101-C404-4B6C-9A9E-6A406D4DFCB6}" presName="descendantText" presStyleLbl="alignAccFollowNode1" presStyleIdx="1" presStyleCnt="2" custLinFactNeighborX="-1175" custLinFactNeighborY="19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B59B59A-25A7-4A8D-A42E-134501BFCA29}" srcId="{15B4A101-C404-4B6C-9A9E-6A406D4DFCB6}" destId="{4475380A-2FC5-404F-8882-1328B080FB2F}" srcOrd="3" destOrd="0" parTransId="{5AAFDDDC-148F-4FED-8D99-8C18FD9CF763}" sibTransId="{C622D582-4394-4832-B368-BD04D01C4A74}"/>
    <dgm:cxn modelId="{D2C753DF-A1EE-4A3E-99B0-7DD74D20EBE8}" srcId="{1AA5611D-31B7-44C9-BEE9-46B3D6EB7AD5}" destId="{15B4A101-C404-4B6C-9A9E-6A406D4DFCB6}" srcOrd="1" destOrd="0" parTransId="{C7629C12-7085-4FBE-843E-987990319C1B}" sibTransId="{759CC38B-2FB4-4B41-A5FC-1952A48D3D61}"/>
    <dgm:cxn modelId="{C5D1D164-D14A-45F1-BE43-815A7BF6E3AE}" type="presOf" srcId="{FCAFA0DA-D9B7-4ED1-80DE-321409CEFE51}" destId="{0E294B11-819E-494A-B6DB-5CCCF30BC2DB}" srcOrd="0" destOrd="2" presId="urn:microsoft.com/office/officeart/2005/8/layout/vList5"/>
    <dgm:cxn modelId="{CFF03BEA-533A-4920-A648-96123777FF84}" srcId="{15B4A101-C404-4B6C-9A9E-6A406D4DFCB6}" destId="{6A065851-56EF-4595-9686-7F3F7EE481D7}" srcOrd="4" destOrd="0" parTransId="{D6669E62-9E66-4FAE-9B79-DB89BBEABBA2}" sibTransId="{32946913-99FE-4B43-83C3-9DCDDEDF042C}"/>
    <dgm:cxn modelId="{99E1207A-55DD-4563-9B65-2B7599D507CA}" srcId="{15B4A101-C404-4B6C-9A9E-6A406D4DFCB6}" destId="{99144D07-31D6-45FE-BF23-4CB46F9461F2}" srcOrd="1" destOrd="0" parTransId="{409410C2-9E39-4120-9E95-9E49CBB4EEB3}" sibTransId="{83D350FA-102B-4F24-BAB8-68C0A46659F1}"/>
    <dgm:cxn modelId="{137C7BB7-0D9C-493D-B44D-6714F54D65E5}" srcId="{6B42A012-A32A-4529-812B-A65FB23FCD30}" destId="{FCAFA0DA-D9B7-4ED1-80DE-321409CEFE51}" srcOrd="2" destOrd="0" parTransId="{225EA7CC-B236-4BED-8BAC-31214D5D888B}" sibTransId="{BB3B7AB6-0524-453C-8380-0175327606B5}"/>
    <dgm:cxn modelId="{2DE49560-E1C7-49FD-8420-E4DE9B8A49D9}" srcId="{6B42A012-A32A-4529-812B-A65FB23FCD30}" destId="{32034380-7331-4084-A4B9-E5D1A70853AF}" srcOrd="0" destOrd="0" parTransId="{F9099FB0-A5C0-48EF-AEB7-11AC428BDC93}" sibTransId="{93E8DCA3-94EA-4349-B1D8-D37C19307585}"/>
    <dgm:cxn modelId="{1B19615A-11FB-4253-B5E3-24C954BB49A1}" type="presOf" srcId="{0C1E57B9-7B6C-4FC9-9657-AEA69EA31264}" destId="{D1E30189-46BC-4106-A883-F2D5E6DD2893}" srcOrd="0" destOrd="0" presId="urn:microsoft.com/office/officeart/2005/8/layout/vList5"/>
    <dgm:cxn modelId="{92F9455C-2383-4F49-9CB5-C23153599370}" type="presOf" srcId="{32034380-7331-4084-A4B9-E5D1A70853AF}" destId="{0E294B11-819E-494A-B6DB-5CCCF30BC2DB}" srcOrd="0" destOrd="0" presId="urn:microsoft.com/office/officeart/2005/8/layout/vList5"/>
    <dgm:cxn modelId="{BB1F5B18-FA6F-4C97-B5F8-5ABC4EB04E18}" type="presOf" srcId="{4475380A-2FC5-404F-8882-1328B080FB2F}" destId="{D1E30189-46BC-4106-A883-F2D5E6DD2893}" srcOrd="0" destOrd="3" presId="urn:microsoft.com/office/officeart/2005/8/layout/vList5"/>
    <dgm:cxn modelId="{91923CFB-C99D-4FF7-B5DC-13B252C7F829}" type="presOf" srcId="{6B42A012-A32A-4529-812B-A65FB23FCD30}" destId="{698A663E-4BE6-4951-8BD4-E6B80701F70E}" srcOrd="0" destOrd="0" presId="urn:microsoft.com/office/officeart/2005/8/layout/vList5"/>
    <dgm:cxn modelId="{A6F4C634-4E78-41F6-83CA-70AA8082F9BC}" srcId="{15B4A101-C404-4B6C-9A9E-6A406D4DFCB6}" destId="{B99B28FE-7D5C-41FF-958B-ED6FCA5A08E8}" srcOrd="6" destOrd="0" parTransId="{B16683B7-6772-4EE7-9F09-2CBE166D1631}" sibTransId="{1BDEFF7D-56F5-40FE-B200-2BF7B151AC79}"/>
    <dgm:cxn modelId="{BD47CDBA-10DB-41AD-9F6A-0168F1090269}" type="presOf" srcId="{1AA5611D-31B7-44C9-BEE9-46B3D6EB7AD5}" destId="{270470E8-48FC-4091-9B95-6BE8FCE2ABD5}" srcOrd="0" destOrd="0" presId="urn:microsoft.com/office/officeart/2005/8/layout/vList5"/>
    <dgm:cxn modelId="{8778E5D8-D4C2-4364-BE76-8C6A48D14BAA}" type="presOf" srcId="{E878DF1B-5F3F-4040-8021-745DA6E577C9}" destId="{0E294B11-819E-494A-B6DB-5CCCF30BC2DB}" srcOrd="0" destOrd="1" presId="urn:microsoft.com/office/officeart/2005/8/layout/vList5"/>
    <dgm:cxn modelId="{CFFB9FC6-426D-4BA5-AD63-DFADE3952538}" type="presOf" srcId="{AC6DBA42-9350-4042-95E0-8EE497C0ED29}" destId="{D1E30189-46BC-4106-A883-F2D5E6DD2893}" srcOrd="0" destOrd="5" presId="urn:microsoft.com/office/officeart/2005/8/layout/vList5"/>
    <dgm:cxn modelId="{22E8E89F-E179-4AD2-9B5A-59DC4199A99F}" srcId="{15B4A101-C404-4B6C-9A9E-6A406D4DFCB6}" destId="{AC6DBA42-9350-4042-95E0-8EE497C0ED29}" srcOrd="5" destOrd="0" parTransId="{D6F6C821-8BD1-49D0-9B55-19A5259357A0}" sibTransId="{10D70145-79E2-425C-85BA-363D3F72DA5D}"/>
    <dgm:cxn modelId="{DA84DD1F-8BFD-487A-ABF0-BFE899B669E5}" srcId="{15B4A101-C404-4B6C-9A9E-6A406D4DFCB6}" destId="{4EAF98DE-3DF8-478E-9916-73BFC588507D}" srcOrd="2" destOrd="0" parTransId="{106B4102-6F7A-43FB-A124-FCC4FB70C058}" sibTransId="{9C45A0C2-656F-4B7C-AE5B-EAB2C344E588}"/>
    <dgm:cxn modelId="{627D9A29-CA80-43E5-8C37-7B87C55EC2AC}" srcId="{15B4A101-C404-4B6C-9A9E-6A406D4DFCB6}" destId="{0C1E57B9-7B6C-4FC9-9657-AEA69EA31264}" srcOrd="0" destOrd="0" parTransId="{3E45B2FB-A76C-401B-8555-198C0D8E36D4}" sibTransId="{A710D641-C59F-4CD4-A126-573556255D74}"/>
    <dgm:cxn modelId="{FE61F721-AA11-4F80-A5C7-BF75E20ECFD4}" srcId="{6B42A012-A32A-4529-812B-A65FB23FCD30}" destId="{E878DF1B-5F3F-4040-8021-745DA6E577C9}" srcOrd="1" destOrd="0" parTransId="{A2CC7251-CE24-4505-B166-A882401D7302}" sibTransId="{1D665AEC-2624-4E55-A4C8-E76A5E4D7A8D}"/>
    <dgm:cxn modelId="{7C1E7FB1-B0A7-4D5C-9161-9367C755DECC}" srcId="{1AA5611D-31B7-44C9-BEE9-46B3D6EB7AD5}" destId="{6B42A012-A32A-4529-812B-A65FB23FCD30}" srcOrd="0" destOrd="0" parTransId="{CFE9D7DF-E4AB-4738-AC6B-A2C3C9351E97}" sibTransId="{36442ACF-561F-423B-B64A-153F0288EB6F}"/>
    <dgm:cxn modelId="{DFF3598D-3CBA-4BF7-BC90-4A3BC09CF863}" type="presOf" srcId="{6A065851-56EF-4595-9686-7F3F7EE481D7}" destId="{D1E30189-46BC-4106-A883-F2D5E6DD2893}" srcOrd="0" destOrd="4" presId="urn:microsoft.com/office/officeart/2005/8/layout/vList5"/>
    <dgm:cxn modelId="{AEA124E2-5C50-4E9C-90F1-A26D4EA0B4C9}" type="presOf" srcId="{15B4A101-C404-4B6C-9A9E-6A406D4DFCB6}" destId="{F7D7E153-B66B-4983-9827-4AEA4D83C43B}" srcOrd="0" destOrd="0" presId="urn:microsoft.com/office/officeart/2005/8/layout/vList5"/>
    <dgm:cxn modelId="{842E593E-A236-48CC-8E18-6919D81FB13E}" type="presOf" srcId="{B99B28FE-7D5C-41FF-958B-ED6FCA5A08E8}" destId="{D1E30189-46BC-4106-A883-F2D5E6DD2893}" srcOrd="0" destOrd="6" presId="urn:microsoft.com/office/officeart/2005/8/layout/vList5"/>
    <dgm:cxn modelId="{06228C15-932D-4BD3-87E5-5BEC148AF073}" type="presOf" srcId="{4EAF98DE-3DF8-478E-9916-73BFC588507D}" destId="{D1E30189-46BC-4106-A883-F2D5E6DD2893}" srcOrd="0" destOrd="2" presId="urn:microsoft.com/office/officeart/2005/8/layout/vList5"/>
    <dgm:cxn modelId="{88B14FF3-0917-417A-94E7-B399D63483A0}" type="presOf" srcId="{99144D07-31D6-45FE-BF23-4CB46F9461F2}" destId="{D1E30189-46BC-4106-A883-F2D5E6DD2893}" srcOrd="0" destOrd="1" presId="urn:microsoft.com/office/officeart/2005/8/layout/vList5"/>
    <dgm:cxn modelId="{048D8160-757D-43A2-9C96-7207E98890F6}" type="presParOf" srcId="{270470E8-48FC-4091-9B95-6BE8FCE2ABD5}" destId="{F1FD289D-368C-4562-9B41-E5E964D11931}" srcOrd="0" destOrd="0" presId="urn:microsoft.com/office/officeart/2005/8/layout/vList5"/>
    <dgm:cxn modelId="{E79DD4E0-CBBE-4DB4-A39A-1861ED13F0F2}" type="presParOf" srcId="{F1FD289D-368C-4562-9B41-E5E964D11931}" destId="{698A663E-4BE6-4951-8BD4-E6B80701F70E}" srcOrd="0" destOrd="0" presId="urn:microsoft.com/office/officeart/2005/8/layout/vList5"/>
    <dgm:cxn modelId="{3C685C57-ED4D-4599-ACB8-F8876A77D6A0}" type="presParOf" srcId="{F1FD289D-368C-4562-9B41-E5E964D11931}" destId="{0E294B11-819E-494A-B6DB-5CCCF30BC2DB}" srcOrd="1" destOrd="0" presId="urn:microsoft.com/office/officeart/2005/8/layout/vList5"/>
    <dgm:cxn modelId="{F5B9EB96-4F60-40E6-822F-0BE059B7ED1A}" type="presParOf" srcId="{270470E8-48FC-4091-9B95-6BE8FCE2ABD5}" destId="{D83033C0-D147-4CDF-80ED-4157C17322EB}" srcOrd="1" destOrd="0" presId="urn:microsoft.com/office/officeart/2005/8/layout/vList5"/>
    <dgm:cxn modelId="{041E1E04-3C5D-4166-B6FB-1F0903421F32}" type="presParOf" srcId="{270470E8-48FC-4091-9B95-6BE8FCE2ABD5}" destId="{3B0C4726-8108-4E51-A87F-40E3C902A2D4}" srcOrd="2" destOrd="0" presId="urn:microsoft.com/office/officeart/2005/8/layout/vList5"/>
    <dgm:cxn modelId="{87CB6ABC-CB44-448E-BBBF-E9011C02837A}" type="presParOf" srcId="{3B0C4726-8108-4E51-A87F-40E3C902A2D4}" destId="{F7D7E153-B66B-4983-9827-4AEA4D83C43B}" srcOrd="0" destOrd="0" presId="urn:microsoft.com/office/officeart/2005/8/layout/vList5"/>
    <dgm:cxn modelId="{8ECD3924-4327-4636-880F-992D48F2BA9F}" type="presParOf" srcId="{3B0C4726-8108-4E51-A87F-40E3C902A2D4}" destId="{D1E30189-46BC-4106-A883-F2D5E6DD289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F2428AA-15F8-4A3B-8BDA-C719E470C226}">
      <dsp:nvSpPr>
        <dsp:cNvPr id="0" name=""/>
        <dsp:cNvSpPr/>
      </dsp:nvSpPr>
      <dsp:spPr>
        <a:xfrm>
          <a:off x="35" y="692417"/>
          <a:ext cx="3418284" cy="134888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09728" rIns="192024" bIns="109728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Exchange Authority</a:t>
          </a:r>
          <a:endParaRPr lang="en-US" sz="2700" kern="1200" dirty="0"/>
        </a:p>
      </dsp:txBody>
      <dsp:txXfrm>
        <a:off x="35" y="692417"/>
        <a:ext cx="3418284" cy="1348885"/>
      </dsp:txXfrm>
    </dsp:sp>
    <dsp:sp modelId="{4B0907D9-0E2C-4073-98FA-424FE4A2326D}">
      <dsp:nvSpPr>
        <dsp:cNvPr id="0" name=""/>
        <dsp:cNvSpPr/>
      </dsp:nvSpPr>
      <dsp:spPr>
        <a:xfrm>
          <a:off x="35" y="2041302"/>
          <a:ext cx="3418284" cy="237168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018" tIns="144018" rIns="192024" bIns="216027" numCol="1" spcCol="1270" anchor="t" anchorCtr="0">
          <a:noAutofit/>
        </a:bodyPr>
        <a:lstStyle/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ts val="1200"/>
            </a:spcAft>
            <a:buChar char="••"/>
          </a:pPr>
          <a:r>
            <a:rPr lang="en-US" sz="2700" kern="1200" dirty="0" smtClean="0"/>
            <a:t>Leverage active purchasing </a:t>
          </a:r>
          <a:endParaRPr lang="en-US" sz="2700" kern="1200" dirty="0"/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ts val="1200"/>
            </a:spcAft>
            <a:buChar char="••"/>
          </a:pPr>
          <a:r>
            <a:rPr lang="en-US" sz="2700" kern="1200" dirty="0" smtClean="0"/>
            <a:t>Establish standardized plans</a:t>
          </a:r>
          <a:endParaRPr lang="en-US" sz="2700" kern="1200" dirty="0"/>
        </a:p>
      </dsp:txBody>
      <dsp:txXfrm>
        <a:off x="35" y="2041302"/>
        <a:ext cx="3418284" cy="2371680"/>
      </dsp:txXfrm>
    </dsp:sp>
    <dsp:sp modelId="{3254BE84-09B4-410C-A61E-ACF48AD944FA}">
      <dsp:nvSpPr>
        <dsp:cNvPr id="0" name=""/>
        <dsp:cNvSpPr/>
      </dsp:nvSpPr>
      <dsp:spPr>
        <a:xfrm>
          <a:off x="3896879" y="692417"/>
          <a:ext cx="3418284" cy="134888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09728" rIns="192024" bIns="109728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smtClean="0"/>
            <a:t>Exchange or Statewide Market Reforms </a:t>
          </a:r>
          <a:endParaRPr lang="en-US" sz="2700" kern="1200"/>
        </a:p>
      </dsp:txBody>
      <dsp:txXfrm>
        <a:off x="3896879" y="692417"/>
        <a:ext cx="3418284" cy="1348885"/>
      </dsp:txXfrm>
    </dsp:sp>
    <dsp:sp modelId="{6A11E35B-704E-41EB-9810-21F2E82476B5}">
      <dsp:nvSpPr>
        <dsp:cNvPr id="0" name=""/>
        <dsp:cNvSpPr/>
      </dsp:nvSpPr>
      <dsp:spPr>
        <a:xfrm>
          <a:off x="3896879" y="2041302"/>
          <a:ext cx="3418284" cy="2371680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018" tIns="144018" rIns="192024" bIns="216027" numCol="1" spcCol="1270" anchor="t" anchorCtr="0">
          <a:noAutofit/>
        </a:bodyPr>
        <a:lstStyle/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Require plans to cover certain services pre-deductible</a:t>
          </a:r>
          <a:endParaRPr lang="en-US" sz="2700" kern="1200" dirty="0"/>
        </a:p>
      </dsp:txBody>
      <dsp:txXfrm>
        <a:off x="3896879" y="2041302"/>
        <a:ext cx="3418284" cy="237168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E294B11-819E-494A-B6DB-5CCCF30BC2DB}">
      <dsp:nvSpPr>
        <dsp:cNvPr id="0" name=""/>
        <dsp:cNvSpPr/>
      </dsp:nvSpPr>
      <dsp:spPr>
        <a:xfrm rot="5400000">
          <a:off x="4848971" y="-1376365"/>
          <a:ext cx="2323369" cy="5657088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Primary Care/Mental Health Office Visits: $50 copay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Specialty Care Office Visits: $70 copay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Generic Drugs: $25 copay</a:t>
          </a:r>
        </a:p>
      </dsp:txBody>
      <dsp:txXfrm rot="5400000">
        <a:off x="4848971" y="-1376365"/>
        <a:ext cx="2323369" cy="5657088"/>
      </dsp:txXfrm>
    </dsp:sp>
    <dsp:sp modelId="{698A663E-4BE6-4951-8BD4-E6B80701F70E}">
      <dsp:nvSpPr>
        <dsp:cNvPr id="0" name=""/>
        <dsp:cNvSpPr/>
      </dsp:nvSpPr>
      <dsp:spPr>
        <a:xfrm>
          <a:off x="0" y="72"/>
          <a:ext cx="3182112" cy="290421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Bronze Plan: Services Exempt from Deductible</a:t>
          </a:r>
        </a:p>
      </dsp:txBody>
      <dsp:txXfrm>
        <a:off x="0" y="72"/>
        <a:ext cx="3182112" cy="2904212"/>
      </dsp:txXfrm>
    </dsp:sp>
    <dsp:sp modelId="{D1E30189-46BC-4106-A883-F2D5E6DD2893}">
      <dsp:nvSpPr>
        <dsp:cNvPr id="0" name=""/>
        <dsp:cNvSpPr/>
      </dsp:nvSpPr>
      <dsp:spPr>
        <a:xfrm rot="5400000">
          <a:off x="4811581" y="1718293"/>
          <a:ext cx="2323369" cy="5657088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Primary Care/Mental Health Office Visits: $25 copay</a:t>
          </a:r>
          <a:endParaRPr lang="en-U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Specialty Care Office Visits: $50 copay</a:t>
          </a:r>
          <a:endParaRPr lang="en-U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Outpatient Rehab: $45 copay</a:t>
          </a:r>
          <a:endParaRPr lang="en-U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Lab work: $45 copay</a:t>
          </a:r>
          <a:endParaRPr lang="en-U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X-rays: $65 copay</a:t>
          </a:r>
          <a:endParaRPr lang="en-U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Imaging (CT/MRI): $250 copay</a:t>
          </a:r>
          <a:endParaRPr lang="en-U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Generic Drugs: $15 copay</a:t>
          </a:r>
          <a:endParaRPr lang="en-US" sz="1800" kern="1200" dirty="0"/>
        </a:p>
      </dsp:txBody>
      <dsp:txXfrm rot="5400000">
        <a:off x="4811581" y="1718293"/>
        <a:ext cx="2323369" cy="5657088"/>
      </dsp:txXfrm>
    </dsp:sp>
    <dsp:sp modelId="{F7D7E153-B66B-4983-9827-4AEA4D83C43B}">
      <dsp:nvSpPr>
        <dsp:cNvPr id="0" name=""/>
        <dsp:cNvSpPr/>
      </dsp:nvSpPr>
      <dsp:spPr>
        <a:xfrm>
          <a:off x="0" y="3049495"/>
          <a:ext cx="3182112" cy="2904212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Silver Plan: Services Exempt from Deductible</a:t>
          </a:r>
          <a:endParaRPr lang="en-US" sz="2400" kern="1200" dirty="0"/>
        </a:p>
      </dsp:txBody>
      <dsp:txXfrm>
        <a:off x="0" y="3049495"/>
        <a:ext cx="3182112" cy="29042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871B4AA-BFB5-4A8B-9C50-3F13E57E56E4}" type="datetimeFigureOut">
              <a:rPr lang="en-US" smtClean="0"/>
              <a:pPr/>
              <a:t>1/22/15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r>
              <a:rPr lang="en-US" dirty="0" smtClean="0"/>
              <a:t>FamiliesUSA.org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B104614-B88C-4DA0-8A52-AF27F41E608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7358621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24B562F-3700-4A40-A08C-EBE54C2C86EF}" type="datetimeFigureOut">
              <a:rPr lang="en-US" smtClean="0"/>
              <a:pPr/>
              <a:t>1/22/15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r>
              <a:rPr lang="en-US" dirty="0" smtClean="0"/>
              <a:t>FamiliesUSA.org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1CECAC9-F51C-4923-8A99-5CB11F4BE9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4005531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FamiliesUSA.org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CECAC9-F51C-4923-8A99-5CB11F4BE9EB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232581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Only based</a:t>
            </a:r>
            <a:r>
              <a:rPr lang="en-US" baseline="0" dirty="0" smtClean="0"/>
              <a:t> on in-network cost-sharing and covered services. </a:t>
            </a:r>
            <a:r>
              <a:rPr lang="en-US" dirty="0" smtClean="0"/>
              <a:t>Does</a:t>
            </a:r>
            <a:r>
              <a:rPr lang="en-US" baseline="0" dirty="0" smtClean="0"/>
              <a:t> not factor in out-of-network care or care for non-covered services.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FamiliesUSA.org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CECAC9-F51C-4923-8A99-5CB11F4BE9EB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620177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Only based</a:t>
            </a:r>
            <a:r>
              <a:rPr lang="en-US" baseline="0" dirty="0" smtClean="0"/>
              <a:t> on in-network cost-sharing and covered services. </a:t>
            </a:r>
            <a:r>
              <a:rPr lang="en-US" dirty="0" smtClean="0"/>
              <a:t>Does</a:t>
            </a:r>
            <a:r>
              <a:rPr lang="en-US" baseline="0" dirty="0" smtClean="0"/>
              <a:t> not factor in out-of-network care or care for non-covered services.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FamiliesUSA.org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CECAC9-F51C-4923-8A99-5CB11F4BE9EB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37186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RWJF research has found that fewer marketplace</a:t>
            </a:r>
            <a:r>
              <a:rPr lang="en-US" baseline="0" dirty="0" smtClean="0"/>
              <a:t> silver plans are cover even services like a primary care visit prior to the deductible being paid, compared to employer-based coverage</a:t>
            </a:r>
          </a:p>
          <a:p>
            <a:r>
              <a:rPr lang="en-US" baseline="0" dirty="0" smtClean="0"/>
              <a:t>Federal financial assistance through cost-sharing reductions helps mitigate against high deductibles. But this help only goes so far.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FamiliesUSA.org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CECAC9-F51C-4923-8A99-5CB11F4BE9E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855092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FamiliesUSA.org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CECAC9-F51C-4923-8A99-5CB11F4BE9E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786550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Only based</a:t>
            </a:r>
            <a:r>
              <a:rPr lang="en-US" baseline="0" dirty="0" smtClean="0"/>
              <a:t> on in-network cost-sharing and covered services. </a:t>
            </a:r>
            <a:r>
              <a:rPr lang="en-US" dirty="0" smtClean="0"/>
              <a:t>Does</a:t>
            </a:r>
            <a:r>
              <a:rPr lang="en-US" baseline="0" dirty="0" smtClean="0"/>
              <a:t> not factor in out-of-network care or care for non-covered services.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FamiliesUSA.org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CECAC9-F51C-4923-8A99-5CB11F4BE9E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3435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Only based</a:t>
            </a:r>
            <a:r>
              <a:rPr lang="en-US" baseline="0" dirty="0" smtClean="0"/>
              <a:t> on in-network cost-sharing and covered services. </a:t>
            </a:r>
            <a:r>
              <a:rPr lang="en-US" dirty="0" smtClean="0"/>
              <a:t>Does</a:t>
            </a:r>
            <a:r>
              <a:rPr lang="en-US" baseline="0" dirty="0" smtClean="0"/>
              <a:t> not factor in out-of-network care or care for non-covered services.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FamiliesUSA.org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CECAC9-F51C-4923-8A99-5CB11F4BE9E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990472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Only based</a:t>
            </a:r>
            <a:r>
              <a:rPr lang="en-US" baseline="0" dirty="0" smtClean="0"/>
              <a:t> on in-network cost-sharing and covered services. </a:t>
            </a:r>
            <a:r>
              <a:rPr lang="en-US" dirty="0" smtClean="0"/>
              <a:t>Does</a:t>
            </a:r>
            <a:r>
              <a:rPr lang="en-US" baseline="0" dirty="0" smtClean="0"/>
              <a:t> not factor in out-of-network care or care for non-covered services.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FamiliesUSA.org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CECAC9-F51C-4923-8A99-5CB11F4BE9E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773761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Only based</a:t>
            </a:r>
            <a:r>
              <a:rPr lang="en-US" baseline="0" dirty="0" smtClean="0"/>
              <a:t> on in-network cost-sharing and covered services. </a:t>
            </a:r>
            <a:r>
              <a:rPr lang="en-US" dirty="0" smtClean="0"/>
              <a:t>Does</a:t>
            </a:r>
            <a:r>
              <a:rPr lang="en-US" baseline="0" dirty="0" smtClean="0"/>
              <a:t> not factor in out-of-network care or care for non-covered services.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FamiliesUSA.org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CECAC9-F51C-4923-8A99-5CB11F4BE9E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21449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Bronze plan: $4,500 medical deductible +</a:t>
            </a:r>
            <a:r>
              <a:rPr lang="en-US" baseline="0" dirty="0" smtClean="0"/>
              <a:t> $200 drug deductible</a:t>
            </a:r>
          </a:p>
          <a:p>
            <a:r>
              <a:rPr lang="en-US" baseline="0" dirty="0" smtClean="0"/>
              <a:t>Silver plan: $2,000 medical deductible + $250 drug deductible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FamiliesUSA.org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CECAC9-F51C-4923-8A99-5CB11F4BE9E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319406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Only based</a:t>
            </a:r>
            <a:r>
              <a:rPr lang="en-US" baseline="0" dirty="0" smtClean="0"/>
              <a:t> on in-network cost-sharing and covered services. </a:t>
            </a:r>
            <a:r>
              <a:rPr lang="en-US" dirty="0" smtClean="0"/>
              <a:t>Does</a:t>
            </a:r>
            <a:r>
              <a:rPr lang="en-US" baseline="0" dirty="0" smtClean="0"/>
              <a:t> not factor in out-of-network care or care for non-covered services.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FamiliesUSA.org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CECAC9-F51C-4923-8A99-5CB11F4BE9EB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08737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Mas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152400" y="6477000"/>
            <a:ext cx="3124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800" spc="0" baseline="0" dirty="0" smtClean="0">
                <a:solidFill>
                  <a:schemeClr val="tx2"/>
                </a:solidFill>
                <a:latin typeface="+mn-lt"/>
              </a:rPr>
              <a:t>FamiliesUSA.org</a:t>
            </a:r>
            <a:endParaRPr lang="en-US" sz="800" spc="0" baseline="0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11" name="Picture 2" descr="FamiliesUS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3400" y="6019800"/>
            <a:ext cx="749685" cy="645381"/>
          </a:xfrm>
          <a:prstGeom prst="rect">
            <a:avLst/>
          </a:prstGeom>
          <a:noFill/>
        </p:spPr>
      </p:pic>
      <p:sp>
        <p:nvSpPr>
          <p:cNvPr id="8" name="Right Triangle 7"/>
          <p:cNvSpPr/>
          <p:nvPr userDrawn="1"/>
        </p:nvSpPr>
        <p:spPr>
          <a:xfrm rot="10800000">
            <a:off x="8915400" y="685800"/>
            <a:ext cx="228600" cy="22860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familiesusa.org/product/designing-silver-health-plans-affordable-out-pocket-costs-lower-and-moderate-income" TargetMode="External"/><Relationship Id="rId4" Type="http://schemas.openxmlformats.org/officeDocument/2006/relationships/hyperlink" Target="http://familiesusa.org/product/standardized-health-plans-promoting-plans-affordable-upfront-out-pocket-costs" TargetMode="External"/><Relationship Id="rId5" Type="http://schemas.openxmlformats.org/officeDocument/2006/relationships/hyperlink" Target="mailto:lmitts@familiesusa.org" TargetMode="External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G:\PUBS\_PUBS NEW\Artwork\Logos\FamilesUSA\NEW LOGO\FUSA_2013LOGO_FINAL_jp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2286000"/>
            <a:ext cx="4800600" cy="10668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752600" y="3810000"/>
            <a:ext cx="57912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ts val="1200"/>
              </a:spcBef>
            </a:pPr>
            <a:r>
              <a:rPr lang="en-US" sz="2400" b="1" dirty="0" smtClean="0"/>
              <a:t>Health Action 2015: Improving Cost-sharing and Premium Affordability in the Marketplace</a:t>
            </a:r>
          </a:p>
          <a:p>
            <a:pPr algn="r">
              <a:spcBef>
                <a:spcPts val="1200"/>
              </a:spcBef>
            </a:pP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Lydia Mitts, Senior Policy Analyst </a:t>
            </a:r>
            <a:endParaRPr lang="en-US" sz="20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143000"/>
            <a:ext cx="79248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/>
              <a:t>Takeaways: </a:t>
            </a: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800" dirty="0" smtClean="0"/>
              <a:t>Find existing plan design as starting point</a:t>
            </a: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800" dirty="0" smtClean="0"/>
              <a:t>Consider </a:t>
            </a:r>
            <a:r>
              <a:rPr lang="en-US" sz="2800" dirty="0"/>
              <a:t>i</a:t>
            </a:r>
            <a:r>
              <a:rPr lang="en-US" sz="2800" dirty="0" smtClean="0"/>
              <a:t>deal price point, existing market</a:t>
            </a: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800" dirty="0" smtClean="0"/>
              <a:t>Lower upfront cost-sharing possible, but be prepared to make trade-offs</a:t>
            </a:r>
          </a:p>
          <a:p>
            <a:pPr lvl="1">
              <a:lnSpc>
                <a:spcPct val="150000"/>
              </a:lnSpc>
            </a:pPr>
            <a:endParaRPr lang="en-US" sz="2800" dirty="0" smtClean="0"/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sz="2800" dirty="0" smtClean="0"/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sz="2800" dirty="0" smtClean="0"/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152400"/>
            <a:ext cx="883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DC Experience Designing Plans 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567952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52400"/>
            <a:ext cx="883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2. Private Financial Assistance 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1143000"/>
            <a:ext cx="88392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spcAft>
                <a:spcPts val="2400"/>
              </a:spcAft>
              <a:buFont typeface="Wingdings" panose="05000000000000000000" pitchFamily="2" charset="2"/>
              <a:buChar char="§"/>
            </a:pPr>
            <a:r>
              <a:rPr lang="en-US" sz="2800" dirty="0" smtClean="0"/>
              <a:t>Local strategy to provide assistance with premiums + cost-sharing</a:t>
            </a:r>
          </a:p>
          <a:p>
            <a:pPr marL="514350" indent="-514350">
              <a:spcAft>
                <a:spcPts val="2400"/>
              </a:spcAft>
              <a:buFont typeface="Wingdings" panose="05000000000000000000" pitchFamily="2" charset="2"/>
              <a:buChar char="§"/>
            </a:pPr>
            <a:r>
              <a:rPr lang="en-US" sz="2800" dirty="0" smtClean="0"/>
              <a:t>Federal guidance supportive of nonprofit programs that: </a:t>
            </a:r>
          </a:p>
          <a:p>
            <a:pPr marL="1428750" lvl="2" indent="-514350">
              <a:spcAft>
                <a:spcPts val="2400"/>
              </a:spcAft>
              <a:buFont typeface="+mj-lt"/>
              <a:buAutoNum type="arabicPeriod"/>
            </a:pPr>
            <a:r>
              <a:rPr lang="en-US" sz="2800" dirty="0" smtClean="0"/>
              <a:t>Offer assistance the full plan year</a:t>
            </a:r>
          </a:p>
          <a:p>
            <a:pPr marL="1428750" lvl="2" indent="-514350">
              <a:spcAft>
                <a:spcPts val="2400"/>
              </a:spcAft>
              <a:buFont typeface="+mj-lt"/>
              <a:buAutoNum type="arabicPeriod"/>
            </a:pPr>
            <a:r>
              <a:rPr lang="en-US" sz="2800" dirty="0" smtClean="0"/>
              <a:t>Base eligibility on financial status 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25954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52400"/>
            <a:ext cx="883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2. Private Financial Assistance </a:t>
            </a:r>
            <a:r>
              <a:rPr lang="en-US" sz="2800" b="1" dirty="0" smtClean="0">
                <a:solidFill>
                  <a:schemeClr val="bg1"/>
                </a:solidFill>
              </a:rPr>
              <a:t>Cont. 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838200"/>
            <a:ext cx="8839200" cy="5786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800" dirty="0" smtClean="0"/>
              <a:t>Nonprofits partnering with local health systems for funding</a:t>
            </a:r>
          </a:p>
          <a:p>
            <a:pPr marL="914400" lvl="1" indent="-457200"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US" sz="2800" b="1" dirty="0" smtClean="0"/>
              <a:t>Health Connect: United Way of Dane County, WI</a:t>
            </a:r>
          </a:p>
          <a:p>
            <a:pPr marL="1371600" lvl="2" indent="-457200"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800" dirty="0" smtClean="0"/>
              <a:t>Premium Assistance up to 150% </a:t>
            </a:r>
            <a:r>
              <a:rPr lang="en-US" sz="2800" dirty="0" smtClean="0"/>
              <a:t>poverty</a:t>
            </a:r>
          </a:p>
          <a:p>
            <a:pPr marL="1371600" lvl="2" indent="-457200"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800" dirty="0" smtClean="0"/>
              <a:t>Funding from U of Wisconsin Health System</a:t>
            </a:r>
            <a:endParaRPr lang="en-US" sz="2800" dirty="0" smtClean="0"/>
          </a:p>
          <a:p>
            <a:pPr marL="971550" lvl="1" indent="-514350"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US" sz="2800" b="1" dirty="0" smtClean="0"/>
              <a:t>Project Access Now, Portland OR </a:t>
            </a:r>
          </a:p>
          <a:p>
            <a:pPr marL="1428750" lvl="2" indent="-514350"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800" dirty="0" smtClean="0"/>
              <a:t>Premium Assistance up to 200% poverty</a:t>
            </a:r>
            <a:endParaRPr lang="en-US" sz="2800" dirty="0" smtClean="0"/>
          </a:p>
          <a:p>
            <a:pPr marL="1428750" lvl="2" indent="-514350"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800" dirty="0" smtClean="0"/>
              <a:t>Nonprofit </a:t>
            </a:r>
            <a:r>
              <a:rPr lang="en-US" sz="2800" dirty="0" smtClean="0"/>
              <a:t>Hospitals/Community Providers waive remaining cost-sharing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08915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amilies USA&#10;1201 New York Avenue, NW, Suite 1100&#10;Washington, DC 20005&#10;&#10;main 202-628-3030 / fax 202-347-24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5029200"/>
            <a:ext cx="3124200" cy="69426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5498592" y="5735247"/>
            <a:ext cx="381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2">
                    <a:lumMod val="50000"/>
                  </a:schemeClr>
                </a:solidFill>
              </a:rPr>
              <a:t>1201 New York Avenue, NW, Suite 1100</a:t>
            </a:r>
          </a:p>
          <a:p>
            <a:r>
              <a:rPr lang="en-US" sz="1000" dirty="0" smtClean="0">
                <a:solidFill>
                  <a:schemeClr val="bg2">
                    <a:lumMod val="50000"/>
                  </a:schemeClr>
                </a:solidFill>
              </a:rPr>
              <a:t>Washington, DC 20005</a:t>
            </a:r>
          </a:p>
          <a:p>
            <a:endParaRPr lang="en-US" sz="10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sz="1000" b="1" dirty="0" smtClean="0">
                <a:solidFill>
                  <a:schemeClr val="bg2">
                    <a:lumMod val="50000"/>
                  </a:schemeClr>
                </a:solidFill>
              </a:rPr>
              <a:t>main</a:t>
            </a:r>
            <a:r>
              <a:rPr lang="en-US" sz="1000" dirty="0" smtClean="0">
                <a:solidFill>
                  <a:schemeClr val="bg2">
                    <a:lumMod val="50000"/>
                  </a:schemeClr>
                </a:solidFill>
              </a:rPr>
              <a:t> 202-628-3030 / </a:t>
            </a:r>
            <a:r>
              <a:rPr lang="en-US" sz="1000" b="1" dirty="0" smtClean="0">
                <a:solidFill>
                  <a:schemeClr val="bg2">
                    <a:lumMod val="50000"/>
                  </a:schemeClr>
                </a:solidFill>
              </a:rPr>
              <a:t>fax</a:t>
            </a:r>
            <a:r>
              <a:rPr lang="en-US" sz="1000" dirty="0" smtClean="0">
                <a:solidFill>
                  <a:schemeClr val="bg2">
                    <a:lumMod val="50000"/>
                  </a:schemeClr>
                </a:solidFill>
              </a:rPr>
              <a:t> 202-347-2417</a:t>
            </a:r>
            <a:endParaRPr lang="en-US" sz="1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685800"/>
            <a:ext cx="85344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Additional Families USA Resources: </a:t>
            </a:r>
          </a:p>
          <a:p>
            <a:endParaRPr lang="en-US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i="1" dirty="0" smtClean="0"/>
              <a:t>Designing Silver Plans with Affordable Out-of-Pocket Costs for Lower– and Moderate-Income Consumers: </a:t>
            </a:r>
            <a:r>
              <a:rPr lang="en-US" b="1" i="1" dirty="0" smtClean="0">
                <a:hlinkClick r:id="rId3"/>
              </a:rPr>
              <a:t>http://familiesusa.org/product/designing-silver-health-plans-affordable-out-pocket-costs-lower-and-moderate-income</a:t>
            </a:r>
            <a:endParaRPr lang="en-US" b="1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i="1" dirty="0"/>
              <a:t>S</a:t>
            </a:r>
            <a:r>
              <a:rPr lang="en-US" b="1" i="1" dirty="0" smtClean="0"/>
              <a:t>tandardized Health Plans: Promoting Plans with Affordable Upfront </a:t>
            </a:r>
            <a:r>
              <a:rPr lang="en-US" b="1" i="1" dirty="0"/>
              <a:t>Out-of-Pocket Costs: </a:t>
            </a:r>
            <a:r>
              <a:rPr lang="en-US" b="1" i="1" dirty="0">
                <a:hlinkClick r:id="rId4"/>
              </a:rPr>
              <a:t>http://</a:t>
            </a:r>
            <a:r>
              <a:rPr lang="en-US" b="1" i="1" dirty="0" smtClean="0">
                <a:hlinkClick r:id="rId4"/>
              </a:rPr>
              <a:t>familiesusa.org/product/standardized-health-plans-promoting-plans-affordable-upfront-out-pocket-costs</a:t>
            </a:r>
            <a:r>
              <a:rPr lang="en-US" b="1" i="1" dirty="0" smtClean="0"/>
              <a:t> </a:t>
            </a:r>
            <a:endParaRPr lang="en-US" sz="2400" b="1" dirty="0" smtClean="0"/>
          </a:p>
          <a:p>
            <a:endParaRPr lang="en-US" sz="2400" b="1" dirty="0"/>
          </a:p>
          <a:p>
            <a:endParaRPr lang="en-US" sz="2400" b="1" dirty="0" smtClean="0"/>
          </a:p>
          <a:p>
            <a:r>
              <a:rPr lang="en-US" sz="2400" b="1" dirty="0" smtClean="0"/>
              <a:t>Lydia Mitts</a:t>
            </a:r>
          </a:p>
          <a:p>
            <a:r>
              <a:rPr lang="en-US" sz="2400" dirty="0" smtClean="0"/>
              <a:t>Senior Policy Analyst</a:t>
            </a:r>
          </a:p>
          <a:p>
            <a:r>
              <a:rPr lang="en-US" sz="2400" dirty="0" smtClean="0"/>
              <a:t>Families USA</a:t>
            </a:r>
          </a:p>
          <a:p>
            <a:r>
              <a:rPr lang="en-US" sz="2400" dirty="0" smtClean="0">
                <a:hlinkClick r:id="rId5"/>
              </a:rPr>
              <a:t>lmitts@familiesusa.org</a:t>
            </a:r>
            <a:endParaRPr lang="en-US" sz="2400" dirty="0" smtClean="0"/>
          </a:p>
          <a:p>
            <a:r>
              <a:rPr lang="en-US" sz="2400" dirty="0" smtClean="0"/>
              <a:t>(202)628-3030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990600"/>
            <a:ext cx="7848600" cy="7048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800" b="1" dirty="0" smtClean="0"/>
              <a:t>Silver and bronze plans are most popular, but most have high upfront out-of-pocket costs</a:t>
            </a:r>
          </a:p>
          <a:p>
            <a:pPr marL="914400" lvl="1" indent="-457200"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US" sz="2800" dirty="0" smtClean="0"/>
              <a:t>2015 Average Silver Plan Deductible: $2,658</a:t>
            </a:r>
          </a:p>
          <a:p>
            <a:pPr marL="914400" lvl="1" indent="-457200"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US" sz="2800" dirty="0" smtClean="0"/>
              <a:t>Fewer plans cover services pre-deductible</a:t>
            </a:r>
          </a:p>
          <a:p>
            <a:pPr marL="457200" indent="-457200"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800" dirty="0" smtClean="0"/>
              <a:t>Federa</a:t>
            </a:r>
            <a:r>
              <a:rPr lang="en-US" sz="2800" dirty="0"/>
              <a:t>l</a:t>
            </a:r>
            <a:r>
              <a:rPr lang="en-US" sz="2800" dirty="0" smtClean="0"/>
              <a:t> </a:t>
            </a:r>
            <a:r>
              <a:rPr lang="en-US" sz="2800" dirty="0"/>
              <a:t>f</a:t>
            </a:r>
            <a:r>
              <a:rPr lang="en-US" sz="2800" dirty="0" smtClean="0"/>
              <a:t>inancial assistance still leaves some consumers exposed to high costs</a:t>
            </a:r>
          </a:p>
          <a:p>
            <a:pPr>
              <a:lnSpc>
                <a:spcPct val="150000"/>
              </a:lnSpc>
            </a:pPr>
            <a:endParaRPr lang="en-US" sz="2800" dirty="0" smtClean="0"/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sz="2800" dirty="0" smtClean="0"/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sz="2800" dirty="0" smtClean="0"/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76200"/>
            <a:ext cx="883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What’s the problem?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04808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52400"/>
            <a:ext cx="883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914400"/>
            <a:ext cx="7543800" cy="4752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State &amp; Federal Policies to Improve Marketplace Plan Offerings</a:t>
            </a: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800" dirty="0" smtClean="0"/>
              <a:t>Cost-sharing Requirements</a:t>
            </a: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800" dirty="0" smtClean="0"/>
              <a:t>Active Purchasing</a:t>
            </a: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800" dirty="0" smtClean="0"/>
              <a:t>Standardized Plans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800" b="1" dirty="0" smtClean="0"/>
              <a:t>Private Financial Assistance Programs</a:t>
            </a: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sz="2800" dirty="0" smtClean="0"/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76200"/>
            <a:ext cx="883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Strategies </a:t>
            </a:r>
            <a:r>
              <a:rPr lang="en-US" sz="2800" b="1" dirty="0" smtClean="0">
                <a:solidFill>
                  <a:schemeClr val="bg1"/>
                </a:solidFill>
              </a:rPr>
              <a:t>Beyond State and Federal Assistance?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825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8600" y="1371600"/>
            <a:ext cx="7924800" cy="1305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sz="2800" dirty="0" smtClean="0"/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76200"/>
            <a:ext cx="883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1. Improving Marketplace Plan Offerings</a:t>
            </a:r>
            <a:endParaRPr lang="en-US" sz="28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88238380"/>
              </p:ext>
            </p:extLst>
          </p:nvPr>
        </p:nvGraphicFramePr>
        <p:xfrm>
          <a:off x="381000" y="914397"/>
          <a:ext cx="8458200" cy="556260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327944"/>
                <a:gridCol w="2549867"/>
                <a:gridCol w="3580389"/>
              </a:tblGrid>
              <a:tr h="10247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Community Health Choice Silver Plan, Texas Marketplace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smtClean="0"/>
                        <a:t>Gunderson Health Plan IA 8O Silver Plan $2500-20%, Iowa Marketplace</a:t>
                      </a:r>
                      <a:endParaRPr lang="en-US" dirty="0"/>
                    </a:p>
                  </a:txBody>
                  <a:tcPr/>
                </a:tc>
              </a:tr>
              <a:tr h="375757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Deductible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accent1"/>
                          </a:solidFill>
                        </a:rPr>
                        <a:t>$0</a:t>
                      </a:r>
                      <a:endParaRPr lang="en-US" sz="1800" b="1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$2,500</a:t>
                      </a: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848891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Primary</a:t>
                      </a:r>
                      <a:r>
                        <a:rPr lang="en-US" sz="1600" b="1" baseline="0" dirty="0" smtClean="0"/>
                        <a:t> Care/Mental Health</a:t>
                      </a:r>
                      <a:r>
                        <a:rPr lang="en-US" sz="1600" b="1" dirty="0" smtClean="0"/>
                        <a:t> Visit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$40 copay/visit</a:t>
                      </a: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20% coinsurance after deductible</a:t>
                      </a: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51973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Specialist Visit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$75 copay/visit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20% coinsurance after deductible</a:t>
                      </a:r>
                      <a:endParaRPr lang="en-US" sz="1800" dirty="0"/>
                    </a:p>
                  </a:txBody>
                  <a:tcPr/>
                </a:tc>
              </a:tr>
              <a:tr h="651973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Urgent Care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$75 copay/visit</a:t>
                      </a: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20% coinsurance after deductible</a:t>
                      </a: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5757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Emergency Room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$250 copay/visit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$150 copay after deductible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51973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Outpatient Surgery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$175 copay/visit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20% coinsurance after</a:t>
                      </a:r>
                      <a:r>
                        <a:rPr lang="en-US" sz="1800" baseline="0" dirty="0" smtClean="0"/>
                        <a:t> deductible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97369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Inpatient Facility Fee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$400 copay/day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$200</a:t>
                      </a:r>
                      <a:r>
                        <a:rPr lang="en-US" sz="1800" baseline="0" dirty="0" smtClean="0"/>
                        <a:t> copay/day after deductible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4115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Generic Drugs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$25</a:t>
                      </a: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$10  copay after deductible</a:t>
                      </a: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52400"/>
            <a:ext cx="883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Actuarial Value Provides Plan Flexibility 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990600"/>
            <a:ext cx="84582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800" b="1" dirty="0" smtClean="0"/>
              <a:t>What is Actuarial </a:t>
            </a:r>
            <a:r>
              <a:rPr lang="en-US" sz="2800" b="1" dirty="0"/>
              <a:t>Value (</a:t>
            </a:r>
            <a:r>
              <a:rPr lang="en-US" sz="2800" b="1" dirty="0" smtClean="0"/>
              <a:t>AV)? </a:t>
            </a:r>
          </a:p>
          <a:p>
            <a:pPr marL="914400" lvl="1" indent="-457200"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800" dirty="0" smtClean="0"/>
              <a:t>Aggregate</a:t>
            </a:r>
            <a:r>
              <a:rPr lang="en-US" sz="2800" dirty="0"/>
              <a:t> </a:t>
            </a:r>
            <a:r>
              <a:rPr lang="en-US" sz="2800" dirty="0" smtClean="0"/>
              <a:t>measure of the portion of a </a:t>
            </a:r>
            <a:r>
              <a:rPr lang="en-US" sz="2800" u="sng" dirty="0" smtClean="0"/>
              <a:t>population’s</a:t>
            </a:r>
            <a:r>
              <a:rPr lang="en-US" sz="2800" dirty="0" smtClean="0"/>
              <a:t> health care costs a plan pays</a:t>
            </a:r>
          </a:p>
          <a:p>
            <a:pPr marL="914400" lvl="1" indent="-457200"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800" dirty="0" smtClean="0"/>
              <a:t>Guides QHP cost-sharing levels</a:t>
            </a:r>
            <a:endParaRPr lang="en-US" sz="2800" dirty="0"/>
          </a:p>
          <a:p>
            <a:pPr marL="1371600" lvl="2" indent="-457200"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US" sz="2800" dirty="0"/>
              <a:t>Silver Plan: 70 % AV</a:t>
            </a:r>
          </a:p>
          <a:p>
            <a:pPr marL="1371600" lvl="2" indent="-457200"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US" sz="2800" dirty="0"/>
              <a:t>Bronze Plan: 60% </a:t>
            </a:r>
            <a:r>
              <a:rPr lang="en-US" sz="2800" dirty="0" smtClean="0"/>
              <a:t>AV</a:t>
            </a:r>
          </a:p>
          <a:p>
            <a:pPr marL="914400" lvl="1" indent="-457200"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800" dirty="0" smtClean="0"/>
              <a:t>Calculated using Federal AV Calculator</a:t>
            </a:r>
          </a:p>
          <a:p>
            <a:pPr marL="457200" indent="-457200"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800" b="1" dirty="0" smtClean="0"/>
              <a:t>Significant carrier flexibility in distributing cost-sharing to meet AV of a metal level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27104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52400"/>
            <a:ext cx="883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Improving Plan Offerings: Federal Advocacy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1143000"/>
            <a:ext cx="7924800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b="1" dirty="0" smtClean="0"/>
              <a:t>Federal Advocacy Priorities</a:t>
            </a:r>
          </a:p>
          <a:p>
            <a:pPr marL="457200" indent="-4572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800" dirty="0" smtClean="0"/>
              <a:t>Federally require plans at every metal level to cover key services pre-deductible </a:t>
            </a:r>
          </a:p>
          <a:p>
            <a:pPr marL="1371600" lvl="2" indent="-457200">
              <a:buFont typeface="Wingdings" panose="05000000000000000000" pitchFamily="2" charset="2"/>
              <a:buChar char="Ø"/>
            </a:pPr>
            <a:r>
              <a:rPr lang="en-US" sz="2400" dirty="0" smtClean="0"/>
              <a:t>Primary care visits</a:t>
            </a:r>
          </a:p>
          <a:p>
            <a:pPr marL="1371600" lvl="2" indent="-457200">
              <a:buFont typeface="Wingdings" panose="05000000000000000000" pitchFamily="2" charset="2"/>
              <a:buChar char="Ø"/>
            </a:pPr>
            <a:r>
              <a:rPr lang="en-US" sz="2400" dirty="0"/>
              <a:t>G</a:t>
            </a:r>
            <a:r>
              <a:rPr lang="en-US" sz="2400" dirty="0" smtClean="0"/>
              <a:t>eneric drugs</a:t>
            </a:r>
          </a:p>
          <a:p>
            <a:pPr marL="1371600" lvl="2" indent="-457200">
              <a:buFont typeface="Wingdings" panose="05000000000000000000" pitchFamily="2" charset="2"/>
              <a:buChar char="Ø"/>
            </a:pPr>
            <a:r>
              <a:rPr lang="en-US" sz="2400" dirty="0" smtClean="0"/>
              <a:t>Secondary preventive services</a:t>
            </a:r>
          </a:p>
          <a:p>
            <a:pPr lvl="1"/>
            <a:endParaRPr lang="en-US" sz="2800" dirty="0" smtClean="0"/>
          </a:p>
          <a:p>
            <a:pPr marL="457200" indent="-457200">
              <a:spcAft>
                <a:spcPts val="2400"/>
              </a:spcAft>
              <a:buFont typeface="Wingdings" panose="05000000000000000000" pitchFamily="2" charset="2"/>
              <a:buChar char="§"/>
            </a:pPr>
            <a:r>
              <a:rPr lang="en-US" sz="2800" dirty="0" smtClean="0"/>
              <a:t>Developing model plan designs to push HHS to offer on FFEs or through Multi-State Plans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sz="2800" dirty="0" smtClean="0"/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sz="2800" dirty="0" smtClean="0"/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sz="2800" dirty="0" smtClean="0"/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79227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52400"/>
            <a:ext cx="883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Improving Plan Offerings: State Policy Options</a:t>
            </a:r>
            <a:endParaRPr lang="en-US" sz="2800" b="1" dirty="0">
              <a:solidFill>
                <a:schemeClr val="bg1"/>
              </a:solidFill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45111737"/>
              </p:ext>
            </p:extLst>
          </p:nvPr>
        </p:nvGraphicFramePr>
        <p:xfrm>
          <a:off x="762000" y="914400"/>
          <a:ext cx="7315200" cy="51054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199768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52400"/>
            <a:ext cx="883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Closer Look: Standardized Plans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95800" y="1143000"/>
            <a:ext cx="403860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dirty="0" smtClean="0"/>
              <a:t>Insurers required to offer in state’s exchange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dirty="0" smtClean="0"/>
              <a:t>States with standardized plans: CA, CT, MA, NY, OR,VT (DC in 2016)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dirty="0" smtClean="0"/>
              <a:t>Many states designed silver plans with coverage pre-deductible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152401" y="762000"/>
            <a:ext cx="4038600" cy="5681134"/>
          </a:xfrm>
          <a:prstGeom prst="rect">
            <a:avLst/>
          </a:prstGeom>
          <a:ln>
            <a:solidFill>
              <a:schemeClr val="bg2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4255659" y="5710597"/>
            <a:ext cx="20580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Snapshot: Silver Standard Plans in CA and CT,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285549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52400"/>
            <a:ext cx="883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DC’s Proposed 2016 Standardized Plans</a:t>
            </a:r>
            <a:endParaRPr lang="en-US" sz="2800" b="1" dirty="0">
              <a:solidFill>
                <a:schemeClr val="bg1"/>
              </a:solidFill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52957839"/>
              </p:ext>
            </p:extLst>
          </p:nvPr>
        </p:nvGraphicFramePr>
        <p:xfrm>
          <a:off x="152400" y="838200"/>
          <a:ext cx="8839200" cy="595378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90492448"/>
      </p:ext>
    </p:extLst>
  </p:cSld>
  <p:clrMapOvr>
    <a:masterClrMapping/>
  </p:clrMapOvr>
</p:sld>
</file>

<file path=ppt/theme/theme1.xml><?xml version="1.0" encoding="utf-8"?>
<a:theme xmlns:a="http://schemas.openxmlformats.org/drawingml/2006/main" name="FUSA Theme">
  <a:themeElements>
    <a:clrScheme name="FUSA">
      <a:dk1>
        <a:srgbClr val="4C5B64"/>
      </a:dk1>
      <a:lt1>
        <a:sysClr val="window" lastClr="FFFFFF"/>
      </a:lt1>
      <a:dk2>
        <a:srgbClr val="35A1DA"/>
      </a:dk2>
      <a:lt2>
        <a:srgbClr val="F2F2F2"/>
      </a:lt2>
      <a:accent1>
        <a:srgbClr val="D11741"/>
      </a:accent1>
      <a:accent2>
        <a:srgbClr val="35A1DA"/>
      </a:accent2>
      <a:accent3>
        <a:srgbClr val="A8C68E"/>
      </a:accent3>
      <a:accent4>
        <a:srgbClr val="F5C24C"/>
      </a:accent4>
      <a:accent5>
        <a:srgbClr val="EA9B45"/>
      </a:accent5>
      <a:accent6>
        <a:srgbClr val="B46162"/>
      </a:accent6>
      <a:hlink>
        <a:srgbClr val="35A1DA"/>
      </a:hlink>
      <a:folHlink>
        <a:srgbClr val="35A1DA"/>
      </a:folHlink>
    </a:clrScheme>
    <a:fontScheme name="FUS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2642</TotalTime>
  <Words>1102</Words>
  <Application>Microsoft Macintosh PowerPoint</Application>
  <PresentationFormat>On-screen Show (4:3)</PresentationFormat>
  <Paragraphs>153</Paragraphs>
  <Slides>13</Slides>
  <Notes>11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FUSA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potler</dc:creator>
  <cp:lastModifiedBy>Lydia Mitts</cp:lastModifiedBy>
  <cp:revision>136</cp:revision>
  <cp:lastPrinted>2015-01-20T22:30:56Z</cp:lastPrinted>
  <dcterms:created xsi:type="dcterms:W3CDTF">2015-01-22T18:26:20Z</dcterms:created>
  <dcterms:modified xsi:type="dcterms:W3CDTF">2015-01-23T13:19:35Z</dcterms:modified>
</cp:coreProperties>
</file>