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8" r:id="rId5"/>
    <p:sldMasterId id="2147493481" r:id="rId6"/>
    <p:sldMasterId id="2147493494" r:id="rId7"/>
    <p:sldMasterId id="2147493507" r:id="rId8"/>
    <p:sldMasterId id="2147493520" r:id="rId9"/>
  </p:sldMasterIdLst>
  <p:notesMasterIdLst>
    <p:notesMasterId r:id="rId29"/>
  </p:notesMasterIdLst>
  <p:handoutMasterIdLst>
    <p:handoutMasterId r:id="rId30"/>
  </p:handoutMasterIdLst>
  <p:sldIdLst>
    <p:sldId id="312" r:id="rId10"/>
    <p:sldId id="285" r:id="rId11"/>
    <p:sldId id="281" r:id="rId12"/>
    <p:sldId id="286" r:id="rId13"/>
    <p:sldId id="289" r:id="rId14"/>
    <p:sldId id="305" r:id="rId15"/>
    <p:sldId id="288" r:id="rId16"/>
    <p:sldId id="308" r:id="rId17"/>
    <p:sldId id="291" r:id="rId18"/>
    <p:sldId id="292" r:id="rId19"/>
    <p:sldId id="293" r:id="rId20"/>
    <p:sldId id="296" r:id="rId21"/>
    <p:sldId id="313" r:id="rId22"/>
    <p:sldId id="314" r:id="rId23"/>
    <p:sldId id="302" r:id="rId24"/>
    <p:sldId id="315" r:id="rId25"/>
    <p:sldId id="316" r:id="rId26"/>
    <p:sldId id="311" r:id="rId27"/>
    <p:sldId id="274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le Lilienfeld" initials="M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003399"/>
    <a:srgbClr val="3333CC"/>
    <a:srgbClr val="351DC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85" autoAdjust="0"/>
    <p:restoredTop sz="48135" autoAdjust="0"/>
  </p:normalViewPr>
  <p:slideViewPr>
    <p:cSldViewPr snapToGrid="0" snapToObjects="1">
      <p:cViewPr>
        <p:scale>
          <a:sx n="71" d="100"/>
          <a:sy n="71" d="100"/>
        </p:scale>
        <p:origin x="-1122" y="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452" y="4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82F0B-2DEC-4910-88BC-9FD343239F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AB106E-AE60-4C44-AE14-B2E764F452B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dirty="0" smtClean="0">
              <a:solidFill>
                <a:schemeClr val="tx1"/>
              </a:solidFill>
            </a:rPr>
            <a:t>Benchmarking</a:t>
          </a:r>
          <a:endParaRPr lang="en-US" dirty="0">
            <a:solidFill>
              <a:schemeClr val="tx1"/>
            </a:solidFill>
          </a:endParaRPr>
        </a:p>
      </dgm:t>
    </dgm:pt>
    <dgm:pt modelId="{3A1E785C-630E-4039-9723-FC383F1A351D}" type="parTrans" cxnId="{FDE5D7E5-3A01-4E83-9D19-DEB6DBB40C1E}">
      <dgm:prSet/>
      <dgm:spPr/>
      <dgm:t>
        <a:bodyPr/>
        <a:lstStyle/>
        <a:p>
          <a:endParaRPr lang="en-US"/>
        </a:p>
      </dgm:t>
    </dgm:pt>
    <dgm:pt modelId="{1095B926-CBCD-4A67-AF0E-34DAECF1FBA1}" type="sibTrans" cxnId="{FDE5D7E5-3A01-4E83-9D19-DEB6DBB40C1E}">
      <dgm:prSet/>
      <dgm:spPr/>
      <dgm:t>
        <a:bodyPr/>
        <a:lstStyle/>
        <a:p>
          <a:endParaRPr lang="en-US"/>
        </a:p>
      </dgm:t>
    </dgm:pt>
    <dgm:pt modelId="{856690B6-C574-425E-9281-BC7626E9F36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dirty="0" smtClean="0">
              <a:solidFill>
                <a:schemeClr val="tx1"/>
              </a:solidFill>
            </a:rPr>
            <a:t>Supplementing</a:t>
          </a:r>
          <a:endParaRPr lang="en-US" dirty="0">
            <a:solidFill>
              <a:schemeClr val="tx1"/>
            </a:solidFill>
          </a:endParaRPr>
        </a:p>
      </dgm:t>
    </dgm:pt>
    <dgm:pt modelId="{54F31985-5BD8-4FD0-B1B4-4CA990C60817}" type="parTrans" cxnId="{07F6442C-D0D4-4BE6-B85E-F7DB2E791261}">
      <dgm:prSet/>
      <dgm:spPr/>
      <dgm:t>
        <a:bodyPr/>
        <a:lstStyle/>
        <a:p>
          <a:endParaRPr lang="en-US"/>
        </a:p>
      </dgm:t>
    </dgm:pt>
    <dgm:pt modelId="{F582AB6D-A2E5-4E6F-B394-FF677DE9DD35}" type="sibTrans" cxnId="{07F6442C-D0D4-4BE6-B85E-F7DB2E791261}">
      <dgm:prSet/>
      <dgm:spPr/>
      <dgm:t>
        <a:bodyPr/>
        <a:lstStyle/>
        <a:p>
          <a:endParaRPr lang="en-US"/>
        </a:p>
      </dgm:t>
    </dgm:pt>
    <dgm:pt modelId="{FE30A3D8-7646-401A-B3A5-887111A6777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dirty="0" smtClean="0">
              <a:solidFill>
                <a:schemeClr val="tx1"/>
              </a:solidFill>
            </a:rPr>
            <a:t>Substitution</a:t>
          </a:r>
          <a:endParaRPr lang="en-US" dirty="0">
            <a:solidFill>
              <a:schemeClr val="tx1"/>
            </a:solidFill>
          </a:endParaRPr>
        </a:p>
      </dgm:t>
    </dgm:pt>
    <dgm:pt modelId="{36ECD0CD-BFE3-485D-A8A2-290334199EE2}" type="parTrans" cxnId="{1288CED8-DF64-4A4B-A1D9-FCDB3FFF97A3}">
      <dgm:prSet/>
      <dgm:spPr/>
      <dgm:t>
        <a:bodyPr/>
        <a:lstStyle/>
        <a:p>
          <a:endParaRPr lang="en-US"/>
        </a:p>
      </dgm:t>
    </dgm:pt>
    <dgm:pt modelId="{032DF125-20C5-4E17-A5CF-219D6F01785F}" type="sibTrans" cxnId="{1288CED8-DF64-4A4B-A1D9-FCDB3FFF97A3}">
      <dgm:prSet/>
      <dgm:spPr/>
      <dgm:t>
        <a:bodyPr/>
        <a:lstStyle/>
        <a:p>
          <a:endParaRPr lang="en-US"/>
        </a:p>
      </dgm:t>
    </dgm:pt>
    <dgm:pt modelId="{29CBD337-7CC8-4012-A9CD-C038BEED449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n-US" dirty="0" smtClean="0">
              <a:solidFill>
                <a:schemeClr val="tx1"/>
              </a:solidFill>
            </a:rPr>
            <a:t>State Mandates</a:t>
          </a:r>
          <a:endParaRPr lang="en-US" dirty="0">
            <a:solidFill>
              <a:schemeClr val="tx1"/>
            </a:solidFill>
          </a:endParaRPr>
        </a:p>
      </dgm:t>
    </dgm:pt>
    <dgm:pt modelId="{BB408D05-2FBC-4094-8793-13A54D4F1D9C}" type="parTrans" cxnId="{AB8238B5-5099-4580-934A-480CE1EB0D28}">
      <dgm:prSet/>
      <dgm:spPr/>
      <dgm:t>
        <a:bodyPr/>
        <a:lstStyle/>
        <a:p>
          <a:endParaRPr lang="en-US"/>
        </a:p>
      </dgm:t>
    </dgm:pt>
    <dgm:pt modelId="{821819C9-D16E-43CE-BA34-3DB0B89D66DD}" type="sibTrans" cxnId="{AB8238B5-5099-4580-934A-480CE1EB0D28}">
      <dgm:prSet/>
      <dgm:spPr/>
      <dgm:t>
        <a:bodyPr/>
        <a:lstStyle/>
        <a:p>
          <a:endParaRPr lang="en-US"/>
        </a:p>
      </dgm:t>
    </dgm:pt>
    <dgm:pt modelId="{1FE3610C-D7D5-434A-BF3B-A80E291DB7C1}" type="pres">
      <dgm:prSet presAssocID="{0F282F0B-2DEC-4910-88BC-9FD343239F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CE103-8A5A-4DED-999C-154531B15639}" type="pres">
      <dgm:prSet presAssocID="{9AAB106E-AE60-4C44-AE14-B2E764F452B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B322E-DC9F-47A9-B6BE-CA34DAE91F30}" type="pres">
      <dgm:prSet presAssocID="{1095B926-CBCD-4A67-AF0E-34DAECF1FBA1}" presName="spacer" presStyleCnt="0"/>
      <dgm:spPr/>
    </dgm:pt>
    <dgm:pt modelId="{706F3DAC-B742-44AF-B721-86B49D094F06}" type="pres">
      <dgm:prSet presAssocID="{856690B6-C574-425E-9281-BC7626E9F36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27FAB-FFBB-4847-B008-44B4C77FC4B6}" type="pres">
      <dgm:prSet presAssocID="{F582AB6D-A2E5-4E6F-B394-FF677DE9DD35}" presName="spacer" presStyleCnt="0"/>
      <dgm:spPr/>
    </dgm:pt>
    <dgm:pt modelId="{156EA116-DB78-48A5-BBC4-F61B7447E12A}" type="pres">
      <dgm:prSet presAssocID="{FE30A3D8-7646-401A-B3A5-887111A6777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FA07C-D89A-4D7E-B9BC-F262CF60F12D}" type="pres">
      <dgm:prSet presAssocID="{032DF125-20C5-4E17-A5CF-219D6F01785F}" presName="spacer" presStyleCnt="0"/>
      <dgm:spPr/>
    </dgm:pt>
    <dgm:pt modelId="{30B948E7-DB7B-4B92-8BCB-EFD2878EA84F}" type="pres">
      <dgm:prSet presAssocID="{29CBD337-7CC8-4012-A9CD-C038BEED449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1FC74C-3174-4C62-B807-C486C2E00C86}" type="presOf" srcId="{FE30A3D8-7646-401A-B3A5-887111A67776}" destId="{156EA116-DB78-48A5-BBC4-F61B7447E12A}" srcOrd="0" destOrd="0" presId="urn:microsoft.com/office/officeart/2005/8/layout/vList2"/>
    <dgm:cxn modelId="{D09AD827-97B5-47C7-A293-AA0A1B5FDF95}" type="presOf" srcId="{29CBD337-7CC8-4012-A9CD-C038BEED449E}" destId="{30B948E7-DB7B-4B92-8BCB-EFD2878EA84F}" srcOrd="0" destOrd="0" presId="urn:microsoft.com/office/officeart/2005/8/layout/vList2"/>
    <dgm:cxn modelId="{A33728C0-39D2-4A76-8585-D8F6FAC7DA35}" type="presOf" srcId="{856690B6-C574-425E-9281-BC7626E9F360}" destId="{706F3DAC-B742-44AF-B721-86B49D094F06}" srcOrd="0" destOrd="0" presId="urn:microsoft.com/office/officeart/2005/8/layout/vList2"/>
    <dgm:cxn modelId="{6D893359-5B81-4277-9CC4-0E36923F173F}" type="presOf" srcId="{9AAB106E-AE60-4C44-AE14-B2E764F452B7}" destId="{231CE103-8A5A-4DED-999C-154531B15639}" srcOrd="0" destOrd="0" presId="urn:microsoft.com/office/officeart/2005/8/layout/vList2"/>
    <dgm:cxn modelId="{1288CED8-DF64-4A4B-A1D9-FCDB3FFF97A3}" srcId="{0F282F0B-2DEC-4910-88BC-9FD343239FC8}" destId="{FE30A3D8-7646-401A-B3A5-887111A67776}" srcOrd="2" destOrd="0" parTransId="{36ECD0CD-BFE3-485D-A8A2-290334199EE2}" sibTransId="{032DF125-20C5-4E17-A5CF-219D6F01785F}"/>
    <dgm:cxn modelId="{AB8238B5-5099-4580-934A-480CE1EB0D28}" srcId="{0F282F0B-2DEC-4910-88BC-9FD343239FC8}" destId="{29CBD337-7CC8-4012-A9CD-C038BEED449E}" srcOrd="3" destOrd="0" parTransId="{BB408D05-2FBC-4094-8793-13A54D4F1D9C}" sibTransId="{821819C9-D16E-43CE-BA34-3DB0B89D66DD}"/>
    <dgm:cxn modelId="{7B4A56C7-0D0F-43DD-AC54-FA3AD42A8042}" type="presOf" srcId="{0F282F0B-2DEC-4910-88BC-9FD343239FC8}" destId="{1FE3610C-D7D5-434A-BF3B-A80E291DB7C1}" srcOrd="0" destOrd="0" presId="urn:microsoft.com/office/officeart/2005/8/layout/vList2"/>
    <dgm:cxn modelId="{07F6442C-D0D4-4BE6-B85E-F7DB2E791261}" srcId="{0F282F0B-2DEC-4910-88BC-9FD343239FC8}" destId="{856690B6-C574-425E-9281-BC7626E9F360}" srcOrd="1" destOrd="0" parTransId="{54F31985-5BD8-4FD0-B1B4-4CA990C60817}" sibTransId="{F582AB6D-A2E5-4E6F-B394-FF677DE9DD35}"/>
    <dgm:cxn modelId="{FDE5D7E5-3A01-4E83-9D19-DEB6DBB40C1E}" srcId="{0F282F0B-2DEC-4910-88BC-9FD343239FC8}" destId="{9AAB106E-AE60-4C44-AE14-B2E764F452B7}" srcOrd="0" destOrd="0" parTransId="{3A1E785C-630E-4039-9723-FC383F1A351D}" sibTransId="{1095B926-CBCD-4A67-AF0E-34DAECF1FBA1}"/>
    <dgm:cxn modelId="{9AF78E64-DE58-4EDB-82F4-F657A0DD2842}" type="presParOf" srcId="{1FE3610C-D7D5-434A-BF3B-A80E291DB7C1}" destId="{231CE103-8A5A-4DED-999C-154531B15639}" srcOrd="0" destOrd="0" presId="urn:microsoft.com/office/officeart/2005/8/layout/vList2"/>
    <dgm:cxn modelId="{39B81B1B-F887-44D5-8F4E-2A58918A8776}" type="presParOf" srcId="{1FE3610C-D7D5-434A-BF3B-A80E291DB7C1}" destId="{A9AB322E-DC9F-47A9-B6BE-CA34DAE91F30}" srcOrd="1" destOrd="0" presId="urn:microsoft.com/office/officeart/2005/8/layout/vList2"/>
    <dgm:cxn modelId="{C5E4EBFE-1E65-4C48-BAE5-F378D3E18D69}" type="presParOf" srcId="{1FE3610C-D7D5-434A-BF3B-A80E291DB7C1}" destId="{706F3DAC-B742-44AF-B721-86B49D094F06}" srcOrd="2" destOrd="0" presId="urn:microsoft.com/office/officeart/2005/8/layout/vList2"/>
    <dgm:cxn modelId="{2FF04D72-E607-4AD8-92D9-BFCA307FEE78}" type="presParOf" srcId="{1FE3610C-D7D5-434A-BF3B-A80E291DB7C1}" destId="{68F27FAB-FFBB-4847-B008-44B4C77FC4B6}" srcOrd="3" destOrd="0" presId="urn:microsoft.com/office/officeart/2005/8/layout/vList2"/>
    <dgm:cxn modelId="{65CF26F8-CE35-4F2B-A013-3BF9F9087465}" type="presParOf" srcId="{1FE3610C-D7D5-434A-BF3B-A80E291DB7C1}" destId="{156EA116-DB78-48A5-BBC4-F61B7447E12A}" srcOrd="4" destOrd="0" presId="urn:microsoft.com/office/officeart/2005/8/layout/vList2"/>
    <dgm:cxn modelId="{127C9DB7-7785-483F-A693-790D9814CB08}" type="presParOf" srcId="{1FE3610C-D7D5-434A-BF3B-A80E291DB7C1}" destId="{DDBFA07C-D89A-4D7E-B9BC-F262CF60F12D}" srcOrd="5" destOrd="0" presId="urn:microsoft.com/office/officeart/2005/8/layout/vList2"/>
    <dgm:cxn modelId="{7131CF0B-0B1F-4F90-AAB0-8301607F9254}" type="presParOf" srcId="{1FE3610C-D7D5-434A-BF3B-A80E291DB7C1}" destId="{30B948E7-DB7B-4B92-8BCB-EFD2878EA84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CE103-8A5A-4DED-999C-154531B15639}">
      <dsp:nvSpPr>
        <dsp:cNvPr id="0" name=""/>
        <dsp:cNvSpPr/>
      </dsp:nvSpPr>
      <dsp:spPr>
        <a:xfrm>
          <a:off x="0" y="35439"/>
          <a:ext cx="7106436" cy="9594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chemeClr val="tx1"/>
              </a:solidFill>
            </a:rPr>
            <a:t>Benchmarking</a:t>
          </a:r>
          <a:endParaRPr lang="en-US" sz="4100" kern="1200" dirty="0">
            <a:solidFill>
              <a:schemeClr val="tx1"/>
            </a:solidFill>
          </a:endParaRPr>
        </a:p>
      </dsp:txBody>
      <dsp:txXfrm>
        <a:off x="46834" y="82273"/>
        <a:ext cx="7012768" cy="865732"/>
      </dsp:txXfrm>
    </dsp:sp>
    <dsp:sp modelId="{706F3DAC-B742-44AF-B721-86B49D094F06}">
      <dsp:nvSpPr>
        <dsp:cNvPr id="0" name=""/>
        <dsp:cNvSpPr/>
      </dsp:nvSpPr>
      <dsp:spPr>
        <a:xfrm>
          <a:off x="0" y="1112919"/>
          <a:ext cx="7106436" cy="9594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chemeClr val="tx1"/>
              </a:solidFill>
            </a:rPr>
            <a:t>Supplementing</a:t>
          </a:r>
          <a:endParaRPr lang="en-US" sz="4100" kern="1200" dirty="0">
            <a:solidFill>
              <a:schemeClr val="tx1"/>
            </a:solidFill>
          </a:endParaRPr>
        </a:p>
      </dsp:txBody>
      <dsp:txXfrm>
        <a:off x="46834" y="1159753"/>
        <a:ext cx="7012768" cy="865732"/>
      </dsp:txXfrm>
    </dsp:sp>
    <dsp:sp modelId="{156EA116-DB78-48A5-BBC4-F61B7447E12A}">
      <dsp:nvSpPr>
        <dsp:cNvPr id="0" name=""/>
        <dsp:cNvSpPr/>
      </dsp:nvSpPr>
      <dsp:spPr>
        <a:xfrm>
          <a:off x="0" y="2190399"/>
          <a:ext cx="7106436" cy="9594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chemeClr val="tx1"/>
              </a:solidFill>
            </a:rPr>
            <a:t>Substitution</a:t>
          </a:r>
          <a:endParaRPr lang="en-US" sz="4100" kern="1200" dirty="0">
            <a:solidFill>
              <a:schemeClr val="tx1"/>
            </a:solidFill>
          </a:endParaRPr>
        </a:p>
      </dsp:txBody>
      <dsp:txXfrm>
        <a:off x="46834" y="2237233"/>
        <a:ext cx="7012768" cy="865732"/>
      </dsp:txXfrm>
    </dsp:sp>
    <dsp:sp modelId="{30B948E7-DB7B-4B92-8BCB-EFD2878EA84F}">
      <dsp:nvSpPr>
        <dsp:cNvPr id="0" name=""/>
        <dsp:cNvSpPr/>
      </dsp:nvSpPr>
      <dsp:spPr>
        <a:xfrm>
          <a:off x="0" y="3267879"/>
          <a:ext cx="7106436" cy="9594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chemeClr val="tx1"/>
              </a:solidFill>
            </a:rPr>
            <a:t>State Mandates</a:t>
          </a:r>
          <a:endParaRPr lang="en-US" sz="4100" kern="1200" dirty="0">
            <a:solidFill>
              <a:schemeClr val="tx1"/>
            </a:solidFill>
          </a:endParaRPr>
        </a:p>
      </dsp:txBody>
      <dsp:txXfrm>
        <a:off x="46834" y="3314713"/>
        <a:ext cx="7012768" cy="865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>
              <a:defRPr sz="1200"/>
            </a:lvl1pPr>
          </a:lstStyle>
          <a:p>
            <a:fld id="{9FEA9E63-632F-634B-9DA3-53CEBEF50586}" type="datetime1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>
              <a:defRPr sz="1200"/>
            </a:lvl1pPr>
          </a:lstStyle>
          <a:p>
            <a:fld id="{D6A0940B-AAE1-7549-B220-EF755022D8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6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>
              <a:defRPr sz="1200"/>
            </a:lvl1pPr>
          </a:lstStyle>
          <a:p>
            <a:fld id="{3D255621-3A95-964F-A9B4-14DA0116338B}" type="datetime1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5" rIns="93167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5" rIns="93167" bIns="4658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>
              <a:defRPr sz="1200"/>
            </a:lvl1pPr>
          </a:lstStyle>
          <a:p>
            <a:fld id="{2D9561FA-BB29-B340-9CA0-8E02ABFF6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65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06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78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b="1" i="1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 sz="11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54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9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1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51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b="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56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b="1" i="1" u="sng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endParaRPr lang="en-US" sz="1200" b="0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62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98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60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9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3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02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7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56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84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1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25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20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561FA-BB29-B340-9CA0-8E02ABFF659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2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aw.or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aw.or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aw.or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aw.or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aw.or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aw.or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1362744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79389"/>
            <a:ext cx="6400800" cy="873578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accent1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DOCUMENT SUBTITLE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94103291"/>
              </p:ext>
            </p:extLst>
          </p:nvPr>
        </p:nvGraphicFramePr>
        <p:xfrm>
          <a:off x="436320" y="4039272"/>
          <a:ext cx="8232576" cy="1673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74097"/>
                <a:gridCol w="2698834"/>
                <a:gridCol w="2959645"/>
              </a:tblGrid>
              <a:tr h="315374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Washington DC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Los Angeles</a:t>
                      </a:r>
                      <a:r>
                        <a:rPr lang="en-US" b="0" i="0" baseline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 </a:t>
                      </a: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Office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North Carolina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77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1444 I Street NW, Suite 1105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Washington, DC 20005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(202) 289-7661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(202) 289-7724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nhelpdc@healthlaw.org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3701 Wilshire Blvd, Suite #750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Los Angeles, CA 90010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(310) 204-6010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(213) 368-0774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101 East Weaver Street, Suite G-7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Carrboro, NC 27510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(919) 968-6308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(919) 968-8855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nhelpnc@healthlaw.org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682330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5851555"/>
            <a:ext cx="6400800" cy="50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b="0" i="0" kern="1200">
                <a:solidFill>
                  <a:schemeClr val="accent1"/>
                </a:solidFill>
                <a:latin typeface="Arial Narrow Bold"/>
                <a:ea typeface="+mn-ea"/>
                <a:cs typeface="Arial Narrow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800000"/>
                </a:solidFill>
                <a:latin typeface="+mn-lt"/>
                <a:hlinkClick r:id="rId3"/>
              </a:rPr>
              <a:t>www.healthlaw.org</a:t>
            </a:r>
            <a:endParaRPr lang="en-US" sz="1800" dirty="0">
              <a:solidFill>
                <a:srgbClr val="8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886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1362744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79389"/>
            <a:ext cx="6400800" cy="873578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accent1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DOCUMENT SUBTITLE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8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4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4069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3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1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8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8" name="Picture 7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05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7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5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0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1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3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10899092"/>
              </p:ext>
            </p:extLst>
          </p:nvPr>
        </p:nvGraphicFramePr>
        <p:xfrm>
          <a:off x="436320" y="4039272"/>
          <a:ext cx="8232576" cy="1673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74097"/>
                <a:gridCol w="2698834"/>
                <a:gridCol w="2959645"/>
              </a:tblGrid>
              <a:tr h="315374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Washington DC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Los Angeles</a:t>
                      </a:r>
                      <a:r>
                        <a:rPr lang="en-US" b="0" i="0" baseline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 </a:t>
                      </a: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Office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North Carolina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77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1444 I Street NW, Suite 1105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Washington, DC 20005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(202) 289-7661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(202) 289-7724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nhelpdc@healthlaw.org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3701 Wilshire Blvd, Suite #750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Los Angeles, CA 90010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(310) 204-6010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(213) 368-0774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101 East Weaver Street, Suite G-7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Carrboro, NC 27510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(919) 968-6308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(919) 968-8855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nhelpnc@healthlaw.org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682330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5851555"/>
            <a:ext cx="6400800" cy="50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b="0" i="0" kern="1200">
                <a:solidFill>
                  <a:schemeClr val="accent1"/>
                </a:solidFill>
                <a:latin typeface="Arial Narrow Bold"/>
                <a:ea typeface="+mn-ea"/>
                <a:cs typeface="Arial Narrow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347F"/>
              </a:buClr>
            </a:pPr>
            <a:r>
              <a:rPr lang="en-US" sz="1800" dirty="0" smtClean="0">
                <a:solidFill>
                  <a:srgbClr val="800000"/>
                </a:solidFill>
                <a:latin typeface="Arial"/>
                <a:hlinkClick r:id="rId3"/>
              </a:rPr>
              <a:t>www.healthlaw.org</a:t>
            </a:r>
            <a:endParaRPr lang="en-US" sz="1800" dirty="0">
              <a:solidFill>
                <a:srgbClr val="8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416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1362744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79389"/>
            <a:ext cx="6400800" cy="873578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accent1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DOCUMENT SUBTITLE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3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20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4069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8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1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60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4069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8" name="Picture 7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38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3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6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9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2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28807490"/>
              </p:ext>
            </p:extLst>
          </p:nvPr>
        </p:nvGraphicFramePr>
        <p:xfrm>
          <a:off x="436320" y="4039272"/>
          <a:ext cx="8232576" cy="1673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74097"/>
                <a:gridCol w="2698834"/>
                <a:gridCol w="2959645"/>
              </a:tblGrid>
              <a:tr h="315374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Washington DC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Los Angeles</a:t>
                      </a:r>
                      <a:r>
                        <a:rPr lang="en-US" b="0" i="0" baseline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 </a:t>
                      </a: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Office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North Carolina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77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1444 I Street NW, Suite 1105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Washington, DC 20005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(202) 289-7661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(202) 289-7724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nhelpdc@healthlaw.org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3701 Wilshire Blvd, Suite #750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Los Angeles, CA 90010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(310) 204-6010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(213) 368-0774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101 East Weaver Street, Suite G-7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Carrboro, NC 27510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(919) 968-6308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(919) 968-8855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nhelpnc@healthlaw.org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682330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5851555"/>
            <a:ext cx="6400800" cy="50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b="0" i="0" kern="1200">
                <a:solidFill>
                  <a:schemeClr val="accent1"/>
                </a:solidFill>
                <a:latin typeface="Arial Narrow Bold"/>
                <a:ea typeface="+mn-ea"/>
                <a:cs typeface="Arial Narrow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347F"/>
              </a:buClr>
            </a:pPr>
            <a:r>
              <a:rPr lang="en-US" sz="1800" dirty="0" smtClean="0">
                <a:solidFill>
                  <a:srgbClr val="800000"/>
                </a:solidFill>
                <a:latin typeface="Arial"/>
                <a:hlinkClick r:id="rId3"/>
              </a:rPr>
              <a:t>www.healthlaw.org</a:t>
            </a:r>
            <a:endParaRPr lang="en-US" sz="1800" dirty="0">
              <a:solidFill>
                <a:srgbClr val="8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247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1362744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79389"/>
            <a:ext cx="6400800" cy="873578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accent1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DOCUMENT SUBTITLE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16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8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4069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0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77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3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8" name="Picture 7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6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24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0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3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8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43673566"/>
              </p:ext>
            </p:extLst>
          </p:nvPr>
        </p:nvGraphicFramePr>
        <p:xfrm>
          <a:off x="436320" y="4039272"/>
          <a:ext cx="8232576" cy="1673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74097"/>
                <a:gridCol w="2698834"/>
                <a:gridCol w="2959645"/>
              </a:tblGrid>
              <a:tr h="315374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Washington DC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Los Angeles</a:t>
                      </a:r>
                      <a:r>
                        <a:rPr lang="en-US" b="0" i="0" baseline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 </a:t>
                      </a: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Office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North Carolina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77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1444 I Street NW, Suite 1105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Washington, DC 20005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(202) 289-7661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(202) 289-7724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nhelpdc@healthlaw.org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3701 Wilshire Blvd, Suite #750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Los Angeles, CA 90010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(310) 204-6010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(213) 368-0774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101 East Weaver Street, Suite G-7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Carrboro, NC 27510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(919) 968-6308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(919) 968-8855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nhelpnc@healthlaw.org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682330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5851555"/>
            <a:ext cx="6400800" cy="50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b="0" i="0" kern="1200">
                <a:solidFill>
                  <a:schemeClr val="accent1"/>
                </a:solidFill>
                <a:latin typeface="Arial Narrow Bold"/>
                <a:ea typeface="+mn-ea"/>
                <a:cs typeface="Arial Narrow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347F"/>
              </a:buClr>
            </a:pPr>
            <a:r>
              <a:rPr lang="en-US" sz="1800" dirty="0" smtClean="0">
                <a:solidFill>
                  <a:srgbClr val="800000"/>
                </a:solidFill>
                <a:latin typeface="Arial"/>
                <a:hlinkClick r:id="rId3"/>
              </a:rPr>
              <a:t>www.healthlaw.org</a:t>
            </a:r>
            <a:endParaRPr lang="en-US" sz="1800" dirty="0">
              <a:solidFill>
                <a:srgbClr val="8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707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1362744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79389"/>
            <a:ext cx="6400800" cy="873578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accent1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DOCUMENT SUBTITLE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18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9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4069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0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4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8" name="Picture 7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15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4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2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6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01016626"/>
              </p:ext>
            </p:extLst>
          </p:nvPr>
        </p:nvGraphicFramePr>
        <p:xfrm>
          <a:off x="436320" y="4039272"/>
          <a:ext cx="8232576" cy="1673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74097"/>
                <a:gridCol w="2698834"/>
                <a:gridCol w="2959645"/>
              </a:tblGrid>
              <a:tr h="315374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Washington DC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Los Angeles</a:t>
                      </a:r>
                      <a:r>
                        <a:rPr lang="en-US" b="0" i="0" baseline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 </a:t>
                      </a: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Office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North Carolina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77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1444 I Street NW, Suite 1105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Washington, DC 20005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(202) 289-7661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(202) 289-7724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nhelpdc@healthlaw.org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3701 Wilshire Blvd, Suite #750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Los Angeles, CA 90010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(310) 204-6010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(213) 368-0774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101 East Weaver Street, Suite G-7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Carrboro, NC 27510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(919) 968-6308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(919) 968-8855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nhelpnc@healthlaw.org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682330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5851555"/>
            <a:ext cx="6400800" cy="50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b="0" i="0" kern="1200">
                <a:solidFill>
                  <a:schemeClr val="accent1"/>
                </a:solidFill>
                <a:latin typeface="Arial Narrow Bold"/>
                <a:ea typeface="+mn-ea"/>
                <a:cs typeface="Arial Narrow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347F"/>
              </a:buClr>
            </a:pPr>
            <a:r>
              <a:rPr lang="en-US" sz="1800" dirty="0" smtClean="0">
                <a:solidFill>
                  <a:srgbClr val="800000"/>
                </a:solidFill>
                <a:latin typeface="Arial"/>
                <a:hlinkClick r:id="rId3"/>
              </a:rPr>
              <a:t>www.healthlaw.org</a:t>
            </a:r>
            <a:endParaRPr lang="en-US" sz="1800" dirty="0">
              <a:solidFill>
                <a:srgbClr val="8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1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1362744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79389"/>
            <a:ext cx="6400800" cy="873578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accent1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DOCUMENT SUBTITLE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3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5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4069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1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1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000" b="0" i="0">
                <a:solidFill>
                  <a:srgbClr val="67BAED"/>
                </a:solidFill>
                <a:latin typeface="Arial Narrow Bold"/>
                <a:cs typeface="Arial Narrow 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2" name="Picture 11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3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8" name="Picture 7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0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86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2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9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3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 marL="2114550" indent="-28575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‹#›</a:t>
            </a:fld>
            <a:endParaRPr lang="en-US" dirty="0">
              <a:solidFill>
                <a:srgbClr val="0090E0"/>
              </a:solidFill>
            </a:endParaRPr>
          </a:p>
        </p:txBody>
      </p:sp>
      <p:pic>
        <p:nvPicPr>
          <p:cNvPr id="9" name="Picture 8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00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accent1"/>
            </a:gs>
            <a:gs pos="1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  <a:gs pos="85000">
              <a:schemeClr val="accent1">
                <a:lumMod val="20000"/>
                <a:lumOff val="80000"/>
              </a:schemeClr>
            </a:gs>
            <a:gs pos="35000">
              <a:schemeClr val="bg1"/>
            </a:gs>
            <a:gs pos="6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21315999"/>
              </p:ext>
            </p:extLst>
          </p:nvPr>
        </p:nvGraphicFramePr>
        <p:xfrm>
          <a:off x="436320" y="4039272"/>
          <a:ext cx="8232576" cy="16734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74097"/>
                <a:gridCol w="2698834"/>
                <a:gridCol w="2959645"/>
              </a:tblGrid>
              <a:tr h="315374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Washington DC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Los Angeles</a:t>
                      </a:r>
                      <a:r>
                        <a:rPr lang="en-US" b="0" i="0" baseline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 </a:t>
                      </a:r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Office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accent1"/>
                          </a:solidFill>
                          <a:latin typeface="Arial Narrow Bold"/>
                          <a:cs typeface="Arial Narrow Bold"/>
                        </a:rPr>
                        <a:t>North Carolina Office</a:t>
                      </a:r>
                      <a:endParaRPr lang="en-US" b="0" i="0" dirty="0">
                        <a:solidFill>
                          <a:schemeClr val="accent1"/>
                        </a:solidFill>
                        <a:latin typeface="Arial Narrow Bold"/>
                        <a:cs typeface="Arial Narrow Bol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77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1444 I Street NW, Suite 1105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Washington, DC 20005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(202) 289-7661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(202) 289-7724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nhelpdc@healthlaw.org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3701 Wilshire Blvd, Suite #750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Los Angeles, CA 90010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(310) 204-6010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(213) 368-0774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101 East Weaver Street, Suite G-7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Carrboro, NC 27510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ph: (919) 968-6308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fx: (919) 968-8855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nhelpnc@healthlaw.org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16645"/>
            <a:ext cx="7772400" cy="682330"/>
          </a:xfrm>
        </p:spPr>
        <p:txBody>
          <a:bodyPr anchor="t" anchorCtr="0"/>
          <a:lstStyle>
            <a:lvl1pPr algn="ctr">
              <a:defRPr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7" name="Picture 6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74" y="1263539"/>
            <a:ext cx="3658853" cy="138229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5851555"/>
            <a:ext cx="6400800" cy="504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b="0" i="0" kern="1200">
                <a:solidFill>
                  <a:schemeClr val="accent1"/>
                </a:solidFill>
                <a:latin typeface="Arial Narrow Bold"/>
                <a:ea typeface="+mn-ea"/>
                <a:cs typeface="Arial Narrow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347F"/>
              </a:buClr>
            </a:pPr>
            <a:r>
              <a:rPr lang="en-US" sz="1800" dirty="0" smtClean="0">
                <a:solidFill>
                  <a:srgbClr val="800000"/>
                </a:solidFill>
                <a:latin typeface="Arial"/>
                <a:hlinkClick r:id="rId3"/>
              </a:rPr>
              <a:t>www.healthlaw.org</a:t>
            </a:r>
            <a:endParaRPr lang="en-US" sz="1800" dirty="0">
              <a:solidFill>
                <a:srgbClr val="8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238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5775" y="6387031"/>
            <a:ext cx="603268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1860" y="6387031"/>
            <a:ext cx="544940" cy="365125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NHeLPhigherres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17132"/>
            <a:ext cx="1368482" cy="51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Name of presentation goes in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  <p:sldLayoutId id="214749346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9725" indent="-339725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Clr>
          <a:schemeClr val="bg1">
            <a:lumMod val="9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79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70" r:id="rId2"/>
    <p:sldLayoutId id="2147493471" r:id="rId3"/>
    <p:sldLayoutId id="2147493472" r:id="rId4"/>
    <p:sldLayoutId id="2147493473" r:id="rId5"/>
    <p:sldLayoutId id="2147493474" r:id="rId6"/>
    <p:sldLayoutId id="2147493475" r:id="rId7"/>
    <p:sldLayoutId id="2147493476" r:id="rId8"/>
    <p:sldLayoutId id="2147493477" r:id="rId9"/>
    <p:sldLayoutId id="2147493478" r:id="rId10"/>
    <p:sldLayoutId id="2147493479" r:id="rId11"/>
    <p:sldLayoutId id="214749348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9725" indent="-339725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Clr>
          <a:schemeClr val="bg1">
            <a:lumMod val="9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2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2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  <p:sldLayoutId id="2147493491" r:id="rId10"/>
    <p:sldLayoutId id="2147493492" r:id="rId11"/>
    <p:sldLayoutId id="214749349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9725" indent="-339725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Clr>
          <a:schemeClr val="bg1">
            <a:lumMod val="9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4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5" r:id="rId1"/>
    <p:sldLayoutId id="2147493496" r:id="rId2"/>
    <p:sldLayoutId id="2147493497" r:id="rId3"/>
    <p:sldLayoutId id="2147493498" r:id="rId4"/>
    <p:sldLayoutId id="2147493499" r:id="rId5"/>
    <p:sldLayoutId id="2147493500" r:id="rId6"/>
    <p:sldLayoutId id="2147493501" r:id="rId7"/>
    <p:sldLayoutId id="2147493502" r:id="rId8"/>
    <p:sldLayoutId id="2147493503" r:id="rId9"/>
    <p:sldLayoutId id="2147493504" r:id="rId10"/>
    <p:sldLayoutId id="2147493505" r:id="rId11"/>
    <p:sldLayoutId id="214749350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9725" indent="-339725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Clr>
          <a:schemeClr val="bg1">
            <a:lumMod val="9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5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8" r:id="rId1"/>
    <p:sldLayoutId id="2147493509" r:id="rId2"/>
    <p:sldLayoutId id="2147493510" r:id="rId3"/>
    <p:sldLayoutId id="2147493511" r:id="rId4"/>
    <p:sldLayoutId id="2147493512" r:id="rId5"/>
    <p:sldLayoutId id="2147493513" r:id="rId6"/>
    <p:sldLayoutId id="2147493514" r:id="rId7"/>
    <p:sldLayoutId id="2147493515" r:id="rId8"/>
    <p:sldLayoutId id="2147493516" r:id="rId9"/>
    <p:sldLayoutId id="2147493517" r:id="rId10"/>
    <p:sldLayoutId id="2147493518" r:id="rId11"/>
    <p:sldLayoutId id="214749351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9725" indent="-339725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Clr>
          <a:schemeClr val="bg1">
            <a:lumMod val="9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Name of presentation goes in footer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4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  <p:sldLayoutId id="2147493522" r:id="rId2"/>
    <p:sldLayoutId id="2147493523" r:id="rId3"/>
    <p:sldLayoutId id="2147493524" r:id="rId4"/>
    <p:sldLayoutId id="2147493525" r:id="rId5"/>
    <p:sldLayoutId id="2147493526" r:id="rId6"/>
    <p:sldLayoutId id="2147493527" r:id="rId7"/>
    <p:sldLayoutId id="2147493528" r:id="rId8"/>
    <p:sldLayoutId id="2147493529" r:id="rId9"/>
    <p:sldLayoutId id="2147493530" r:id="rId10"/>
    <p:sldLayoutId id="2147493531" r:id="rId11"/>
    <p:sldLayoutId id="214749353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9725" indent="-339725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Clr>
          <a:schemeClr val="bg1">
            <a:lumMod val="95000"/>
          </a:schemeClr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kely.com/wp-content/uploads/2014/07/FINAL-CHIP-vs-QHP-Cost-Sharing-and-Benefits-Comparison-First-Focus-July-2014-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aw.org/publications/browse-all-publications/nhelp-comments-notice-of-benefit-and-payment-parameter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CCIIO/Resources/Data-Resources/ehb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ic.org/index_health_reform_section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3254188"/>
            <a:ext cx="8039100" cy="2186189"/>
          </a:xfrm>
        </p:spPr>
        <p:txBody>
          <a:bodyPr/>
          <a:lstStyle/>
          <a:p>
            <a:r>
              <a:rPr lang="en-US" sz="3400" i="1" dirty="0" smtClean="0"/>
              <a:t>Essential Health Benefits</a:t>
            </a:r>
            <a:endParaRPr lang="en-US" sz="3400" i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52450" y="4518212"/>
            <a:ext cx="7905750" cy="1673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Arial"/>
              <a:buNone/>
              <a:defRPr sz="2400" b="0" i="0" kern="1200">
                <a:solidFill>
                  <a:schemeClr val="accent1"/>
                </a:solidFill>
                <a:latin typeface="Arial Narrow Bold"/>
                <a:ea typeface="+mn-ea"/>
                <a:cs typeface="Arial Narrow Bold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347F"/>
              </a:buClr>
            </a:pPr>
            <a:r>
              <a:rPr lang="en-US" sz="2800" dirty="0" smtClean="0">
                <a:solidFill>
                  <a:srgbClr val="C6E7FC">
                    <a:lumMod val="25000"/>
                  </a:srgbClr>
                </a:solidFill>
                <a:latin typeface="Arial"/>
              </a:rPr>
              <a:t>Michelle Lilienfeld</a:t>
            </a:r>
          </a:p>
          <a:p>
            <a:pPr>
              <a:buClr>
                <a:srgbClr val="00347F"/>
              </a:buClr>
            </a:pPr>
            <a:r>
              <a:rPr lang="en-US" sz="2800" dirty="0" smtClean="0">
                <a:solidFill>
                  <a:srgbClr val="C6E7FC">
                    <a:lumMod val="25000"/>
                  </a:srgbClr>
                </a:solidFill>
                <a:latin typeface="Arial"/>
              </a:rPr>
              <a:t>January 23, 2015</a:t>
            </a:r>
            <a:endParaRPr lang="en-US" sz="2800" dirty="0">
              <a:solidFill>
                <a:srgbClr val="C6E7FC">
                  <a:lumMod val="2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195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Basics: Substitution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0" y="1600200"/>
            <a:ext cx="7971417" cy="4525963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/>
              <a:t>Issuers </a:t>
            </a:r>
            <a:r>
              <a:rPr lang="en-US" sz="2600" dirty="0"/>
              <a:t>may substitute benefits that are actuarially equivalent </a:t>
            </a:r>
            <a:r>
              <a:rPr lang="en-US" sz="2600" dirty="0" smtClean="0"/>
              <a:t>to </a:t>
            </a:r>
            <a:r>
              <a:rPr lang="en-US" sz="2600" dirty="0"/>
              <a:t>the benefits replaced, as long as </a:t>
            </a:r>
            <a:r>
              <a:rPr lang="en-US" sz="2600" dirty="0" smtClean="0"/>
              <a:t>they are </a:t>
            </a:r>
            <a:r>
              <a:rPr lang="en-US" sz="2600" dirty="0"/>
              <a:t>within the same benefit </a:t>
            </a:r>
            <a:r>
              <a:rPr lang="en-US" sz="2600" dirty="0" smtClean="0"/>
              <a:t>category </a:t>
            </a:r>
            <a:endParaRPr lang="en-US" sz="2600" dirty="0"/>
          </a:p>
          <a:p>
            <a:pPr lvl="1"/>
            <a:r>
              <a:rPr lang="en-US" sz="2400" dirty="0"/>
              <a:t>This does not apply to Rx </a:t>
            </a:r>
            <a:r>
              <a:rPr lang="en-US" sz="2400" dirty="0" smtClean="0"/>
              <a:t>drugs</a:t>
            </a:r>
            <a:endParaRPr lang="en-US" sz="2400" dirty="0"/>
          </a:p>
          <a:p>
            <a:pPr lvl="1"/>
            <a:r>
              <a:rPr lang="en-US" sz="2400" dirty="0"/>
              <a:t>Subject to non-discrimination </a:t>
            </a:r>
            <a:r>
              <a:rPr lang="en-US" sz="2400" dirty="0" smtClean="0"/>
              <a:t>requirements</a:t>
            </a:r>
          </a:p>
          <a:p>
            <a:pPr marL="457200" lvl="1" indent="0">
              <a:buNone/>
            </a:pPr>
            <a:endParaRPr lang="en-US" sz="1000" dirty="0"/>
          </a:p>
          <a:p>
            <a:pPr lvl="0"/>
            <a:r>
              <a:rPr lang="en-US" sz="2600" dirty="0" smtClean="0"/>
              <a:t>States </a:t>
            </a:r>
            <a:r>
              <a:rPr lang="en-US" sz="2600" dirty="0"/>
              <a:t>have the option to adopt more stringent standards that limit or prohibit this type of </a:t>
            </a:r>
            <a:r>
              <a:rPr lang="en-US" sz="2600" dirty="0" smtClean="0"/>
              <a:t>substitution</a:t>
            </a:r>
            <a:endParaRPr lang="en-US" sz="2600" dirty="0"/>
          </a:p>
          <a:p>
            <a:pPr lvl="1"/>
            <a:r>
              <a:rPr lang="en-US" sz="2400" dirty="0" smtClean="0"/>
              <a:t>For example: CA </a:t>
            </a:r>
            <a:r>
              <a:rPr lang="en-US" sz="2400" dirty="0"/>
              <a:t>generally prohibits issuers from substituting </a:t>
            </a:r>
            <a:r>
              <a:rPr lang="en-US" sz="2400" dirty="0" smtClean="0"/>
              <a:t>benefits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6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Basics: State Mandates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1600200"/>
            <a:ext cx="7853082" cy="4525963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/>
              <a:t>For </a:t>
            </a:r>
            <a:r>
              <a:rPr lang="en-US" sz="2600" dirty="0"/>
              <a:t>2014 and 2015 state benefit mandates enacted on or before 12/31/11 (even if not effective until a later date) are not considered additional to the EHBs, so states do not have to defray the </a:t>
            </a:r>
            <a:r>
              <a:rPr lang="en-US" sz="2600" dirty="0" smtClean="0"/>
              <a:t>cost of these benefits  </a:t>
            </a:r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US" sz="2600" dirty="0" smtClean="0"/>
              <a:t>State mandates policy unclear for 2016 and beyond</a:t>
            </a:r>
          </a:p>
          <a:p>
            <a:pPr lvl="1"/>
            <a:r>
              <a:rPr lang="en-US" sz="2500" dirty="0" smtClean="0"/>
              <a:t>Some states concerned with potential costs have passed new mandates but indicated they do not apply to plans required to provide the EHBs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1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632700" cy="464999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Opportunity </a:t>
            </a:r>
            <a:r>
              <a:rPr lang="en-US" sz="2500" dirty="0"/>
              <a:t>for advocates </a:t>
            </a:r>
            <a:r>
              <a:rPr lang="en-US" sz="2500" dirty="0" smtClean="0"/>
              <a:t>and stakeholders to provide feedback and recommendations to </a:t>
            </a:r>
            <a:r>
              <a:rPr lang="en-US" sz="2500" dirty="0"/>
              <a:t>improve the current </a:t>
            </a:r>
            <a:r>
              <a:rPr lang="en-US" sz="2500" dirty="0" smtClean="0"/>
              <a:t>EHB standard</a:t>
            </a:r>
          </a:p>
          <a:p>
            <a:endParaRPr lang="en-US" sz="1200" dirty="0" smtClean="0"/>
          </a:p>
          <a:p>
            <a:r>
              <a:rPr lang="en-US" sz="2500" dirty="0" smtClean="0"/>
              <a:t>In </a:t>
            </a:r>
            <a:r>
              <a:rPr lang="en-US" sz="2500" dirty="0"/>
              <a:t>the next few slides: </a:t>
            </a:r>
          </a:p>
          <a:p>
            <a:pPr lvl="1"/>
            <a:r>
              <a:rPr lang="en-US" sz="2400" b="1" dirty="0" smtClean="0"/>
              <a:t>EHB rule </a:t>
            </a:r>
            <a:r>
              <a:rPr lang="en-US" sz="2400" dirty="0" smtClean="0"/>
              <a:t>= Current EHB standard </a:t>
            </a:r>
            <a:endParaRPr lang="en-US" sz="2400" dirty="0"/>
          </a:p>
          <a:p>
            <a:pPr lvl="1"/>
            <a:r>
              <a:rPr lang="en-US" sz="2400" b="1" dirty="0" smtClean="0"/>
              <a:t>Proposed update(s) </a:t>
            </a:r>
            <a:r>
              <a:rPr lang="en-US" sz="2400" dirty="0" smtClean="0"/>
              <a:t>= HHS’ proposed updates from the Notice of Benefit and Payment Parameters for 2016 Proposed Rule </a:t>
            </a:r>
            <a:endParaRPr lang="en-US" sz="2400" dirty="0"/>
          </a:p>
          <a:p>
            <a:pPr lvl="1"/>
            <a:r>
              <a:rPr lang="en-US" sz="2400" b="1" dirty="0" smtClean="0"/>
              <a:t>NHeLP </a:t>
            </a:r>
            <a:r>
              <a:rPr lang="en-US" sz="2400" dirty="0" smtClean="0"/>
              <a:t>= Recommendations made in comments to HHS and issues we are monitoring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5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Update: Benchmarking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600199"/>
            <a:ext cx="8283388" cy="478683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800" b="1" dirty="0" smtClean="0"/>
              <a:t>EHB rule</a:t>
            </a:r>
            <a:r>
              <a:rPr lang="en-US" sz="3800" dirty="0" smtClean="0"/>
              <a:t>: </a:t>
            </a:r>
          </a:p>
          <a:p>
            <a:pPr lvl="1">
              <a:lnSpc>
                <a:spcPct val="110000"/>
              </a:lnSpc>
            </a:pPr>
            <a:r>
              <a:rPr lang="en-US" sz="3800" dirty="0" smtClean="0"/>
              <a:t>No federal standards  </a:t>
            </a:r>
          </a:p>
          <a:p>
            <a:pPr lvl="1">
              <a:lnSpc>
                <a:spcPct val="110000"/>
              </a:lnSpc>
            </a:pPr>
            <a:r>
              <a:rPr lang="en-US" sz="3800" dirty="0" smtClean="0"/>
              <a:t>Benchmarking approach with lots of state and issuer flexibility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800" dirty="0" smtClean="0"/>
          </a:p>
          <a:p>
            <a:pPr>
              <a:lnSpc>
                <a:spcPct val="120000"/>
              </a:lnSpc>
            </a:pPr>
            <a:r>
              <a:rPr lang="en-US" sz="3800" b="1" dirty="0" smtClean="0"/>
              <a:t>Proposed update:</a:t>
            </a:r>
          </a:p>
          <a:p>
            <a:pPr lvl="1">
              <a:lnSpc>
                <a:spcPct val="120000"/>
              </a:lnSpc>
            </a:pPr>
            <a:r>
              <a:rPr lang="en-US" sz="3800" dirty="0" smtClean="0"/>
              <a:t>HHS proposes to allow states to select a new base- benchmark plan for the 2017 plan year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800" dirty="0" smtClean="0"/>
          </a:p>
          <a:p>
            <a:pPr>
              <a:lnSpc>
                <a:spcPct val="120000"/>
              </a:lnSpc>
            </a:pPr>
            <a:r>
              <a:rPr lang="en-US" sz="3800" b="1" dirty="0" smtClean="0"/>
              <a:t>NHeLP</a:t>
            </a:r>
            <a:r>
              <a:rPr lang="en-US" sz="3800" dirty="0" smtClean="0"/>
              <a:t>: </a:t>
            </a:r>
          </a:p>
          <a:p>
            <a:pPr lvl="1">
              <a:lnSpc>
                <a:spcPct val="110000"/>
              </a:lnSpc>
            </a:pPr>
            <a:r>
              <a:rPr lang="en-US" sz="3800" dirty="0" smtClean="0"/>
              <a:t>Continue to push for firm and comprehensive federal standard</a:t>
            </a:r>
          </a:p>
          <a:p>
            <a:pPr lvl="2">
              <a:lnSpc>
                <a:spcPct val="110000"/>
              </a:lnSpc>
            </a:pPr>
            <a:r>
              <a:rPr lang="en-US" sz="3800" dirty="0" smtClean="0"/>
              <a:t>HHS should establish a minimum standard definition for </a:t>
            </a:r>
            <a:r>
              <a:rPr lang="en-US" sz="3800" dirty="0"/>
              <a:t> </a:t>
            </a:r>
            <a:r>
              <a:rPr lang="en-US" sz="3800" dirty="0" smtClean="0"/>
              <a:t>            2- 3 EHB benefit categories for the 2016 plan year, while working towards federal minimum definitions in the other EHB categories by a set date</a:t>
            </a:r>
          </a:p>
          <a:p>
            <a:pPr lvl="2">
              <a:lnSpc>
                <a:spcPct val="110000"/>
              </a:lnSpc>
            </a:pPr>
            <a:endParaRPr lang="en-US" sz="3200" dirty="0" smtClean="0"/>
          </a:p>
          <a:p>
            <a:pPr lvl="1">
              <a:lnSpc>
                <a:spcPct val="110000"/>
              </a:lnSpc>
            </a:pPr>
            <a:endParaRPr lang="en-US" sz="3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13</a:t>
            </a:fld>
            <a:endParaRPr lang="en-US" dirty="0">
              <a:solidFill>
                <a:srgbClr val="009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0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Update: Pediatric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29" y="1600200"/>
            <a:ext cx="8014448" cy="4652682"/>
          </a:xfrm>
        </p:spPr>
        <p:txBody>
          <a:bodyPr>
            <a:normAutofit fontScale="85000" lnSpcReduction="20000"/>
          </a:bodyPr>
          <a:lstStyle/>
          <a:p>
            <a:r>
              <a:rPr lang="en-US" sz="2300" b="1" dirty="0" smtClean="0"/>
              <a:t>EHB rule</a:t>
            </a:r>
            <a:r>
              <a:rPr lang="en-US" sz="2300" dirty="0" smtClean="0"/>
              <a:t>:</a:t>
            </a:r>
          </a:p>
          <a:p>
            <a:pPr lvl="1"/>
            <a:r>
              <a:rPr lang="en-US" sz="2300" dirty="0" smtClean="0"/>
              <a:t>General </a:t>
            </a:r>
            <a:r>
              <a:rPr lang="en-US" sz="2300" dirty="0"/>
              <a:t>EHB benchmarking applies to pediatric services, except for pediatric vision and oral </a:t>
            </a:r>
            <a:r>
              <a:rPr lang="en-US" sz="2300" dirty="0" smtClean="0"/>
              <a:t>care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sz="2300" b="1" dirty="0" smtClean="0"/>
              <a:t>Proposed update</a:t>
            </a:r>
            <a:r>
              <a:rPr lang="en-US" sz="2300" dirty="0" smtClean="0"/>
              <a:t>:</a:t>
            </a:r>
          </a:p>
          <a:p>
            <a:pPr lvl="1"/>
            <a:r>
              <a:rPr lang="en-US" sz="2300" dirty="0"/>
              <a:t>P</a:t>
            </a:r>
            <a:r>
              <a:rPr lang="en-US" sz="2300" dirty="0" smtClean="0"/>
              <a:t>ediatric services provided until the end of the plan year in which the enrollee turns 19 years old</a:t>
            </a:r>
          </a:p>
          <a:p>
            <a:pPr marL="457200" lvl="1" indent="0">
              <a:buNone/>
            </a:pPr>
            <a:endParaRPr lang="en-US" sz="1300" b="1" dirty="0" smtClean="0"/>
          </a:p>
          <a:p>
            <a:r>
              <a:rPr lang="en-US" sz="2300" b="1" dirty="0" smtClean="0"/>
              <a:t>NHeLP</a:t>
            </a:r>
            <a:r>
              <a:rPr lang="en-US" sz="2300" dirty="0" smtClean="0"/>
              <a:t>: </a:t>
            </a:r>
            <a:endParaRPr lang="en-US" sz="2300" b="1" dirty="0" smtClean="0"/>
          </a:p>
          <a:p>
            <a:pPr lvl="1"/>
            <a:r>
              <a:rPr lang="en-US" sz="2300" dirty="0" smtClean="0"/>
              <a:t>Raise age limit for pediatric services to age 21</a:t>
            </a:r>
          </a:p>
          <a:p>
            <a:pPr lvl="1"/>
            <a:r>
              <a:rPr lang="en-US" sz="2300" dirty="0"/>
              <a:t>Need different benchmark for children: EPSDT or </a:t>
            </a:r>
            <a:r>
              <a:rPr lang="en-US" sz="2300" dirty="0" smtClean="0"/>
              <a:t>CHIP</a:t>
            </a:r>
          </a:p>
          <a:p>
            <a:pPr lvl="1"/>
            <a:r>
              <a:rPr lang="en-US" sz="2300" dirty="0" smtClean="0"/>
              <a:t>Studies have shown the current benchmarking system is not working for pediatric services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300" dirty="0" smtClean="0"/>
              <a:t>Wakely Consulting Group Report (July 2014</a:t>
            </a:r>
            <a:r>
              <a:rPr lang="en-US" sz="2300" dirty="0"/>
              <a:t>) </a:t>
            </a:r>
            <a:r>
              <a:rPr lang="en-US" sz="2300" dirty="0">
                <a:hlinkClick r:id="rId3"/>
              </a:rPr>
              <a:t>http://www.wakely.com/wp-content/uploads/2014/07/FINAL-CHIP-vs-QHP-Cost-Sharing-and-Benefits-Comparison-First-Focus-July-2014-.</a:t>
            </a:r>
            <a:r>
              <a:rPr lang="en-US" sz="2300" dirty="0" smtClean="0">
                <a:hlinkClick r:id="rId3"/>
              </a:rPr>
              <a:t>pdf</a:t>
            </a:r>
            <a:r>
              <a:rPr lang="en-US" sz="2300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14</a:t>
            </a:fld>
            <a:endParaRPr lang="en-US" dirty="0">
              <a:solidFill>
                <a:srgbClr val="009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5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Update: Habilitative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6831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EHB rule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 smtClean="0"/>
              <a:t>State and issuer flexibility in defining the benefit</a:t>
            </a:r>
            <a:endParaRPr lang="en-US" sz="2200" dirty="0"/>
          </a:p>
          <a:p>
            <a:pPr marL="914400" lvl="2" indent="0">
              <a:buNone/>
            </a:pPr>
            <a:endParaRPr lang="en-US" sz="1000" dirty="0"/>
          </a:p>
          <a:p>
            <a:r>
              <a:rPr lang="en-US" sz="2200" b="1" dirty="0" smtClean="0"/>
              <a:t>Proposed updates</a:t>
            </a:r>
            <a:r>
              <a:rPr lang="en-US" sz="2200" dirty="0" smtClean="0"/>
              <a:t>: </a:t>
            </a:r>
          </a:p>
          <a:p>
            <a:pPr lvl="1"/>
            <a:r>
              <a:rPr lang="en-US" sz="2200" dirty="0"/>
              <a:t>U</a:t>
            </a:r>
            <a:r>
              <a:rPr lang="en-US" sz="2200" dirty="0" smtClean="0"/>
              <a:t>niform definition of habilitative services</a:t>
            </a:r>
          </a:p>
          <a:p>
            <a:pPr lvl="2"/>
            <a:r>
              <a:rPr lang="en-US" sz="2100" dirty="0" smtClean="0"/>
              <a:t>Yet it appears states can still define the benefit as long as </a:t>
            </a:r>
            <a:r>
              <a:rPr lang="en-US" sz="2100" dirty="0" smtClean="0"/>
              <a:t>the definition is non-discriminatory</a:t>
            </a:r>
            <a:endParaRPr lang="en-US" sz="2100" dirty="0" smtClean="0"/>
          </a:p>
          <a:p>
            <a:pPr lvl="1"/>
            <a:r>
              <a:rPr lang="en-US" sz="2200" dirty="0" smtClean="0"/>
              <a:t>Removes issuer flexibility to define the benefit</a:t>
            </a:r>
          </a:p>
          <a:p>
            <a:pPr marL="914400" lvl="2" indent="0">
              <a:buNone/>
            </a:pPr>
            <a:endParaRPr lang="en-US" sz="1000" dirty="0" smtClean="0"/>
          </a:p>
          <a:p>
            <a:r>
              <a:rPr lang="en-US" sz="2200" b="1" dirty="0" smtClean="0"/>
              <a:t>NHeLP</a:t>
            </a:r>
            <a:r>
              <a:rPr lang="en-US" sz="2200" dirty="0" smtClean="0"/>
              <a:t>:</a:t>
            </a:r>
            <a:r>
              <a:rPr lang="en-US" sz="2200" b="1" dirty="0" smtClean="0"/>
              <a:t> </a:t>
            </a:r>
          </a:p>
          <a:p>
            <a:pPr lvl="1"/>
            <a:r>
              <a:rPr lang="en-US" sz="2200" dirty="0" smtClean="0"/>
              <a:t>Require that all states adopt the proposed uniform definition as a minimum standard (unless the state’s definition is more comprehensive)</a:t>
            </a:r>
            <a:endParaRPr lang="en-US" sz="2200" dirty="0"/>
          </a:p>
          <a:p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7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Update: Rx Drugs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EHB rule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 smtClean="0"/>
              <a:t>United States Pharmacopeia (USP) standard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2200" b="1" dirty="0" smtClean="0"/>
              <a:t>Proposed updates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 smtClean="0"/>
              <a:t>Replace USP standard with pharmacy and therapeutics (P&amp;T) committee, American Hospital Formulary Service (AHFS) classification system, or combination of both</a:t>
            </a:r>
          </a:p>
          <a:p>
            <a:pPr lvl="1"/>
            <a:r>
              <a:rPr lang="en-US" sz="2200" dirty="0" smtClean="0"/>
              <a:t>New requirements for: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100" dirty="0" smtClean="0"/>
              <a:t>Rx drug exception process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100" dirty="0" smtClean="0"/>
              <a:t>Posting Rx drug formularies online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100" dirty="0" smtClean="0"/>
              <a:t>Access to Rx drugs through in-network retail pharmacies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396875" indent="-342900"/>
            <a:r>
              <a:rPr lang="en-US" sz="2200" b="1" dirty="0" smtClean="0"/>
              <a:t>NHeLP</a:t>
            </a:r>
            <a:r>
              <a:rPr lang="en-US" sz="2200" dirty="0" smtClean="0"/>
              <a:t>: See our Rx drug comments at pgs. 20-24:</a:t>
            </a:r>
          </a:p>
          <a:p>
            <a:pPr marL="457200" lvl="1" indent="0">
              <a:buNone/>
            </a:pPr>
            <a:r>
              <a:rPr lang="en-US" sz="1900" dirty="0" smtClean="0">
                <a:hlinkClick r:id="rId3"/>
              </a:rPr>
              <a:t>http</a:t>
            </a:r>
            <a:r>
              <a:rPr lang="en-US" sz="1900" dirty="0">
                <a:hlinkClick r:id="rId3"/>
              </a:rPr>
              <a:t>://</a:t>
            </a:r>
            <a:r>
              <a:rPr lang="en-US" sz="1900" dirty="0" smtClean="0">
                <a:hlinkClick r:id="rId3"/>
              </a:rPr>
              <a:t>www.healthlaw.org/publications/browse-all-publications/nhelp-comments-notice-of-benefit-and-payment-parameters</a:t>
            </a:r>
            <a:r>
              <a:rPr lang="en-US" sz="1900" dirty="0" smtClean="0"/>
              <a:t> </a:t>
            </a:r>
          </a:p>
          <a:p>
            <a:pPr marL="53975" indent="0">
              <a:buNone/>
            </a:pPr>
            <a:endParaRPr lang="en-US" sz="2000" dirty="0" smtClean="0"/>
          </a:p>
          <a:p>
            <a:pPr marL="800100" lvl="1" indent="-342900"/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16</a:t>
            </a:fld>
            <a:endParaRPr lang="en-US" dirty="0">
              <a:solidFill>
                <a:srgbClr val="009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8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Update: Non-Discrimination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4" y="1600200"/>
            <a:ext cx="7947211" cy="4679576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EHB rule</a:t>
            </a:r>
            <a:r>
              <a:rPr lang="en-US" sz="2000" dirty="0" smtClean="0"/>
              <a:t>: </a:t>
            </a:r>
          </a:p>
          <a:p>
            <a:pPr lvl="1"/>
            <a:r>
              <a:rPr lang="en-US" dirty="0" smtClean="0"/>
              <a:t>No guidance regarding what HHS considers discrimination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000" b="1" dirty="0" smtClean="0"/>
              <a:t>Proposed update</a:t>
            </a:r>
            <a:r>
              <a:rPr lang="en-US" sz="2000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xamples provided in the preamble of discriminatory practices by health plans and a reminder to plans of the ACA’s non-discrimination requirements, but there is no actual language in the regulation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000" b="1" dirty="0" smtClean="0"/>
              <a:t>NHeLP</a:t>
            </a:r>
            <a:r>
              <a:rPr lang="en-US" sz="2000" dirty="0" smtClean="0"/>
              <a:t>:</a:t>
            </a:r>
          </a:p>
          <a:p>
            <a:pPr lvl="1"/>
            <a:r>
              <a:rPr lang="en-US" dirty="0" smtClean="0"/>
              <a:t>Urged rigorous monitoring and enforcement of the ACA’s non-discrimination provisions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NHeLP and The AIDS Institute pending HIV/AIDS discrimination complaint with Office for Civil Rights </a:t>
            </a:r>
            <a:endParaRPr lang="en-US" sz="2000" dirty="0" smtClean="0"/>
          </a:p>
          <a:p>
            <a:pPr lvl="1"/>
            <a:r>
              <a:rPr lang="en-US" dirty="0" smtClean="0"/>
              <a:t>Need clearer guidance and coordination among agencies</a:t>
            </a:r>
          </a:p>
          <a:p>
            <a:pPr lvl="1"/>
            <a:endParaRPr lang="en-US" dirty="0" smtClean="0"/>
          </a:p>
          <a:p>
            <a:pPr lvl="1"/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17</a:t>
            </a:fld>
            <a:endParaRPr lang="en-US" dirty="0">
              <a:solidFill>
                <a:srgbClr val="009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7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3000" dirty="0" smtClean="0">
                <a:latin typeface="Helvetica" pitchFamily="34" charset="0"/>
                <a:cs typeface="Helvetica" pitchFamily="34" charset="0"/>
              </a:rPr>
              <a:t>Michelle Lilienfeld</a:t>
            </a:r>
          </a:p>
          <a:p>
            <a:pPr marL="0" indent="0" algn="ctr">
              <a:buNone/>
            </a:pPr>
            <a:r>
              <a:rPr lang="en-US" sz="3000" dirty="0" smtClean="0">
                <a:latin typeface="Helvetica" pitchFamily="34" charset="0"/>
                <a:cs typeface="Helvetica" pitchFamily="34" charset="0"/>
              </a:rPr>
              <a:t>Senior Attorney</a:t>
            </a:r>
          </a:p>
          <a:p>
            <a:pPr marL="0" indent="0" algn="ctr">
              <a:buNone/>
            </a:pPr>
            <a:r>
              <a:rPr lang="en-US" sz="3000" b="1" dirty="0" smtClean="0">
                <a:latin typeface="Helvetica" pitchFamily="34" charset="0"/>
                <a:cs typeface="Helvetica" pitchFamily="34" charset="0"/>
              </a:rPr>
              <a:t>National Health Law Program</a:t>
            </a:r>
          </a:p>
          <a:p>
            <a:pPr marL="0" indent="0" algn="ctr">
              <a:buNone/>
            </a:pPr>
            <a:r>
              <a:rPr lang="en-US" sz="3000" dirty="0" smtClean="0">
                <a:latin typeface="Helvetica" pitchFamily="34" charset="0"/>
                <a:cs typeface="Helvetica" pitchFamily="34" charset="0"/>
              </a:rPr>
              <a:t>(310) 736-1648</a:t>
            </a:r>
            <a:endParaRPr lang="en-US" sz="30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lilienfeld@healthlaw.org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0090E0"/>
                </a:solidFill>
              </a:rPr>
              <a:pPr/>
              <a:t>18</a:t>
            </a:fld>
            <a:endParaRPr lang="en-US" dirty="0">
              <a:solidFill>
                <a:srgbClr val="0090E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lumMod val="75000"/>
                  </a:prstClr>
                </a:solidFill>
              </a:rPr>
              <a:t> </a:t>
            </a:r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7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4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810" y="1417638"/>
            <a:ext cx="6877050" cy="45259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</a:rPr>
              <a:t>Background</a:t>
            </a:r>
            <a:r>
              <a:rPr lang="en-US" sz="3000" dirty="0" smtClean="0">
                <a:solidFill>
                  <a:srgbClr val="0070C0"/>
                </a:solidFill>
              </a:rPr>
              <a:t>: </a:t>
            </a:r>
            <a:r>
              <a:rPr lang="en-US" sz="3000" dirty="0" smtClean="0"/>
              <a:t>process resulting in current EHB standard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3000" b="1" dirty="0" smtClean="0">
                <a:solidFill>
                  <a:srgbClr val="0070C0"/>
                </a:solidFill>
              </a:rPr>
              <a:t>EHB Basics</a:t>
            </a:r>
            <a:r>
              <a:rPr lang="en-US" sz="3000" dirty="0" smtClean="0">
                <a:solidFill>
                  <a:srgbClr val="0070C0"/>
                </a:solidFill>
              </a:rPr>
              <a:t>: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dirty="0" smtClean="0"/>
              <a:t>current EHB rules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000" b="1" dirty="0" smtClean="0">
                <a:solidFill>
                  <a:srgbClr val="0070C0"/>
                </a:solidFill>
              </a:rPr>
              <a:t>EHB Update</a:t>
            </a:r>
            <a:r>
              <a:rPr lang="en-US" sz="3000" dirty="0" smtClean="0">
                <a:solidFill>
                  <a:srgbClr val="0070C0"/>
                </a:solidFill>
              </a:rPr>
              <a:t>: </a:t>
            </a:r>
          </a:p>
          <a:p>
            <a:pPr lvl="1"/>
            <a:r>
              <a:rPr lang="en-US" sz="2600" dirty="0" smtClean="0"/>
              <a:t>policy issues </a:t>
            </a:r>
            <a:r>
              <a:rPr lang="en-US" sz="2600" dirty="0"/>
              <a:t>to address </a:t>
            </a:r>
            <a:endParaRPr lang="en-US" sz="2600" dirty="0" smtClean="0"/>
          </a:p>
          <a:p>
            <a:pPr lvl="1"/>
            <a:r>
              <a:rPr lang="en-US" sz="2600" dirty="0" smtClean="0"/>
              <a:t>HHS’ proposed changes </a:t>
            </a:r>
          </a:p>
          <a:p>
            <a:pPr lvl="1"/>
            <a:r>
              <a:rPr lang="en-US" sz="2600" dirty="0" smtClean="0"/>
              <a:t>NHeLP recommendations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0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Ten EHB statutory </a:t>
            </a:r>
            <a:r>
              <a:rPr lang="en-US" dirty="0"/>
              <a:t>c</a:t>
            </a:r>
            <a:r>
              <a:rPr lang="en-US" dirty="0" smtClean="0"/>
              <a:t>ategories of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6512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ambulatory </a:t>
            </a:r>
            <a:r>
              <a:rPr lang="en-US" dirty="0"/>
              <a:t>patient services, </a:t>
            </a:r>
          </a:p>
          <a:p>
            <a:pPr lvl="0"/>
            <a:r>
              <a:rPr lang="en-US" dirty="0"/>
              <a:t>emergency services, </a:t>
            </a:r>
          </a:p>
          <a:p>
            <a:pPr lvl="0"/>
            <a:r>
              <a:rPr lang="en-US" dirty="0"/>
              <a:t>hospitalization, </a:t>
            </a:r>
          </a:p>
          <a:p>
            <a:pPr lvl="0"/>
            <a:r>
              <a:rPr lang="en-US" dirty="0"/>
              <a:t>maternity &amp; newborn care, </a:t>
            </a:r>
          </a:p>
          <a:p>
            <a:pPr lvl="0"/>
            <a:r>
              <a:rPr lang="en-US" dirty="0"/>
              <a:t>mental health and substance use disorder </a:t>
            </a:r>
          </a:p>
          <a:p>
            <a:pPr marL="0" indent="0">
              <a:buNone/>
            </a:pPr>
            <a:r>
              <a:rPr lang="en-US" dirty="0" smtClean="0"/>
              <a:t>    services</a:t>
            </a:r>
            <a:r>
              <a:rPr lang="en-US" dirty="0"/>
              <a:t>, including behavioral health treatment, </a:t>
            </a:r>
          </a:p>
          <a:p>
            <a:pPr lvl="0"/>
            <a:r>
              <a:rPr lang="en-US" dirty="0"/>
              <a:t>prescription drugs, </a:t>
            </a:r>
          </a:p>
          <a:p>
            <a:pPr lvl="0"/>
            <a:r>
              <a:rPr lang="en-US" dirty="0"/>
              <a:t>rehabilitative and habilitative services and devices, </a:t>
            </a:r>
          </a:p>
          <a:p>
            <a:pPr lvl="0"/>
            <a:r>
              <a:rPr lang="en-US" dirty="0"/>
              <a:t>lab services, </a:t>
            </a:r>
          </a:p>
          <a:p>
            <a:pPr lvl="0"/>
            <a:r>
              <a:rPr lang="en-US" dirty="0"/>
              <a:t>preventive and wellness services and chronic disease management and </a:t>
            </a:r>
          </a:p>
          <a:p>
            <a:pPr lvl="0"/>
            <a:r>
              <a:rPr lang="en-US" dirty="0"/>
              <a:t>pediatric services including oral and vision </a:t>
            </a:r>
            <a:r>
              <a:rPr lang="en-US" dirty="0" smtClean="0"/>
              <a:t>care</a:t>
            </a:r>
            <a:endParaRPr lang="en-US" dirty="0"/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4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Defining the EHBs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Per the ACA: </a:t>
            </a:r>
          </a:p>
          <a:p>
            <a:pPr lvl="1"/>
            <a:r>
              <a:rPr lang="en-US" sz="2600" dirty="0" smtClean="0"/>
              <a:t>Authority </a:t>
            </a:r>
            <a:r>
              <a:rPr lang="en-US" sz="2600" dirty="0"/>
              <a:t>to define the EHBs </a:t>
            </a:r>
            <a:r>
              <a:rPr lang="en-US" sz="2600" dirty="0" smtClean="0"/>
              <a:t>delegated to </a:t>
            </a:r>
            <a:r>
              <a:rPr lang="en-US" sz="2600" dirty="0"/>
              <a:t>the Secretary of </a:t>
            </a:r>
            <a:r>
              <a:rPr lang="en-US" sz="2600" dirty="0" smtClean="0"/>
              <a:t>HHS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pPr lvl="1"/>
            <a:r>
              <a:rPr lang="en-US" sz="2600" dirty="0" smtClean="0"/>
              <a:t>EHBs </a:t>
            </a:r>
            <a:r>
              <a:rPr lang="en-US" sz="2600" dirty="0"/>
              <a:t>must be equal to the scope of benefits provided under a typical employer </a:t>
            </a:r>
            <a:r>
              <a:rPr lang="en-US" sz="2600" dirty="0" smtClean="0"/>
              <a:t>plan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Secretary must also ensure the EHBs </a:t>
            </a:r>
            <a:endParaRPr lang="en-US" sz="2600" dirty="0" smtClean="0"/>
          </a:p>
          <a:p>
            <a:pPr marL="1257300" lvl="2" indent="-342900">
              <a:buAutoNum type="arabicParenR"/>
            </a:pPr>
            <a:r>
              <a:rPr lang="en-US" sz="2200" dirty="0" smtClean="0"/>
              <a:t>reflect </a:t>
            </a:r>
            <a:r>
              <a:rPr lang="en-US" sz="2200" dirty="0"/>
              <a:t>balance among categories, </a:t>
            </a:r>
            <a:endParaRPr lang="en-US" sz="2200" dirty="0" smtClean="0"/>
          </a:p>
          <a:p>
            <a:pPr marL="1257300" lvl="2" indent="-342900">
              <a:buAutoNum type="arabicParenR"/>
            </a:pPr>
            <a:r>
              <a:rPr lang="en-US" sz="2200" dirty="0" smtClean="0"/>
              <a:t>account </a:t>
            </a:r>
            <a:r>
              <a:rPr lang="en-US" sz="2200" dirty="0"/>
              <a:t>for diverse health needs across populations, and </a:t>
            </a:r>
            <a:endParaRPr lang="en-US" sz="2200" dirty="0" smtClean="0"/>
          </a:p>
          <a:p>
            <a:pPr marL="1257300" lvl="2" indent="-342900">
              <a:buAutoNum type="arabicParenR"/>
            </a:pPr>
            <a:r>
              <a:rPr lang="en-US" sz="2200" dirty="0" smtClean="0"/>
              <a:t>not </a:t>
            </a:r>
            <a:r>
              <a:rPr lang="en-US" sz="2200" dirty="0"/>
              <a:t>discriminate against individuals because of age, disability or expected length of </a:t>
            </a:r>
            <a:r>
              <a:rPr lang="en-US" sz="2200" dirty="0" smtClean="0"/>
              <a:t>life</a:t>
            </a:r>
            <a:endParaRPr lang="en-US" sz="22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HHS guidance leading to current EHB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900" y="1600200"/>
            <a:ext cx="7163960" cy="4525963"/>
          </a:xfrm>
        </p:spPr>
        <p:txBody>
          <a:bodyPr>
            <a:normAutofit/>
          </a:bodyPr>
          <a:lstStyle/>
          <a:p>
            <a:pPr marL="454025" indent="-3429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EHB Bulletin (Dec. 2011):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dirty="0"/>
              <a:t>HHS announces its intended </a:t>
            </a:r>
            <a:r>
              <a:rPr lang="en-US" sz="2600" dirty="0" smtClean="0"/>
              <a:t>regulatory approach</a:t>
            </a:r>
          </a:p>
          <a:p>
            <a:pPr marL="111125" indent="0">
              <a:buNone/>
            </a:pPr>
            <a:endParaRPr lang="en-US" sz="1000" dirty="0"/>
          </a:p>
          <a:p>
            <a:pPr marL="454025" lvl="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EHB 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FAQs (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Feb. 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2012):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dirty="0" smtClean="0"/>
              <a:t>further </a:t>
            </a:r>
            <a:r>
              <a:rPr lang="en-US" sz="2600" dirty="0"/>
              <a:t>clarification </a:t>
            </a:r>
            <a:endParaRPr lang="en-US" sz="2600" dirty="0" smtClean="0"/>
          </a:p>
          <a:p>
            <a:pPr marL="111125" lvl="0" indent="0">
              <a:buNone/>
            </a:pPr>
            <a:endParaRPr lang="en-US" sz="1000" dirty="0" smtClean="0"/>
          </a:p>
          <a:p>
            <a:pPr marL="454025" lvl="0" indent="-3429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EHB proposed rule (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Nov. 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2012):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dirty="0"/>
              <a:t>30-day comment </a:t>
            </a:r>
            <a:r>
              <a:rPr lang="en-US" sz="2600" dirty="0" smtClean="0"/>
              <a:t>period</a:t>
            </a:r>
          </a:p>
          <a:p>
            <a:pPr marL="111125" lvl="0" indent="0">
              <a:buNone/>
            </a:pPr>
            <a:endParaRPr lang="en-US" sz="1000" dirty="0" smtClean="0"/>
          </a:p>
          <a:p>
            <a:pPr marL="454025" indent="-3429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EHB final rule (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Feb. </a:t>
            </a: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2013):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600" dirty="0" smtClean="0"/>
              <a:t>almost </a:t>
            </a:r>
            <a:r>
              <a:rPr lang="en-US" sz="2600" dirty="0"/>
              <a:t>identical to </a:t>
            </a:r>
            <a:r>
              <a:rPr lang="en-US" sz="2600" dirty="0" smtClean="0"/>
              <a:t>proposed rule</a:t>
            </a:r>
            <a:endParaRPr lang="en-US" sz="2600" dirty="0"/>
          </a:p>
          <a:p>
            <a:pPr marL="111125" lvl="0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Basics: What are the current EHB rules?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96213"/>
              </p:ext>
            </p:extLst>
          </p:nvPr>
        </p:nvGraphicFramePr>
        <p:xfrm>
          <a:off x="1035424" y="1680882"/>
          <a:ext cx="7106436" cy="4262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544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Basics: Benchmarking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00200"/>
            <a:ext cx="7505700" cy="4525963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/>
              <a:t>Each </a:t>
            </a:r>
            <a:r>
              <a:rPr lang="en-US" sz="2600" dirty="0"/>
              <a:t>state </a:t>
            </a:r>
            <a:r>
              <a:rPr lang="en-US" sz="2600" dirty="0" smtClean="0"/>
              <a:t>uses </a:t>
            </a:r>
            <a:r>
              <a:rPr lang="en-US" sz="2600" dirty="0"/>
              <a:t>a base-benchmark plan </a:t>
            </a:r>
            <a:r>
              <a:rPr lang="en-US" sz="2600" dirty="0" smtClean="0"/>
              <a:t>as </a:t>
            </a:r>
            <a:r>
              <a:rPr lang="en-US" sz="2600" dirty="0"/>
              <a:t>a reference </a:t>
            </a:r>
            <a:r>
              <a:rPr lang="en-US" sz="2600" dirty="0" smtClean="0"/>
              <a:t>plan to define </a:t>
            </a:r>
            <a:r>
              <a:rPr lang="en-US" sz="2600" dirty="0"/>
              <a:t>EHBs in the </a:t>
            </a:r>
            <a:r>
              <a:rPr lang="en-US" sz="2600" dirty="0" smtClean="0"/>
              <a:t>state</a:t>
            </a:r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US" sz="2600" dirty="0"/>
              <a:t>States can select their EHB </a:t>
            </a:r>
            <a:r>
              <a:rPr lang="en-US" sz="2600" dirty="0" smtClean="0"/>
              <a:t>base-benchmark plan </a:t>
            </a:r>
            <a:r>
              <a:rPr lang="en-US" sz="2600" dirty="0"/>
              <a:t>from among ten options: </a:t>
            </a:r>
          </a:p>
          <a:p>
            <a:pPr lvl="2"/>
            <a:r>
              <a:rPr lang="en-US" sz="2400" dirty="0"/>
              <a:t>3 largest federal employee </a:t>
            </a:r>
            <a:r>
              <a:rPr lang="en-US" sz="2400" dirty="0" smtClean="0"/>
              <a:t>plans, </a:t>
            </a:r>
            <a:endParaRPr lang="en-US" sz="2400" dirty="0"/>
          </a:p>
          <a:p>
            <a:pPr lvl="2"/>
            <a:r>
              <a:rPr lang="en-US" sz="2400" dirty="0"/>
              <a:t>3 largest state employee plans in the state,  </a:t>
            </a:r>
          </a:p>
          <a:p>
            <a:pPr lvl="2"/>
            <a:r>
              <a:rPr lang="en-US" sz="2400" dirty="0"/>
              <a:t>3 largest small group plans in the state</a:t>
            </a:r>
            <a:r>
              <a:rPr lang="en-US" sz="2400" b="1" dirty="0"/>
              <a:t>, </a:t>
            </a:r>
            <a:r>
              <a:rPr lang="en-US" sz="2400" dirty="0"/>
              <a:t>or </a:t>
            </a:r>
          </a:p>
          <a:p>
            <a:pPr lvl="2"/>
            <a:r>
              <a:rPr lang="en-US" sz="2400" dirty="0"/>
              <a:t>the largest commercial HMO operating in the </a:t>
            </a:r>
            <a:r>
              <a:rPr lang="en-US" sz="2400" dirty="0" smtClean="0"/>
              <a:t>state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4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Basics: Benchmarking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00200"/>
            <a:ext cx="76708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600" dirty="0"/>
              <a:t>States not selecting a benchmark plan get the default benchmark—the largest small group plan in the state </a:t>
            </a:r>
            <a:endParaRPr lang="en-US" sz="2600" dirty="0" smtClean="0"/>
          </a:p>
          <a:p>
            <a:pPr marL="0" lvl="0" indent="0">
              <a:buNone/>
            </a:pPr>
            <a:endParaRPr lang="en-US" sz="1000" dirty="0"/>
          </a:p>
          <a:p>
            <a:r>
              <a:rPr lang="en-US" dirty="0" smtClean="0"/>
              <a:t>EHB Final Rule, Appendix A: </a:t>
            </a:r>
            <a:r>
              <a:rPr lang="en-US" dirty="0"/>
              <a:t>L</a:t>
            </a:r>
            <a:r>
              <a:rPr lang="en-US" dirty="0" smtClean="0"/>
              <a:t>ist of the EHB base- benchmark plans in the states and D.C.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Additional information regarding benefits covered: </a:t>
            </a:r>
          </a:p>
          <a:p>
            <a:pPr lvl="1"/>
            <a:r>
              <a:rPr lang="en-US" sz="2200" dirty="0" smtClean="0"/>
              <a:t>CCIIO charts: </a:t>
            </a:r>
            <a:r>
              <a:rPr lang="en-US" sz="2200" dirty="0" smtClean="0">
                <a:hlinkClick r:id="rId3"/>
              </a:rPr>
              <a:t>http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www.cms.gov/CCIIO/Resources/Data-Resources/ehb.html</a:t>
            </a:r>
            <a:endParaRPr lang="en-US" sz="2200" dirty="0" smtClean="0"/>
          </a:p>
          <a:p>
            <a:pPr lvl="1"/>
            <a:r>
              <a:rPr lang="en-US" sz="2200" dirty="0" smtClean="0"/>
              <a:t>NAIC website: </a:t>
            </a:r>
            <a:r>
              <a:rPr lang="en-US" sz="2200" dirty="0">
                <a:hlinkClick r:id="rId4"/>
              </a:rPr>
              <a:t>http://www.naic.org/index_health_reform_section.htm</a:t>
            </a:r>
            <a:endParaRPr lang="en-US" sz="22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0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EHB Basics: Supplementing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683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EHB base-benchmark plans that do </a:t>
            </a:r>
            <a:r>
              <a:rPr lang="en-US" dirty="0"/>
              <a:t>not include items or services in one of the 10 EHB statutory </a:t>
            </a:r>
            <a:r>
              <a:rPr lang="en-US" dirty="0" smtClean="0"/>
              <a:t>categories must </a:t>
            </a:r>
            <a:r>
              <a:rPr lang="en-US" dirty="0"/>
              <a:t>be supplemented by adding that </a:t>
            </a:r>
            <a:r>
              <a:rPr lang="en-US" dirty="0" smtClean="0"/>
              <a:t>entire category from </a:t>
            </a:r>
            <a:r>
              <a:rPr lang="en-US" dirty="0"/>
              <a:t>any other EHB </a:t>
            </a:r>
            <a:r>
              <a:rPr lang="en-US" dirty="0" smtClean="0"/>
              <a:t>base-benchmark option</a:t>
            </a:r>
          </a:p>
          <a:p>
            <a:pPr marL="0" lvl="0" indent="0">
              <a:buNone/>
            </a:pPr>
            <a:endParaRPr lang="en-US" sz="700" dirty="0"/>
          </a:p>
          <a:p>
            <a:pPr lvl="0"/>
            <a:r>
              <a:rPr lang="en-US" dirty="0"/>
              <a:t>Supplementing only occurs when the </a:t>
            </a:r>
            <a:r>
              <a:rPr lang="en-US" dirty="0" smtClean="0"/>
              <a:t>base-benchmark plan </a:t>
            </a:r>
            <a:r>
              <a:rPr lang="en-US" dirty="0"/>
              <a:t>does not cover any items/services in one of the </a:t>
            </a:r>
            <a:r>
              <a:rPr lang="en-US" dirty="0" smtClean="0"/>
              <a:t>10 </a:t>
            </a:r>
            <a:r>
              <a:rPr lang="en-US" dirty="0"/>
              <a:t>EHB statutory </a:t>
            </a:r>
            <a:r>
              <a:rPr lang="en-US" dirty="0" smtClean="0"/>
              <a:t>categories </a:t>
            </a:r>
          </a:p>
          <a:p>
            <a:pPr lvl="1"/>
            <a:r>
              <a:rPr lang="en-US" sz="2300" dirty="0" smtClean="0"/>
              <a:t>A plan </a:t>
            </a:r>
            <a:r>
              <a:rPr lang="en-US" sz="2300" dirty="0"/>
              <a:t>with minimal coverage </a:t>
            </a:r>
            <a:r>
              <a:rPr lang="en-US" sz="2300" dirty="0" smtClean="0"/>
              <a:t>does </a:t>
            </a:r>
            <a:r>
              <a:rPr lang="en-US" sz="2300" dirty="0"/>
              <a:t>not get </a:t>
            </a:r>
            <a:r>
              <a:rPr lang="en-US" sz="2300" dirty="0" smtClean="0"/>
              <a:t>supplemented</a:t>
            </a:r>
            <a:endParaRPr lang="en-US" sz="2300" dirty="0"/>
          </a:p>
          <a:p>
            <a:pPr lvl="1"/>
            <a:r>
              <a:rPr lang="en-US" sz="2300" u="sng" dirty="0"/>
              <a:t>NOTE</a:t>
            </a:r>
            <a:r>
              <a:rPr lang="en-US" sz="2300" dirty="0"/>
              <a:t>: There are special supplementing </a:t>
            </a:r>
            <a:r>
              <a:rPr lang="en-US" sz="2300" dirty="0" smtClean="0"/>
              <a:t>methods </a:t>
            </a:r>
            <a:r>
              <a:rPr lang="en-US" sz="2300" dirty="0"/>
              <a:t>for pediatric oral and </a:t>
            </a:r>
            <a:r>
              <a:rPr lang="en-US" sz="2300" dirty="0" smtClean="0"/>
              <a:t>vision care </a:t>
            </a:r>
            <a:endParaRPr lang="en-US" sz="23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eLPPPT">
  <a:themeElements>
    <a:clrScheme name="Custom 4">
      <a:dk1>
        <a:sysClr val="windowText" lastClr="000000"/>
      </a:dk1>
      <a:lt1>
        <a:sysClr val="window" lastClr="FFFFFF"/>
      </a:lt1>
      <a:dk2>
        <a:srgbClr val="00347F"/>
      </a:dk2>
      <a:lt2>
        <a:srgbClr val="C6E7FC"/>
      </a:lt2>
      <a:accent1>
        <a:srgbClr val="67BAED"/>
      </a:accent1>
      <a:accent2>
        <a:srgbClr val="0090E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800000"/>
      </a:hlink>
      <a:folHlink>
        <a:srgbClr val="8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HeLPPPT">
  <a:themeElements>
    <a:clrScheme name="Custom 4">
      <a:dk1>
        <a:sysClr val="windowText" lastClr="000000"/>
      </a:dk1>
      <a:lt1>
        <a:sysClr val="window" lastClr="FFFFFF"/>
      </a:lt1>
      <a:dk2>
        <a:srgbClr val="00347F"/>
      </a:dk2>
      <a:lt2>
        <a:srgbClr val="C6E7FC"/>
      </a:lt2>
      <a:accent1>
        <a:srgbClr val="67BAED"/>
      </a:accent1>
      <a:accent2>
        <a:srgbClr val="0090E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800000"/>
      </a:hlink>
      <a:folHlink>
        <a:srgbClr val="8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NHeLPPPT">
  <a:themeElements>
    <a:clrScheme name="Custom 4">
      <a:dk1>
        <a:sysClr val="windowText" lastClr="000000"/>
      </a:dk1>
      <a:lt1>
        <a:sysClr val="window" lastClr="FFFFFF"/>
      </a:lt1>
      <a:dk2>
        <a:srgbClr val="00347F"/>
      </a:dk2>
      <a:lt2>
        <a:srgbClr val="C6E7FC"/>
      </a:lt2>
      <a:accent1>
        <a:srgbClr val="67BAED"/>
      </a:accent1>
      <a:accent2>
        <a:srgbClr val="0090E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800000"/>
      </a:hlink>
      <a:folHlink>
        <a:srgbClr val="8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NHeLPPPT">
  <a:themeElements>
    <a:clrScheme name="Custom 4">
      <a:dk1>
        <a:sysClr val="windowText" lastClr="000000"/>
      </a:dk1>
      <a:lt1>
        <a:sysClr val="window" lastClr="FFFFFF"/>
      </a:lt1>
      <a:dk2>
        <a:srgbClr val="00347F"/>
      </a:dk2>
      <a:lt2>
        <a:srgbClr val="C6E7FC"/>
      </a:lt2>
      <a:accent1>
        <a:srgbClr val="67BAED"/>
      </a:accent1>
      <a:accent2>
        <a:srgbClr val="0090E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800000"/>
      </a:hlink>
      <a:folHlink>
        <a:srgbClr val="8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NHeLPPPT">
  <a:themeElements>
    <a:clrScheme name="Custom 4">
      <a:dk1>
        <a:sysClr val="windowText" lastClr="000000"/>
      </a:dk1>
      <a:lt1>
        <a:sysClr val="window" lastClr="FFFFFF"/>
      </a:lt1>
      <a:dk2>
        <a:srgbClr val="00347F"/>
      </a:dk2>
      <a:lt2>
        <a:srgbClr val="C6E7FC"/>
      </a:lt2>
      <a:accent1>
        <a:srgbClr val="67BAED"/>
      </a:accent1>
      <a:accent2>
        <a:srgbClr val="0090E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800000"/>
      </a:hlink>
      <a:folHlink>
        <a:srgbClr val="8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NHeLPPPT">
  <a:themeElements>
    <a:clrScheme name="Custom 4">
      <a:dk1>
        <a:sysClr val="windowText" lastClr="000000"/>
      </a:dk1>
      <a:lt1>
        <a:sysClr val="window" lastClr="FFFFFF"/>
      </a:lt1>
      <a:dk2>
        <a:srgbClr val="00347F"/>
      </a:dk2>
      <a:lt2>
        <a:srgbClr val="C6E7FC"/>
      </a:lt2>
      <a:accent1>
        <a:srgbClr val="67BAED"/>
      </a:accent1>
      <a:accent2>
        <a:srgbClr val="0090E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800000"/>
      </a:hlink>
      <a:folHlink>
        <a:srgbClr val="8000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NHeLPPPT</Template>
  <TotalTime>8753</TotalTime>
  <Words>1110</Words>
  <Application>Microsoft Office PowerPoint</Application>
  <PresentationFormat>On-screen Show (4:3)</PresentationFormat>
  <Paragraphs>198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NHeLPPPT</vt:lpstr>
      <vt:lpstr>1_NHeLPPPT</vt:lpstr>
      <vt:lpstr>2_NHeLPPPT</vt:lpstr>
      <vt:lpstr>3_NHeLPPPT</vt:lpstr>
      <vt:lpstr>4_NHeLPPPT</vt:lpstr>
      <vt:lpstr>5_NHeLPPPT</vt:lpstr>
      <vt:lpstr>Essential Health Benefits</vt:lpstr>
      <vt:lpstr>Overview</vt:lpstr>
      <vt:lpstr>Background: Ten EHB statutory categories of benefits</vt:lpstr>
      <vt:lpstr>Background: Defining the EHBs</vt:lpstr>
      <vt:lpstr>Background: HHS guidance leading to current EHB rules</vt:lpstr>
      <vt:lpstr>EHB Basics: What are the current EHB rules? </vt:lpstr>
      <vt:lpstr>EHB Basics: Benchmarking </vt:lpstr>
      <vt:lpstr>EHB Basics: Benchmarking cont’d</vt:lpstr>
      <vt:lpstr>EHB Basics: Supplementing </vt:lpstr>
      <vt:lpstr>EHB Basics: Substitution </vt:lpstr>
      <vt:lpstr>EHB Basics: State Mandates</vt:lpstr>
      <vt:lpstr>EHB Update</vt:lpstr>
      <vt:lpstr>EHB Update: Benchmarking </vt:lpstr>
      <vt:lpstr>EHB Update: Pediatric Services </vt:lpstr>
      <vt:lpstr>EHB Update: Habilitative Services </vt:lpstr>
      <vt:lpstr>EHB Update: Rx Drugs </vt:lpstr>
      <vt:lpstr>EHB Update: Non-Discrimination</vt:lpstr>
      <vt:lpstr>QUESTIONS</vt:lpstr>
      <vt:lpstr>THANK YOU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Michelle Lilienfeld</dc:creator>
  <cp:lastModifiedBy>Michelle Lilienfeld</cp:lastModifiedBy>
  <cp:revision>1654</cp:revision>
  <cp:lastPrinted>2014-11-04T06:24:03Z</cp:lastPrinted>
  <dcterms:created xsi:type="dcterms:W3CDTF">2012-09-24T18:31:23Z</dcterms:created>
  <dcterms:modified xsi:type="dcterms:W3CDTF">2015-01-20T19:24:44Z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