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17"/>
  </p:handoutMasterIdLst>
  <p:sldIdLst>
    <p:sldId id="256" r:id="rId2"/>
    <p:sldId id="269" r:id="rId3"/>
    <p:sldId id="257" r:id="rId4"/>
    <p:sldId id="258" r:id="rId5"/>
    <p:sldId id="259" r:id="rId6"/>
    <p:sldId id="260" r:id="rId7"/>
    <p:sldId id="261" r:id="rId8"/>
    <p:sldId id="262" r:id="rId9"/>
    <p:sldId id="263" r:id="rId10"/>
    <p:sldId id="264" r:id="rId11"/>
    <p:sldId id="265" r:id="rId12"/>
    <p:sldId id="266" r:id="rId13"/>
    <p:sldId id="267" r:id="rId14"/>
    <p:sldId id="268" r:id="rId15"/>
    <p:sldId id="270" r:id="rId16"/>
  </p:sldIdLst>
  <p:sldSz cx="12192000" cy="6858000"/>
  <p:notesSz cx="6881813"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20016" autoAdjust="0"/>
    <p:restoredTop sz="94660"/>
  </p:normalViewPr>
  <p:slideViewPr>
    <p:cSldViewPr snapToGrid="0">
      <p:cViewPr varScale="1">
        <p:scale>
          <a:sx n="61" d="100"/>
          <a:sy n="61" d="100"/>
        </p:scale>
        <p:origin x="62" y="53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82119" cy="466434"/>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898102" y="0"/>
            <a:ext cx="2982119" cy="466434"/>
          </a:xfrm>
          <a:prstGeom prst="rect">
            <a:avLst/>
          </a:prstGeom>
        </p:spPr>
        <p:txBody>
          <a:bodyPr vert="horz" lIns="92446" tIns="46223" rIns="92446" bIns="46223" rtlCol="0"/>
          <a:lstStyle>
            <a:lvl1pPr algn="r">
              <a:defRPr sz="1200"/>
            </a:lvl1pPr>
          </a:lstStyle>
          <a:p>
            <a:fld id="{060D5D0A-2DF1-4218-8BD2-654880F68887}" type="datetimeFigureOut">
              <a:rPr lang="en-US" smtClean="0"/>
              <a:t>1/20/2015</a:t>
            </a:fld>
            <a:endParaRPr lang="en-US"/>
          </a:p>
        </p:txBody>
      </p:sp>
      <p:sp>
        <p:nvSpPr>
          <p:cNvPr id="4" name="Footer Placeholder 3"/>
          <p:cNvSpPr>
            <a:spLocks noGrp="1"/>
          </p:cNvSpPr>
          <p:nvPr>
            <p:ph type="ftr" sz="quarter" idx="2"/>
          </p:nvPr>
        </p:nvSpPr>
        <p:spPr>
          <a:xfrm>
            <a:off x="0" y="8829967"/>
            <a:ext cx="2982119" cy="466433"/>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898102" y="8829967"/>
            <a:ext cx="2982119" cy="466433"/>
          </a:xfrm>
          <a:prstGeom prst="rect">
            <a:avLst/>
          </a:prstGeom>
        </p:spPr>
        <p:txBody>
          <a:bodyPr vert="horz" lIns="92446" tIns="46223" rIns="92446" bIns="46223" rtlCol="0" anchor="b"/>
          <a:lstStyle>
            <a:lvl1pPr algn="r">
              <a:defRPr sz="1200"/>
            </a:lvl1pPr>
          </a:lstStyle>
          <a:p>
            <a:fld id="{0C6BE448-7719-4EE8-903A-E418BA3AAB4A}" type="slidenum">
              <a:rPr lang="en-US" smtClean="0"/>
              <a:t>‹#›</a:t>
            </a:fld>
            <a:endParaRPr lang="en-US"/>
          </a:p>
        </p:txBody>
      </p:sp>
    </p:spTree>
    <p:extLst>
      <p:ext uri="{BB962C8B-B14F-4D97-AF65-F5344CB8AC3E}">
        <p14:creationId xmlns:p14="http://schemas.microsoft.com/office/powerpoint/2010/main" val="182093660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EA1BE9D-394A-4737-AC51-192892033721}"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172F6-8163-482D-AA32-992D877DE3BF}" type="slidenum">
              <a:rPr lang="en-US" smtClean="0"/>
              <a:t>‹#›</a:t>
            </a:fld>
            <a:endParaRPr lang="en-US"/>
          </a:p>
        </p:txBody>
      </p:sp>
    </p:spTree>
    <p:extLst>
      <p:ext uri="{BB962C8B-B14F-4D97-AF65-F5344CB8AC3E}">
        <p14:creationId xmlns:p14="http://schemas.microsoft.com/office/powerpoint/2010/main" val="421931870"/>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A1BE9D-394A-4737-AC51-192892033721}"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172F6-8163-482D-AA32-992D877DE3BF}" type="slidenum">
              <a:rPr lang="en-US" smtClean="0"/>
              <a:t>‹#›</a:t>
            </a:fld>
            <a:endParaRPr lang="en-US"/>
          </a:p>
        </p:txBody>
      </p:sp>
    </p:spTree>
    <p:extLst>
      <p:ext uri="{BB962C8B-B14F-4D97-AF65-F5344CB8AC3E}">
        <p14:creationId xmlns:p14="http://schemas.microsoft.com/office/powerpoint/2010/main" val="119521763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A1BE9D-394A-4737-AC51-192892033721}"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172F6-8163-482D-AA32-992D877DE3BF}" type="slidenum">
              <a:rPr lang="en-US" smtClean="0"/>
              <a:t>‹#›</a:t>
            </a:fld>
            <a:endParaRPr lang="en-US"/>
          </a:p>
        </p:txBody>
      </p:sp>
    </p:spTree>
    <p:extLst>
      <p:ext uri="{BB962C8B-B14F-4D97-AF65-F5344CB8AC3E}">
        <p14:creationId xmlns:p14="http://schemas.microsoft.com/office/powerpoint/2010/main" val="33319624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EA1BE9D-394A-4737-AC51-192892033721}"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172F6-8163-482D-AA32-992D877DE3BF}" type="slidenum">
              <a:rPr lang="en-US" smtClean="0"/>
              <a:t>‹#›</a:t>
            </a:fld>
            <a:endParaRPr lang="en-US"/>
          </a:p>
        </p:txBody>
      </p:sp>
    </p:spTree>
    <p:extLst>
      <p:ext uri="{BB962C8B-B14F-4D97-AF65-F5344CB8AC3E}">
        <p14:creationId xmlns:p14="http://schemas.microsoft.com/office/powerpoint/2010/main" val="15544723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EA1BE9D-394A-4737-AC51-192892033721}" type="datetimeFigureOut">
              <a:rPr lang="en-US" smtClean="0"/>
              <a:t>1/20/2015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B0172F6-8163-482D-AA32-992D877DE3BF}" type="slidenum">
              <a:rPr lang="en-US" smtClean="0"/>
              <a:t>‹#›</a:t>
            </a:fld>
            <a:endParaRPr lang="en-US"/>
          </a:p>
        </p:txBody>
      </p:sp>
    </p:spTree>
    <p:extLst>
      <p:ext uri="{BB962C8B-B14F-4D97-AF65-F5344CB8AC3E}">
        <p14:creationId xmlns:p14="http://schemas.microsoft.com/office/powerpoint/2010/main" val="18431856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EA1BE9D-394A-4737-AC51-192892033721}"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0172F6-8163-482D-AA32-992D877DE3BF}" type="slidenum">
              <a:rPr lang="en-US" smtClean="0"/>
              <a:t>‹#›</a:t>
            </a:fld>
            <a:endParaRPr lang="en-US"/>
          </a:p>
        </p:txBody>
      </p:sp>
    </p:spTree>
    <p:extLst>
      <p:ext uri="{BB962C8B-B14F-4D97-AF65-F5344CB8AC3E}">
        <p14:creationId xmlns:p14="http://schemas.microsoft.com/office/powerpoint/2010/main" val="2608184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EA1BE9D-394A-4737-AC51-192892033721}" type="datetimeFigureOut">
              <a:rPr lang="en-US" smtClean="0"/>
              <a:t>1/20/2015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B0172F6-8163-482D-AA32-992D877DE3BF}" type="slidenum">
              <a:rPr lang="en-US" smtClean="0"/>
              <a:t>‹#›</a:t>
            </a:fld>
            <a:endParaRPr lang="en-US"/>
          </a:p>
        </p:txBody>
      </p:sp>
    </p:spTree>
    <p:extLst>
      <p:ext uri="{BB962C8B-B14F-4D97-AF65-F5344CB8AC3E}">
        <p14:creationId xmlns:p14="http://schemas.microsoft.com/office/powerpoint/2010/main" val="3640519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EA1BE9D-394A-4737-AC51-192892033721}" type="datetimeFigureOut">
              <a:rPr lang="en-US" smtClean="0"/>
              <a:t>1/20/2015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B0172F6-8163-482D-AA32-992D877DE3BF}" type="slidenum">
              <a:rPr lang="en-US" smtClean="0"/>
              <a:t>‹#›</a:t>
            </a:fld>
            <a:endParaRPr lang="en-US"/>
          </a:p>
        </p:txBody>
      </p:sp>
    </p:spTree>
    <p:extLst>
      <p:ext uri="{BB962C8B-B14F-4D97-AF65-F5344CB8AC3E}">
        <p14:creationId xmlns:p14="http://schemas.microsoft.com/office/powerpoint/2010/main" val="304156367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EA1BE9D-394A-4737-AC51-192892033721}" type="datetimeFigureOut">
              <a:rPr lang="en-US" smtClean="0"/>
              <a:t>1/20/2015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B0172F6-8163-482D-AA32-992D877DE3BF}" type="slidenum">
              <a:rPr lang="en-US" smtClean="0"/>
              <a:t>‹#›</a:t>
            </a:fld>
            <a:endParaRPr lang="en-US"/>
          </a:p>
        </p:txBody>
      </p:sp>
    </p:spTree>
    <p:extLst>
      <p:ext uri="{BB962C8B-B14F-4D97-AF65-F5344CB8AC3E}">
        <p14:creationId xmlns:p14="http://schemas.microsoft.com/office/powerpoint/2010/main" val="10592089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1BE9D-394A-4737-AC51-192892033721}"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0172F6-8163-482D-AA32-992D877DE3BF}" type="slidenum">
              <a:rPr lang="en-US" smtClean="0"/>
              <a:t>‹#›</a:t>
            </a:fld>
            <a:endParaRPr lang="en-US"/>
          </a:p>
        </p:txBody>
      </p:sp>
    </p:spTree>
    <p:extLst>
      <p:ext uri="{BB962C8B-B14F-4D97-AF65-F5344CB8AC3E}">
        <p14:creationId xmlns:p14="http://schemas.microsoft.com/office/powerpoint/2010/main" val="40567382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EA1BE9D-394A-4737-AC51-192892033721}" type="datetimeFigureOut">
              <a:rPr lang="en-US" smtClean="0"/>
              <a:t>1/20/2015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B0172F6-8163-482D-AA32-992D877DE3BF}" type="slidenum">
              <a:rPr lang="en-US" smtClean="0"/>
              <a:t>‹#›</a:t>
            </a:fld>
            <a:endParaRPr lang="en-US"/>
          </a:p>
        </p:txBody>
      </p:sp>
    </p:spTree>
    <p:extLst>
      <p:ext uri="{BB962C8B-B14F-4D97-AF65-F5344CB8AC3E}">
        <p14:creationId xmlns:p14="http://schemas.microsoft.com/office/powerpoint/2010/main" val="233564313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EA1BE9D-394A-4737-AC51-192892033721}" type="datetimeFigureOut">
              <a:rPr lang="en-US" smtClean="0"/>
              <a:t>1/20/2015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B0172F6-8163-482D-AA32-992D877DE3BF}" type="slidenum">
              <a:rPr lang="en-US" smtClean="0"/>
              <a:t>‹#›</a:t>
            </a:fld>
            <a:endParaRPr lang="en-US"/>
          </a:p>
        </p:txBody>
      </p:sp>
    </p:spTree>
    <p:extLst>
      <p:ext uri="{BB962C8B-B14F-4D97-AF65-F5344CB8AC3E}">
        <p14:creationId xmlns:p14="http://schemas.microsoft.com/office/powerpoint/2010/main" val="3135870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hyperlink" Target="http://familiesusa.org/product/standardized-health-plans-promoting-plans-affordable-upfront-out-pocket-costs"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familiesusa.org/blog/2014/09/trending-tackling-affordability-barriers-affordable-care-act" TargetMode="Externa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www.commonwealthfund.org/publications/blog/2015/jan/insurance-premium-surcharges-for-tobacco-use" TargetMode="External"/><Relationship Id="rId2" Type="http://schemas.openxmlformats.org/officeDocument/2006/relationships/hyperlink" Target="http://familiesusa.org/sites/default/files/product_documents/Tobacco-Rating-State-Solutions_0.pdf" TargetMode="Externa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consumersunion.org/rate-review-for-non-actuaries/" TargetMode="External"/><Relationship Id="rId2" Type="http://schemas.openxmlformats.org/officeDocument/2006/relationships/hyperlink" Target="http://familiesusa.org/product/states-making-progress-rate-review" TargetMode="External"/><Relationship Id="rId1" Type="http://schemas.openxmlformats.org/officeDocument/2006/relationships/slideLayout" Target="../slideLayouts/slideLayout2.xml"/><Relationship Id="rId4" Type="http://schemas.openxmlformats.org/officeDocument/2006/relationships/hyperlink" Target="http://familiesusa.org/blog/2014/04/making-case-against-health-insurance-premium-rate-increases-part-1-preparing-rate" TargetMode="External"/></Relationships>
</file>

<file path=ppt/slides/_rels/slide14.xml.rels><?xml version="1.0" encoding="UTF-8" standalone="yes"?>
<Relationships xmlns="http://schemas.openxmlformats.org/package/2006/relationships"><Relationship Id="rId3" Type="http://schemas.openxmlformats.org/officeDocument/2006/relationships/hyperlink" Target="http://familiesusa.org/product/designing-consumer-health-assistance-program" TargetMode="External"/><Relationship Id="rId2" Type="http://schemas.openxmlformats.org/officeDocument/2006/relationships/hyperlink" Target="http://familiesusa.org/blog/2014/07/new-surveys-confirm-navigators-and-assisters-are-essential-health-insurance-enrollment"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mailto:cparcham@familiesusa.org"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3" Type="http://schemas.openxmlformats.org/officeDocument/2006/relationships/hyperlink" Target="http://kff.org/state-category/health-reform/" TargetMode="External"/><Relationship Id="rId2" Type="http://schemas.openxmlformats.org/officeDocument/2006/relationships/hyperlink" Target="http://www.whitehouse.gov/healthreform/map"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familiesusa.org/product/standards-health-insurance-provider-networks-examples-states#sthash.Y68ZeYMH.dpuf"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familiesusa.org/product/improving-private-health-insurance-networks-communities-color"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familiesusa.org/blog/2014/04/new-york%E2%80%99s-new-surprise-bill-law-rolls-out-new-health-insurance-protections-consumers" TargetMode="External"/><Relationship Id="rId2" Type="http://schemas.openxmlformats.org/officeDocument/2006/relationships/hyperlink" Target="http://familiesusa.org/sites/default/files/product_documents/Patients-Bill-of-Right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familiesusa.org/sites/default/files/product_documents/ACT_Network%20Adequacy%20Brief_final_web.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acscan.org/content/wp-content/uploads/2014/03/Marketplace_formularies_whitepaper.pdf" TargetMode="External"/><Relationship Id="rId2" Type="http://schemas.openxmlformats.org/officeDocument/2006/relationships/hyperlink" Target="http://doi.nv.gov/uploadedFiles/doinvgov/_public-documents/News-Notices/Regulations/R074-14-Amendment-v2.pdf"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t>Hot issues in private insurance advocacy</a:t>
            </a:r>
            <a:endParaRPr lang="en-US" dirty="0"/>
          </a:p>
        </p:txBody>
      </p:sp>
      <p:sp>
        <p:nvSpPr>
          <p:cNvPr id="5" name="Content Placeholder 4"/>
          <p:cNvSpPr>
            <a:spLocks noGrp="1"/>
          </p:cNvSpPr>
          <p:nvPr>
            <p:ph idx="1"/>
          </p:nvPr>
        </p:nvSpPr>
        <p:spPr/>
        <p:txBody>
          <a:bodyPr/>
          <a:lstStyle/>
          <a:p>
            <a:pPr lvl="1"/>
            <a:r>
              <a:rPr lang="en-US" dirty="0" smtClean="0"/>
              <a:t>Enrollment/navigators</a:t>
            </a:r>
            <a:endParaRPr lang="en-US" dirty="0"/>
          </a:p>
          <a:p>
            <a:pPr lvl="1"/>
            <a:r>
              <a:rPr lang="en-US" dirty="0"/>
              <a:t>Premium rates</a:t>
            </a:r>
          </a:p>
          <a:p>
            <a:pPr lvl="1"/>
            <a:r>
              <a:rPr lang="en-US" dirty="0"/>
              <a:t>Health insurance literacy</a:t>
            </a:r>
          </a:p>
          <a:p>
            <a:pPr lvl="1"/>
            <a:r>
              <a:rPr lang="en-US" dirty="0"/>
              <a:t>Network adequacy</a:t>
            </a:r>
          </a:p>
          <a:p>
            <a:pPr lvl="1"/>
            <a:r>
              <a:rPr lang="en-US" dirty="0"/>
              <a:t>Drug coverage</a:t>
            </a:r>
          </a:p>
          <a:p>
            <a:pPr lvl="1"/>
            <a:r>
              <a:rPr lang="en-US" dirty="0"/>
              <a:t>Out of pocket </a:t>
            </a:r>
            <a:r>
              <a:rPr lang="en-US" dirty="0" smtClean="0"/>
              <a:t>costs</a:t>
            </a:r>
          </a:p>
          <a:p>
            <a:pPr lvl="1"/>
            <a:r>
              <a:rPr lang="en-US" dirty="0" smtClean="0"/>
              <a:t>What else are you hearing?</a:t>
            </a:r>
            <a:endParaRPr lang="en-US" dirty="0"/>
          </a:p>
          <a:p>
            <a:endParaRPr lang="en-US" dirty="0"/>
          </a:p>
        </p:txBody>
      </p:sp>
    </p:spTree>
    <p:extLst>
      <p:ext uri="{BB962C8B-B14F-4D97-AF65-F5344CB8AC3E}">
        <p14:creationId xmlns:p14="http://schemas.microsoft.com/office/powerpoint/2010/main" val="7850035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Do </a:t>
            </a:r>
            <a:r>
              <a:rPr lang="en-US" b="1" dirty="0" smtClean="0"/>
              <a:t>health plans </a:t>
            </a:r>
            <a:r>
              <a:rPr lang="en-US" b="1" dirty="0"/>
              <a:t>make care affordable and provide enough protection from out-of-pocket costs</a:t>
            </a:r>
            <a:r>
              <a:rPr lang="en-US" b="1" dirty="0" smtClean="0"/>
              <a:t>?</a:t>
            </a:r>
            <a:endParaRPr lang="en-US" dirty="0"/>
          </a:p>
        </p:txBody>
      </p:sp>
      <p:sp>
        <p:nvSpPr>
          <p:cNvPr id="3" name="Content Placeholder 2"/>
          <p:cNvSpPr>
            <a:spLocks noGrp="1"/>
          </p:cNvSpPr>
          <p:nvPr>
            <p:ph idx="1"/>
          </p:nvPr>
        </p:nvSpPr>
        <p:spPr/>
        <p:txBody>
          <a:bodyPr/>
          <a:lstStyle/>
          <a:p>
            <a:r>
              <a:rPr lang="en-US" dirty="0"/>
              <a:t>States and insurers can design plans that make some types of care available before consumers reach a high deductible, and they can standardize plans that limit copayments for important </a:t>
            </a:r>
            <a:r>
              <a:rPr lang="en-US" dirty="0" smtClean="0"/>
              <a:t>services: </a:t>
            </a:r>
            <a:r>
              <a:rPr lang="en-US" u="sng" dirty="0" smtClean="0">
                <a:hlinkClick r:id="rId2"/>
              </a:rPr>
              <a:t>http</a:t>
            </a:r>
            <a:r>
              <a:rPr lang="en-US" u="sng" dirty="0">
                <a:hlinkClick r:id="rId2"/>
              </a:rPr>
              <a:t>://familiesusa.org/product/standardized-health-plans-promoting-plans-affordable-upfront-out-pocket-costs</a:t>
            </a:r>
            <a:endParaRPr lang="en-US" dirty="0"/>
          </a:p>
        </p:txBody>
      </p:sp>
    </p:spTree>
    <p:extLst>
      <p:ext uri="{BB962C8B-B14F-4D97-AF65-F5344CB8AC3E}">
        <p14:creationId xmlns:p14="http://schemas.microsoft.com/office/powerpoint/2010/main" val="23993571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214813"/>
            <a:ext cx="10515600" cy="1325563"/>
          </a:xfrm>
        </p:spPr>
        <p:txBody>
          <a:bodyPr>
            <a:normAutofit/>
          </a:bodyPr>
          <a:lstStyle/>
          <a:p>
            <a:pPr lvl="0"/>
            <a:r>
              <a:rPr lang="en-US" b="1" dirty="0"/>
              <a:t>Are premiums affordable</a:t>
            </a:r>
            <a:r>
              <a:rPr lang="en-US" b="1" dirty="0" smtClean="0"/>
              <a:t>? </a:t>
            </a:r>
            <a:br>
              <a:rPr lang="en-US" b="1" dirty="0" smtClean="0"/>
            </a:br>
            <a:r>
              <a:rPr lang="en-US" b="1" dirty="0" smtClean="0"/>
              <a:t>1) Extra help</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Some </a:t>
            </a:r>
            <a:r>
              <a:rPr lang="en-US" dirty="0"/>
              <a:t>states provide help with premiums and cost-sharing for low- and modest -income consumers that goes beyond federal assistance. They do this by establishing a Basic Health Program, increasing Medicaid eligibility, or by offering state assistance in addition to the federal premium and cost sharing </a:t>
            </a:r>
            <a:r>
              <a:rPr lang="en-US" dirty="0" smtClean="0"/>
              <a:t>assistance: </a:t>
            </a:r>
            <a:r>
              <a:rPr lang="en-US" u="sng" dirty="0" smtClean="0">
                <a:hlinkClick r:id="rId2"/>
              </a:rPr>
              <a:t>http</a:t>
            </a:r>
            <a:r>
              <a:rPr lang="en-US" u="sng" dirty="0">
                <a:hlinkClick r:id="rId2"/>
              </a:rPr>
              <a:t>://</a:t>
            </a:r>
            <a:r>
              <a:rPr lang="en-US" u="sng" dirty="0" smtClean="0">
                <a:hlinkClick r:id="rId2"/>
              </a:rPr>
              <a:t>familiesusa.org/blog/2014/09/trending-tackling-affordability-barriers-affordable-care-act</a:t>
            </a:r>
            <a:endParaRPr lang="en-US" dirty="0"/>
          </a:p>
        </p:txBody>
      </p:sp>
    </p:spTree>
    <p:extLst>
      <p:ext uri="{BB962C8B-B14F-4D97-AF65-F5344CB8AC3E}">
        <p14:creationId xmlns:p14="http://schemas.microsoft.com/office/powerpoint/2010/main" val="26533515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Are premiums affordable?</a:t>
            </a:r>
            <a:br>
              <a:rPr lang="en-US" b="1" dirty="0" smtClean="0"/>
            </a:br>
            <a:r>
              <a:rPr lang="en-US" b="1" dirty="0" smtClean="0"/>
              <a:t>2) Smokers</a:t>
            </a:r>
            <a:endParaRPr lang="en-US" b="1" dirty="0"/>
          </a:p>
        </p:txBody>
      </p:sp>
      <p:sp>
        <p:nvSpPr>
          <p:cNvPr id="3" name="Content Placeholder 2"/>
          <p:cNvSpPr>
            <a:spLocks noGrp="1"/>
          </p:cNvSpPr>
          <p:nvPr>
            <p:ph idx="1"/>
          </p:nvPr>
        </p:nvSpPr>
        <p:spPr/>
        <p:txBody>
          <a:bodyPr/>
          <a:lstStyle/>
          <a:p>
            <a:r>
              <a:rPr lang="en-US" dirty="0"/>
              <a:t>Smokers can be charged premiums that are so much higher than premiums for non-smokers that coverage is unaffordable. When they quit smoking, it may be many months before they can enroll in affordable coverage.  Some state initiatives make coverage and cessation services more readily available: </a:t>
            </a:r>
            <a:r>
              <a:rPr lang="en-US" u="sng" dirty="0">
                <a:hlinkClick r:id="rId2"/>
              </a:rPr>
              <a:t>http://</a:t>
            </a:r>
            <a:r>
              <a:rPr lang="en-US" u="sng" dirty="0" smtClean="0">
                <a:hlinkClick r:id="rId2"/>
              </a:rPr>
              <a:t>familiesusa.org/sites/default/files/product_documents/Tobacco-Rating-State-Solutions_0.pdf</a:t>
            </a:r>
            <a:endParaRPr lang="en-US" dirty="0"/>
          </a:p>
          <a:p>
            <a:r>
              <a:rPr lang="en-US" u="sng" dirty="0">
                <a:hlinkClick r:id="rId3"/>
              </a:rPr>
              <a:t>http://www.commonwealthfund.org/publications/blog/2015/jan/insurance-premium-surcharges-for-tobacco-use</a:t>
            </a:r>
            <a:endParaRPr lang="en-US" dirty="0"/>
          </a:p>
          <a:p>
            <a:endParaRPr lang="en-US" dirty="0"/>
          </a:p>
        </p:txBody>
      </p:sp>
    </p:spTree>
    <p:extLst>
      <p:ext uri="{BB962C8B-B14F-4D97-AF65-F5344CB8AC3E}">
        <p14:creationId xmlns:p14="http://schemas.microsoft.com/office/powerpoint/2010/main" val="16958981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Are premiums affordable?</a:t>
            </a:r>
            <a:br>
              <a:rPr lang="en-US" b="1" dirty="0" smtClean="0"/>
            </a:br>
            <a:r>
              <a:rPr lang="en-US" b="1" dirty="0" smtClean="0"/>
              <a:t>3) Rate review</a:t>
            </a:r>
            <a:endParaRPr lang="en-US" b="1" dirty="0"/>
          </a:p>
        </p:txBody>
      </p:sp>
      <p:sp>
        <p:nvSpPr>
          <p:cNvPr id="3" name="Content Placeholder 2"/>
          <p:cNvSpPr>
            <a:spLocks noGrp="1"/>
          </p:cNvSpPr>
          <p:nvPr>
            <p:ph idx="1"/>
          </p:nvPr>
        </p:nvSpPr>
        <p:spPr/>
        <p:txBody>
          <a:bodyPr/>
          <a:lstStyle/>
          <a:p>
            <a:r>
              <a:rPr lang="en-US" dirty="0"/>
              <a:t>States have an important role in reviewing health plans’ proposed premium increases and rejecting increases that are unjustified and unreasonable. But not all states have adequate laws in place to review rates, nor adequate resources and processes for doing so. These reports provide information about good state practices:</a:t>
            </a:r>
          </a:p>
          <a:p>
            <a:r>
              <a:rPr lang="en-US" u="sng" dirty="0">
                <a:hlinkClick r:id="rId2"/>
              </a:rPr>
              <a:t>http://familiesusa.org/product/states-making-progress-rate-review</a:t>
            </a:r>
            <a:endParaRPr lang="en-US" dirty="0"/>
          </a:p>
          <a:p>
            <a:r>
              <a:rPr lang="en-US" u="sng" dirty="0">
                <a:hlinkClick r:id="rId3"/>
              </a:rPr>
              <a:t>http://consumersunion.org/rate-review-for-non-actuaries/</a:t>
            </a:r>
            <a:endParaRPr lang="en-US" dirty="0"/>
          </a:p>
          <a:p>
            <a:r>
              <a:rPr lang="en-US" u="sng" dirty="0">
                <a:hlinkClick r:id="rId4"/>
              </a:rPr>
              <a:t>http://familiesusa.org/blog/2014/04/making-case-against-health-insurance-premium-rate-increases-part-1-preparing-rate</a:t>
            </a:r>
            <a:endParaRPr lang="en-US" dirty="0"/>
          </a:p>
          <a:p>
            <a:pPr marL="0" indent="0">
              <a:buNone/>
            </a:pPr>
            <a:endParaRPr lang="en-US" dirty="0"/>
          </a:p>
        </p:txBody>
      </p:sp>
    </p:spTree>
    <p:extLst>
      <p:ext uri="{BB962C8B-B14F-4D97-AF65-F5344CB8AC3E}">
        <p14:creationId xmlns:p14="http://schemas.microsoft.com/office/powerpoint/2010/main" val="153645575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sz="4900" b="1" dirty="0" smtClean="0"/>
              <a:t/>
            </a:r>
            <a:br>
              <a:rPr lang="en-US" sz="4900" b="1" dirty="0" smtClean="0"/>
            </a:br>
            <a:r>
              <a:rPr lang="en-US" sz="4900" b="1" dirty="0" smtClean="0"/>
              <a:t>Who assists consumers </a:t>
            </a:r>
            <a:r>
              <a:rPr lang="en-US" sz="4900" b="1" dirty="0"/>
              <a:t>with </a:t>
            </a:r>
            <a:r>
              <a:rPr lang="en-US" sz="4900" b="1" dirty="0" smtClean="0"/>
              <a:t>enrollment or in solving problems </a:t>
            </a:r>
            <a:r>
              <a:rPr lang="en-US" sz="4900" b="1" dirty="0"/>
              <a:t>with </a:t>
            </a:r>
            <a:r>
              <a:rPr lang="en-US" sz="4900" b="1" dirty="0" smtClean="0"/>
              <a:t>coverage? </a:t>
            </a:r>
            <a:r>
              <a:rPr lang="en-US" dirty="0"/>
              <a:t/>
            </a:r>
            <a:br>
              <a:rPr lang="en-US" dirty="0"/>
            </a:br>
            <a:endParaRPr lang="en-US" dirty="0"/>
          </a:p>
        </p:txBody>
      </p:sp>
      <p:sp>
        <p:nvSpPr>
          <p:cNvPr id="3" name="Content Placeholder 2"/>
          <p:cNvSpPr>
            <a:spLocks noGrp="1"/>
          </p:cNvSpPr>
          <p:nvPr>
            <p:ph idx="1"/>
          </p:nvPr>
        </p:nvSpPr>
        <p:spPr/>
        <p:txBody>
          <a:bodyPr>
            <a:normAutofit/>
          </a:bodyPr>
          <a:lstStyle/>
          <a:p>
            <a:r>
              <a:rPr lang="en-US" dirty="0"/>
              <a:t>Navigators and in-person assisters provide outreach and unbiased, community-based help to people enrolling in coverage.  After enrollment, if a consumer encounters a problem with their plan, some states have established “consumer assistance programs” that educate them about how to use coverage and assist with appeals.  All of these programs need </a:t>
            </a:r>
            <a:r>
              <a:rPr lang="en-US" dirty="0" smtClean="0"/>
              <a:t>funding.</a:t>
            </a:r>
          </a:p>
          <a:p>
            <a:r>
              <a:rPr lang="en-US" u="sng" dirty="0" smtClean="0">
                <a:hlinkClick r:id="rId2"/>
              </a:rPr>
              <a:t>http</a:t>
            </a:r>
            <a:r>
              <a:rPr lang="en-US" u="sng" dirty="0">
                <a:hlinkClick r:id="rId2"/>
              </a:rPr>
              <a:t>://familiesusa.org/blog/2014/07/new-surveys-confirm-navigators-and-assisters-are-essential-health-insurance-enrollment</a:t>
            </a:r>
            <a:endParaRPr lang="en-US" dirty="0"/>
          </a:p>
          <a:p>
            <a:r>
              <a:rPr lang="en-US" u="sng" dirty="0" smtClean="0">
                <a:hlinkClick r:id="rId3"/>
              </a:rPr>
              <a:t>http</a:t>
            </a:r>
            <a:r>
              <a:rPr lang="en-US" u="sng" dirty="0">
                <a:hlinkClick r:id="rId3"/>
              </a:rPr>
              <a:t>://familiesusa.org/product/designing-consumer-health-assistance-program</a:t>
            </a:r>
            <a:endParaRPr lang="en-US" dirty="0"/>
          </a:p>
          <a:p>
            <a:endParaRPr lang="en-US" dirty="0"/>
          </a:p>
        </p:txBody>
      </p:sp>
    </p:spTree>
    <p:extLst>
      <p:ext uri="{BB962C8B-B14F-4D97-AF65-F5344CB8AC3E}">
        <p14:creationId xmlns:p14="http://schemas.microsoft.com/office/powerpoint/2010/main" val="295547031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Questions?</a:t>
            </a:r>
            <a:endParaRPr lang="en-US" dirty="0"/>
          </a:p>
        </p:txBody>
      </p:sp>
      <p:sp>
        <p:nvSpPr>
          <p:cNvPr id="3" name="Content Placeholder 2"/>
          <p:cNvSpPr>
            <a:spLocks noGrp="1"/>
          </p:cNvSpPr>
          <p:nvPr>
            <p:ph idx="1"/>
          </p:nvPr>
        </p:nvSpPr>
        <p:spPr/>
        <p:txBody>
          <a:bodyPr/>
          <a:lstStyle/>
          <a:p>
            <a:pPr marL="0" indent="0">
              <a:buNone/>
            </a:pPr>
            <a:r>
              <a:rPr lang="en-US" dirty="0" smtClean="0"/>
              <a:t>Cheryl Fish-Parcham</a:t>
            </a:r>
          </a:p>
          <a:p>
            <a:pPr marL="0" indent="0">
              <a:buNone/>
            </a:pPr>
            <a:r>
              <a:rPr lang="en-US" dirty="0" smtClean="0"/>
              <a:t>Private Insurance Program Director</a:t>
            </a:r>
          </a:p>
          <a:p>
            <a:pPr marL="0" indent="0">
              <a:buNone/>
            </a:pPr>
            <a:r>
              <a:rPr lang="en-US" dirty="0" smtClean="0"/>
              <a:t>Families USA</a:t>
            </a:r>
          </a:p>
          <a:p>
            <a:pPr marL="0" indent="0">
              <a:buNone/>
            </a:pPr>
            <a:r>
              <a:rPr lang="en-US" dirty="0" smtClean="0">
                <a:hlinkClick r:id="rId2"/>
              </a:rPr>
              <a:t>cparcham@familiesusa.org</a:t>
            </a:r>
            <a:endParaRPr lang="en-US" dirty="0" smtClean="0"/>
          </a:p>
          <a:p>
            <a:pPr marL="0" indent="0">
              <a:buNone/>
            </a:pPr>
            <a:endParaRPr lang="en-US" dirty="0"/>
          </a:p>
        </p:txBody>
      </p:sp>
    </p:spTree>
    <p:extLst>
      <p:ext uri="{BB962C8B-B14F-4D97-AF65-F5344CB8AC3E}">
        <p14:creationId xmlns:p14="http://schemas.microsoft.com/office/powerpoint/2010/main" val="2023342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5"/>
            <a:ext cx="10515600" cy="5772628"/>
          </a:xfrm>
        </p:spPr>
        <p:txBody>
          <a:bodyPr>
            <a:normAutofit/>
          </a:bodyPr>
          <a:lstStyle/>
          <a:p>
            <a:r>
              <a:rPr lang="en-US" dirty="0" smtClean="0"/>
              <a:t>Please feel free </a:t>
            </a:r>
            <a:r>
              <a:rPr lang="en-US" dirty="0" smtClean="0"/>
              <a:t>modify </a:t>
            </a:r>
            <a:r>
              <a:rPr lang="en-US" dirty="0" smtClean="0"/>
              <a:t>the following </a:t>
            </a:r>
            <a:r>
              <a:rPr lang="en-US" dirty="0" smtClean="0"/>
              <a:t>slides, and print with your own logo, </a:t>
            </a:r>
            <a:r>
              <a:rPr lang="en-US" dirty="0" smtClean="0"/>
              <a:t>to orient your new state legislators</a:t>
            </a:r>
            <a:endParaRPr lang="en-US" dirty="0"/>
          </a:p>
        </p:txBody>
      </p:sp>
    </p:spTree>
    <p:extLst>
      <p:ext uri="{BB962C8B-B14F-4D97-AF65-F5344CB8AC3E}">
        <p14:creationId xmlns:p14="http://schemas.microsoft.com/office/powerpoint/2010/main" val="259493066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Orientation for new state legislators</a:t>
            </a:r>
            <a:endParaRPr lang="en-US" b="1" dirty="0"/>
          </a:p>
        </p:txBody>
      </p:sp>
      <p:sp>
        <p:nvSpPr>
          <p:cNvPr id="3" name="Content Placeholder 2"/>
          <p:cNvSpPr>
            <a:spLocks noGrp="1"/>
          </p:cNvSpPr>
          <p:nvPr>
            <p:ph idx="1"/>
          </p:nvPr>
        </p:nvSpPr>
        <p:spPr/>
        <p:txBody>
          <a:bodyPr>
            <a:normAutofit fontScale="92500"/>
          </a:bodyPr>
          <a:lstStyle/>
          <a:p>
            <a:r>
              <a:rPr lang="en-US" dirty="0" smtClean="0"/>
              <a:t>The </a:t>
            </a:r>
            <a:r>
              <a:rPr lang="en-US" dirty="0"/>
              <a:t>Affordable Care Act made many improvements nationally – people can now buy coverage even if they have pre-existing conditions, many can get help paying premiums, and consumers have increased protections. For information about what happened in your state, see </a:t>
            </a:r>
            <a:r>
              <a:rPr lang="en-US" u="sng" dirty="0">
                <a:hlinkClick r:id="rId2"/>
              </a:rPr>
              <a:t>http://www.whitehouse.gov/healthreform/map</a:t>
            </a:r>
            <a:r>
              <a:rPr lang="en-US" dirty="0"/>
              <a:t>. </a:t>
            </a:r>
            <a:endParaRPr lang="en-US" dirty="0" smtClean="0"/>
          </a:p>
          <a:p>
            <a:r>
              <a:rPr lang="en-US" dirty="0" smtClean="0"/>
              <a:t>Much </a:t>
            </a:r>
            <a:r>
              <a:rPr lang="en-US" dirty="0"/>
              <a:t>remains to be done at the state level. </a:t>
            </a:r>
            <a:r>
              <a:rPr lang="en-US" dirty="0" smtClean="0"/>
              <a:t>See how many people are still uninsured here: </a:t>
            </a:r>
            <a:r>
              <a:rPr lang="en-US" u="sng" dirty="0" smtClean="0"/>
              <a:t>http</a:t>
            </a:r>
            <a:r>
              <a:rPr lang="en-US" u="sng" dirty="0"/>
              <a:t>://kff.org/state-category/health-coverage-uninsured</a:t>
            </a:r>
            <a:r>
              <a:rPr lang="en-US" u="sng" dirty="0" smtClean="0"/>
              <a:t>/  </a:t>
            </a:r>
          </a:p>
          <a:p>
            <a:r>
              <a:rPr lang="en-US" dirty="0" smtClean="0"/>
              <a:t>How </a:t>
            </a:r>
            <a:r>
              <a:rPr lang="en-US" dirty="0"/>
              <a:t>many have enrolled in marketplace coverage, the price of average premiums, and many other statistics </a:t>
            </a:r>
            <a:r>
              <a:rPr lang="en-US" dirty="0" smtClean="0"/>
              <a:t>will </a:t>
            </a:r>
            <a:r>
              <a:rPr lang="en-US" dirty="0"/>
              <a:t>help you understand the current landscape in your state: </a:t>
            </a:r>
            <a:r>
              <a:rPr lang="en-US" u="sng" dirty="0">
                <a:hlinkClick r:id="rId3"/>
              </a:rPr>
              <a:t>http://kff.org/state-category/health-reform/</a:t>
            </a:r>
            <a:r>
              <a:rPr lang="en-US" dirty="0"/>
              <a:t>  </a:t>
            </a:r>
          </a:p>
          <a:p>
            <a:pPr marL="0" indent="0">
              <a:buNone/>
            </a:pPr>
            <a:endParaRPr lang="en-US" dirty="0"/>
          </a:p>
        </p:txBody>
      </p:sp>
    </p:spTree>
    <p:extLst>
      <p:ext uri="{BB962C8B-B14F-4D97-AF65-F5344CB8AC3E}">
        <p14:creationId xmlns:p14="http://schemas.microsoft.com/office/powerpoint/2010/main" val="118305668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sz="4900" b="1" dirty="0" smtClean="0"/>
              <a:t>Here are some private insurance issues states can take action on:</a:t>
            </a:r>
            <a:r>
              <a:rPr lang="en-US" dirty="0" smtClean="0"/>
              <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lvl="0"/>
            <a:r>
              <a:rPr lang="en-US" dirty="0" smtClean="0"/>
              <a:t>Must </a:t>
            </a:r>
            <a:r>
              <a:rPr lang="en-US" dirty="0"/>
              <a:t>health plans have adequate networks of providers to serve enrollees? And will the networks be adequate for people of color?</a:t>
            </a:r>
          </a:p>
          <a:p>
            <a:pPr lvl="0"/>
            <a:r>
              <a:rPr lang="en-US" dirty="0"/>
              <a:t>If a person uses an out-of-network provider in an emergency, is he or she protected from high costs?</a:t>
            </a:r>
          </a:p>
          <a:p>
            <a:pPr lvl="0"/>
            <a:r>
              <a:rPr lang="en-US" dirty="0"/>
              <a:t>Do consumers know what they are getting when they buy coverage? (Do they know what drugs and providers their plan covers, for example?)</a:t>
            </a:r>
          </a:p>
          <a:p>
            <a:pPr lvl="0"/>
            <a:r>
              <a:rPr lang="en-US" dirty="0"/>
              <a:t>Do insurance plans make care affordable and provide enough protection from out-of-pocket costs?</a:t>
            </a:r>
          </a:p>
          <a:p>
            <a:pPr lvl="0"/>
            <a:r>
              <a:rPr lang="en-US" dirty="0"/>
              <a:t>Are premiums affordable?</a:t>
            </a:r>
          </a:p>
          <a:p>
            <a:pPr lvl="0"/>
            <a:r>
              <a:rPr lang="en-US" dirty="0"/>
              <a:t>How is the state providing assistance to consumers both with enrollment, and when they have a problem with their coverage?</a:t>
            </a:r>
          </a:p>
          <a:p>
            <a:endParaRPr lang="en-US" dirty="0"/>
          </a:p>
        </p:txBody>
      </p:sp>
    </p:spTree>
    <p:extLst>
      <p:ext uri="{BB962C8B-B14F-4D97-AF65-F5344CB8AC3E}">
        <p14:creationId xmlns:p14="http://schemas.microsoft.com/office/powerpoint/2010/main" val="214091633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Must health plans have adequate networks of providers to serve enrollees?</a:t>
            </a:r>
            <a:endParaRPr lang="en-US" b="1" dirty="0"/>
          </a:p>
        </p:txBody>
      </p:sp>
      <p:sp>
        <p:nvSpPr>
          <p:cNvPr id="3" name="Content Placeholder 2"/>
          <p:cNvSpPr>
            <a:spLocks noGrp="1"/>
          </p:cNvSpPr>
          <p:nvPr>
            <p:ph idx="1"/>
          </p:nvPr>
        </p:nvSpPr>
        <p:spPr/>
        <p:txBody>
          <a:bodyPr/>
          <a:lstStyle/>
          <a:p>
            <a:r>
              <a:rPr lang="en-US" dirty="0"/>
              <a:t>When health plans design their provider networks, they need to ensure that these networks are adequate and provide meaningful access to care. The Affordable Care Act established the first-ever federal rights guaranteeing private insurance consumers access to adequate networks. Many states also have laws and/or regulations to help ensure that networks can meet consumers’ </a:t>
            </a:r>
            <a:r>
              <a:rPr lang="en-US" dirty="0" smtClean="0"/>
              <a:t>needs: </a:t>
            </a:r>
            <a:r>
              <a:rPr lang="en-US" u="sng" dirty="0">
                <a:hlinkClick r:id="rId2"/>
              </a:rPr>
              <a:t>http://familiesusa.org/product/standards-health-insurance-provider-networks-examples-states#sthash.Y68ZeYMH.dpuf</a:t>
            </a:r>
            <a:endParaRPr lang="en-US" dirty="0"/>
          </a:p>
          <a:p>
            <a:endParaRPr lang="en-US" dirty="0"/>
          </a:p>
        </p:txBody>
      </p:sp>
    </p:spTree>
    <p:extLst>
      <p:ext uri="{BB962C8B-B14F-4D97-AF65-F5344CB8AC3E}">
        <p14:creationId xmlns:p14="http://schemas.microsoft.com/office/powerpoint/2010/main" val="11845085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dirty="0" smtClean="0"/>
              <a:t/>
            </a:r>
            <a:br>
              <a:rPr lang="en-US" dirty="0" smtClean="0"/>
            </a:br>
            <a:r>
              <a:rPr lang="en-US" b="1" dirty="0" smtClean="0"/>
              <a:t>Will the networks be adequate for people of color?</a:t>
            </a:r>
            <a:r>
              <a:rPr lang="en-US" dirty="0" smtClean="0"/>
              <a:t/>
            </a:r>
            <a:br>
              <a:rPr lang="en-US" dirty="0" smtClean="0"/>
            </a:br>
            <a:endParaRPr lang="en-US" dirty="0"/>
          </a:p>
        </p:txBody>
      </p:sp>
      <p:sp>
        <p:nvSpPr>
          <p:cNvPr id="3" name="Content Placeholder 2"/>
          <p:cNvSpPr>
            <a:spLocks noGrp="1"/>
          </p:cNvSpPr>
          <p:nvPr>
            <p:ph idx="1"/>
          </p:nvPr>
        </p:nvSpPr>
        <p:spPr/>
        <p:txBody>
          <a:bodyPr/>
          <a:lstStyle/>
          <a:p>
            <a:r>
              <a:rPr lang="en-US" dirty="0"/>
              <a:t>Enacting and enforcing network adequacy laws can also help communities of color.  Many communities have long lacked meaningful access to health care because few providers are located in their neighborhoods, or they lack transportation, face language barriers, or cannot afford to lose work hours to see a provider. </a:t>
            </a:r>
            <a:endParaRPr lang="en-US" dirty="0" smtClean="0"/>
          </a:p>
          <a:p>
            <a:r>
              <a:rPr lang="en-US" dirty="0" smtClean="0"/>
              <a:t>This </a:t>
            </a:r>
            <a:r>
              <a:rPr lang="en-US" dirty="0"/>
              <a:t>brief discusses state policies to address those </a:t>
            </a:r>
            <a:r>
              <a:rPr lang="en-US" dirty="0" smtClean="0"/>
              <a:t>problems: </a:t>
            </a:r>
            <a:r>
              <a:rPr lang="en-US" u="sng" dirty="0" smtClean="0">
                <a:hlinkClick r:id="rId2"/>
              </a:rPr>
              <a:t>http</a:t>
            </a:r>
            <a:r>
              <a:rPr lang="en-US" u="sng" dirty="0">
                <a:hlinkClick r:id="rId2"/>
              </a:rPr>
              <a:t>://familiesusa.org/product/improving-private-health-insurance-networks-communities-color</a:t>
            </a:r>
            <a:endParaRPr lang="en-US" dirty="0"/>
          </a:p>
        </p:txBody>
      </p:sp>
    </p:spTree>
    <p:extLst>
      <p:ext uri="{BB962C8B-B14F-4D97-AF65-F5344CB8AC3E}">
        <p14:creationId xmlns:p14="http://schemas.microsoft.com/office/powerpoint/2010/main" val="28129768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lvl="0"/>
            <a:r>
              <a:rPr lang="en-US" b="1" dirty="0"/>
              <a:t>If a person uses an out-of-network provider in an emergency, is he or she protected from high costs?</a:t>
            </a:r>
            <a:r>
              <a:rPr lang="en-US" dirty="0"/>
              <a:t/>
            </a:r>
            <a:br>
              <a:rPr lang="en-US" dirty="0"/>
            </a:br>
            <a:endParaRPr lang="en-US" dirty="0"/>
          </a:p>
        </p:txBody>
      </p:sp>
      <p:sp>
        <p:nvSpPr>
          <p:cNvPr id="3" name="Content Placeholder 2"/>
          <p:cNvSpPr>
            <a:spLocks noGrp="1"/>
          </p:cNvSpPr>
          <p:nvPr>
            <p:ph idx="1"/>
          </p:nvPr>
        </p:nvSpPr>
        <p:spPr/>
        <p:txBody>
          <a:bodyPr>
            <a:normAutofit lnSpcReduction="10000"/>
          </a:bodyPr>
          <a:lstStyle/>
          <a:p>
            <a:r>
              <a:rPr lang="en-US" dirty="0"/>
              <a:t>When people go out of their plan’s network for care in an emergency, federal law requires plans to pay at least as much as they would pay in-network for care </a:t>
            </a:r>
            <a:r>
              <a:rPr lang="en-US" u="sng" dirty="0">
                <a:hlinkClick r:id="rId2"/>
              </a:rPr>
              <a:t>http://familiesusa.org/sites/default/files/product_documents/Patients-Bill-of-Rights.pdf</a:t>
            </a:r>
            <a:r>
              <a:rPr lang="en-US" dirty="0"/>
              <a:t> </a:t>
            </a:r>
            <a:endParaRPr lang="en-US" dirty="0" smtClean="0"/>
          </a:p>
          <a:p>
            <a:r>
              <a:rPr lang="en-US" dirty="0" smtClean="0"/>
              <a:t>But </a:t>
            </a:r>
            <a:r>
              <a:rPr lang="en-US" dirty="0"/>
              <a:t>this does not stop the providers from “balance billing” and charging the patient a higher amount than their plan’s copayments. New York is among states that are enacting legislation to prevent these “surprise medical bills” </a:t>
            </a:r>
            <a:r>
              <a:rPr lang="en-US" u="sng" dirty="0">
                <a:hlinkClick r:id="rId3"/>
              </a:rPr>
              <a:t>http://familiesusa.org/blog/2014/04/new-york%E2%80%99s-new-surprise-bill-law-rolls-out-new-health-insurance-protections-consumers</a:t>
            </a:r>
            <a:r>
              <a:rPr lang="en-US" dirty="0"/>
              <a:t>  </a:t>
            </a:r>
          </a:p>
          <a:p>
            <a:endParaRPr lang="en-US" dirty="0"/>
          </a:p>
        </p:txBody>
      </p:sp>
    </p:spTree>
    <p:extLst>
      <p:ext uri="{BB962C8B-B14F-4D97-AF65-F5344CB8AC3E}">
        <p14:creationId xmlns:p14="http://schemas.microsoft.com/office/powerpoint/2010/main" val="38066527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a:t>Do consumers know </a:t>
            </a:r>
            <a:r>
              <a:rPr lang="en-US" b="1" dirty="0" smtClean="0"/>
              <a:t>what providers are in network when they buy coverage?</a:t>
            </a:r>
            <a:r>
              <a:rPr lang="en-US" dirty="0"/>
              <a:t/>
            </a:r>
            <a:br>
              <a:rPr lang="en-US" dirty="0"/>
            </a:br>
            <a:endParaRPr lang="en-US" dirty="0"/>
          </a:p>
        </p:txBody>
      </p:sp>
      <p:sp>
        <p:nvSpPr>
          <p:cNvPr id="3" name="Content Placeholder 2"/>
          <p:cNvSpPr>
            <a:spLocks noGrp="1"/>
          </p:cNvSpPr>
          <p:nvPr>
            <p:ph idx="1"/>
          </p:nvPr>
        </p:nvSpPr>
        <p:spPr/>
        <p:txBody>
          <a:bodyPr/>
          <a:lstStyle/>
          <a:p>
            <a:r>
              <a:rPr lang="en-US" dirty="0"/>
              <a:t>Consumers need access to accurate, up-to-date information about which providers are in a plan’s network so that they can understand their options for care and avoid unintentionally visiting more costly out-of-network providers. To best serve diverse consumers, provider directories should also indicate what languages other than English (if any) providers speak, and directory information should be available in multiple languages.  – See examples of state laws and rules here: </a:t>
            </a:r>
            <a:r>
              <a:rPr lang="en-US" u="sng" dirty="0">
                <a:hlinkClick r:id="rId2"/>
              </a:rPr>
              <a:t>http://familiesusa.org/sites/default/files/product_documents/ACT_Network%20Adequacy%20Brief_final_web.pdf</a:t>
            </a:r>
            <a:endParaRPr lang="en-US" dirty="0"/>
          </a:p>
          <a:p>
            <a:pPr marL="0" indent="0">
              <a:buNone/>
            </a:pPr>
            <a:endParaRPr lang="en-US" dirty="0"/>
          </a:p>
        </p:txBody>
      </p:sp>
    </p:spTree>
    <p:extLst>
      <p:ext uri="{BB962C8B-B14F-4D97-AF65-F5344CB8AC3E}">
        <p14:creationId xmlns:p14="http://schemas.microsoft.com/office/powerpoint/2010/main" val="26100602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Do consumers know what drugs their plan does and doesn’t cover?</a:t>
            </a:r>
            <a:endParaRPr lang="en-US" b="1" dirty="0"/>
          </a:p>
        </p:txBody>
      </p:sp>
      <p:sp>
        <p:nvSpPr>
          <p:cNvPr id="3" name="Content Placeholder 2"/>
          <p:cNvSpPr>
            <a:spLocks noGrp="1"/>
          </p:cNvSpPr>
          <p:nvPr>
            <p:ph idx="1"/>
          </p:nvPr>
        </p:nvSpPr>
        <p:spPr/>
        <p:txBody>
          <a:bodyPr/>
          <a:lstStyle/>
          <a:p>
            <a:r>
              <a:rPr lang="en-US" dirty="0"/>
              <a:t>Nevada is working on a rule to make plan formularies more transparent and prevent mid-year changes in the formulary: </a:t>
            </a:r>
            <a:r>
              <a:rPr lang="en-US" u="sng" dirty="0">
                <a:hlinkClick r:id="rId2"/>
              </a:rPr>
              <a:t>http://doi.nv.gov/uploadedFiles/doinvgov/_public-documents/News-Notices/Regulations/R074-14-Amendment-v2.pdf</a:t>
            </a:r>
            <a:endParaRPr lang="en-US" dirty="0"/>
          </a:p>
          <a:p>
            <a:r>
              <a:rPr lang="en-US" dirty="0"/>
              <a:t>American Cancer Society recommends transparency and coverage of cancer drugs: </a:t>
            </a:r>
            <a:r>
              <a:rPr lang="en-US" u="sng" dirty="0">
                <a:hlinkClick r:id="rId3"/>
              </a:rPr>
              <a:t>http://www.acscan.org/content/wp-content/uploads/2014/03/Marketplace_formularies_whitepaper.pdf</a:t>
            </a:r>
            <a:r>
              <a:rPr lang="en-US" dirty="0"/>
              <a:t> </a:t>
            </a:r>
          </a:p>
          <a:p>
            <a:pPr marL="0" indent="0">
              <a:buNone/>
            </a:pPr>
            <a:endParaRPr lang="en-US" dirty="0"/>
          </a:p>
        </p:txBody>
      </p:sp>
    </p:spTree>
    <p:extLst>
      <p:ext uri="{BB962C8B-B14F-4D97-AF65-F5344CB8AC3E}">
        <p14:creationId xmlns:p14="http://schemas.microsoft.com/office/powerpoint/2010/main" val="3190320631"/>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80</TotalTime>
  <Words>957</Words>
  <Application>Microsoft Office PowerPoint</Application>
  <PresentationFormat>Widescreen</PresentationFormat>
  <Paragraphs>54</Paragraphs>
  <Slides>15</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Calibri Light</vt:lpstr>
      <vt:lpstr>Office Theme</vt:lpstr>
      <vt:lpstr>Hot issues in private insurance advocacy</vt:lpstr>
      <vt:lpstr>Please feel free modify the following slides, and print with your own logo, to orient your new state legislators</vt:lpstr>
      <vt:lpstr>Orientation for new state legislators</vt:lpstr>
      <vt:lpstr>Here are some private insurance issues states can take action on: </vt:lpstr>
      <vt:lpstr>Must health plans have adequate networks of providers to serve enrollees?</vt:lpstr>
      <vt:lpstr> Will the networks be adequate for people of color? </vt:lpstr>
      <vt:lpstr>If a person uses an out-of-network provider in an emergency, is he or she protected from high costs? </vt:lpstr>
      <vt:lpstr>Do consumers know what providers are in network when they buy coverage? </vt:lpstr>
      <vt:lpstr>Do consumers know what drugs their plan does and doesn’t cover?</vt:lpstr>
      <vt:lpstr>Do health plans make care affordable and provide enough protection from out-of-pocket costs?</vt:lpstr>
      <vt:lpstr>Are premiums affordable?  1) Extra help</vt:lpstr>
      <vt:lpstr>Are premiums affordable? 2) Smokers</vt:lpstr>
      <vt:lpstr>Are premiums affordable? 3) Rate review</vt:lpstr>
      <vt:lpstr> Who assists consumers with enrollment or in solving problems with coverage?  </vt:lpstr>
      <vt:lpstr>Questions?</vt:lpstr>
    </vt:vector>
  </TitlesOfParts>
  <Company>Families USA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Hot issues in private insurance advocacy</dc:title>
  <dc:creator>Cheryl Parcham</dc:creator>
  <cp:lastModifiedBy>Cheryl Parcham</cp:lastModifiedBy>
  <cp:revision>10</cp:revision>
  <cp:lastPrinted>2015-01-20T19:01:16Z</cp:lastPrinted>
  <dcterms:created xsi:type="dcterms:W3CDTF">2015-01-20T17:47:33Z</dcterms:created>
  <dcterms:modified xsi:type="dcterms:W3CDTF">2015-01-20T19:09:08Z</dcterms:modified>
</cp:coreProperties>
</file>