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65" r:id="rId5"/>
    <p:sldId id="294" r:id="rId6"/>
    <p:sldId id="296" r:id="rId7"/>
    <p:sldId id="360" r:id="rId8"/>
    <p:sldId id="318" r:id="rId9"/>
    <p:sldId id="361" r:id="rId10"/>
    <p:sldId id="357" r:id="rId11"/>
    <p:sldId id="359" r:id="rId12"/>
    <p:sldId id="369" r:id="rId13"/>
    <p:sldId id="350" r:id="rId14"/>
    <p:sldId id="370" r:id="rId15"/>
    <p:sldId id="351"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kisha Everette" initials="TE [4]" lastIdx="1" clrIdx="0"/>
  <p:cmAuthor id="2" name="Tekisha Everette" initials="TE [2]" lastIdx="1" clrIdx="1"/>
  <p:cmAuthor id="3" name="Claudine Constant" initials="CC" lastIdx="4" clrIdx="2">
    <p:extLst>
      <p:ext uri="{19B8F6BF-5375-455C-9EA6-DF929625EA0E}">
        <p15:presenceInfo xmlns:p15="http://schemas.microsoft.com/office/powerpoint/2012/main" userId="466ba2d022a5d8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800"/>
    <a:srgbClr val="E48C00"/>
    <a:srgbClr val="FFAB2D"/>
    <a:srgbClr val="CB7D00"/>
    <a:srgbClr val="D78400"/>
    <a:srgbClr val="FFFAF5"/>
    <a:srgbClr val="FFFDF9"/>
    <a:srgbClr val="F8971C"/>
    <a:srgbClr val="F38618"/>
    <a:srgbClr val="2B2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39"/>
    <p:restoredTop sz="94669"/>
  </p:normalViewPr>
  <p:slideViewPr>
    <p:cSldViewPr snapToGrid="0" snapToObjects="1">
      <p:cViewPr varScale="1">
        <p:scale>
          <a:sx n="87" d="100"/>
          <a:sy n="87" d="100"/>
        </p:scale>
        <p:origin x="1384"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1B8178E-EDB3-4C50-90D4-399192A050C9}" type="datetimeFigureOut">
              <a:rPr lang="en-US" smtClean="0"/>
              <a:t>1/24/19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2CC7E9A-718E-476A-9A8C-B11179D32B2B}" type="slidenum">
              <a:rPr lang="en-US" smtClean="0"/>
              <a:t>‹#›</a:t>
            </a:fld>
            <a:endParaRPr lang="en-US" dirty="0"/>
          </a:p>
        </p:txBody>
      </p:sp>
    </p:spTree>
    <p:extLst>
      <p:ext uri="{BB962C8B-B14F-4D97-AF65-F5344CB8AC3E}">
        <p14:creationId xmlns:p14="http://schemas.microsoft.com/office/powerpoint/2010/main" val="311654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EAA03A3-DFA8-B74C-8133-C08FCD77F13D}" type="datetimeFigureOut">
              <a:rPr lang="en-US" smtClean="0"/>
              <a:t>1/24/19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1732CB-E70D-6045-8D8F-C90100160209}" type="slidenum">
              <a:rPr lang="en-US" smtClean="0"/>
              <a:t>‹#›</a:t>
            </a:fld>
            <a:endParaRPr lang="en-US" dirty="0"/>
          </a:p>
        </p:txBody>
      </p:sp>
    </p:spTree>
    <p:extLst>
      <p:ext uri="{BB962C8B-B14F-4D97-AF65-F5344CB8AC3E}">
        <p14:creationId xmlns:p14="http://schemas.microsoft.com/office/powerpoint/2010/main" val="958782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7" name="Rectangle 6"/>
          <p:cNvSpPr/>
          <p:nvPr userDrawn="1"/>
        </p:nvSpPr>
        <p:spPr>
          <a:xfrm>
            <a:off x="0" y="1"/>
            <a:ext cx="12192000" cy="6857999"/>
          </a:xfrm>
          <a:prstGeom prst="rect">
            <a:avLst/>
          </a:prstGeom>
          <a:solidFill>
            <a:schemeClr val="accent4">
              <a:lumMod val="60000"/>
              <a:lumOff val="40000"/>
            </a:schemeClr>
          </a:solidFill>
          <a:ln w="406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userDrawn="1"/>
        </p:nvGrpSpPr>
        <p:grpSpPr>
          <a:xfrm>
            <a:off x="-206376" y="-204226"/>
            <a:ext cx="12610163" cy="7267945"/>
            <a:chOff x="-206376" y="-204226"/>
            <a:chExt cx="12610163" cy="7267945"/>
          </a:xfrm>
          <a:solidFill>
            <a:srgbClr val="F69800"/>
          </a:solidFill>
        </p:grpSpPr>
        <p:sp>
          <p:nvSpPr>
            <p:cNvPr id="8" name="Rectangle 7"/>
            <p:cNvSpPr/>
            <p:nvPr userDrawn="1"/>
          </p:nvSpPr>
          <p:spPr>
            <a:xfrm>
              <a:off x="11991035" y="6658719"/>
              <a:ext cx="412752" cy="405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06376" y="6655544"/>
              <a:ext cx="409576" cy="4053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00964" y="-202923"/>
              <a:ext cx="406400" cy="4061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1987411" y="-204226"/>
              <a:ext cx="410964" cy="4084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1101077" y="451870"/>
            <a:ext cx="9305512" cy="6203674"/>
          </a:xfrm>
          <a:prstGeom prst="rect">
            <a:avLst/>
          </a:prstGeom>
        </p:spPr>
      </p:pic>
      <p:pic>
        <p:nvPicPr>
          <p:cNvPr id="19" name="Picture 18"/>
          <p:cNvPicPr>
            <a:picLocks noChangeAspect="1"/>
          </p:cNvPicPr>
          <p:nvPr userDrawn="1"/>
        </p:nvPicPr>
        <p:blipFill>
          <a:blip r:embed="rId3">
            <a:biLevel thresh="25000"/>
            <a:alphaModFix/>
            <a:extLst>
              <a:ext uri="{28A0092B-C50C-407E-A947-70E740481C1C}">
                <a14:useLocalDpi xmlns:a14="http://schemas.microsoft.com/office/drawing/2010/main" val="0"/>
              </a:ext>
            </a:extLst>
          </a:blip>
          <a:stretch>
            <a:fillRect/>
          </a:stretch>
        </p:blipFill>
        <p:spPr>
          <a:xfrm>
            <a:off x="4693737" y="1624178"/>
            <a:ext cx="2804526" cy="2598860"/>
          </a:xfrm>
          <a:prstGeom prst="rect">
            <a:avLst/>
          </a:prstGeom>
        </p:spPr>
      </p:pic>
    </p:spTree>
    <p:extLst>
      <p:ext uri="{BB962C8B-B14F-4D97-AF65-F5344CB8AC3E}">
        <p14:creationId xmlns:p14="http://schemas.microsoft.com/office/powerpoint/2010/main" val="197834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DD0BEB-CA62-B344-A04B-CA27849F69B3}" type="datetime4">
              <a:rPr lang="en-US" smtClean="0"/>
              <a:t>January 24, 2019</a:t>
            </a:fld>
            <a:endParaRPr lang="en-US" dirty="0"/>
          </a:p>
        </p:txBody>
      </p:sp>
      <p:sp>
        <p:nvSpPr>
          <p:cNvPr id="5" name="Slide Number Placeholder 4"/>
          <p:cNvSpPr>
            <a:spLocks noGrp="1"/>
          </p:cNvSpPr>
          <p:nvPr>
            <p:ph type="sldNum" sz="quarter" idx="12"/>
          </p:nvPr>
        </p:nvSpPr>
        <p:spPr/>
        <p:txBody>
          <a:bodyPr/>
          <a:lstStyle/>
          <a:p>
            <a:fld id="{938D4AA5-CF5D-5E44-A4B8-71BC885E2F57}" type="slidenum">
              <a:rPr lang="en-US" smtClean="0"/>
              <a:t>‹#›</a:t>
            </a:fld>
            <a:endParaRPr lang="en-US" dirty="0"/>
          </a:p>
        </p:txBody>
      </p:sp>
      <p:sp>
        <p:nvSpPr>
          <p:cNvPr id="4" name="Footer Placeholder 3"/>
          <p:cNvSpPr>
            <a:spLocks noGrp="1"/>
          </p:cNvSpPr>
          <p:nvPr>
            <p:ph type="ftr" sz="quarter" idx="13"/>
          </p:nvPr>
        </p:nvSpPr>
        <p:spPr/>
        <p:txBody>
          <a:bodyPr/>
          <a:lstStyle/>
          <a:p>
            <a:r>
              <a:rPr lang="en-US" dirty="0"/>
              <a:t>HES PPT Template</a:t>
            </a:r>
          </a:p>
        </p:txBody>
      </p:sp>
    </p:spTree>
    <p:extLst>
      <p:ext uri="{BB962C8B-B14F-4D97-AF65-F5344CB8AC3E}">
        <p14:creationId xmlns:p14="http://schemas.microsoft.com/office/powerpoint/2010/main" val="98260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3A3BA-A855-7844-8F6D-FF89B8B0644D}" type="datetime4">
              <a:rPr lang="en-US" smtClean="0"/>
              <a:t>January 24, 2019</a:t>
            </a:fld>
            <a:endParaRPr lang="en-US" dirty="0"/>
          </a:p>
        </p:txBody>
      </p:sp>
      <p:sp>
        <p:nvSpPr>
          <p:cNvPr id="4" name="Slide Number Placeholder 3"/>
          <p:cNvSpPr>
            <a:spLocks noGrp="1"/>
          </p:cNvSpPr>
          <p:nvPr>
            <p:ph type="sldNum" sz="quarter" idx="12"/>
          </p:nvPr>
        </p:nvSpPr>
        <p:spPr/>
        <p:txBody>
          <a:bodyPr/>
          <a:lstStyle/>
          <a:p>
            <a:fld id="{938D4AA5-CF5D-5E44-A4B8-71BC885E2F57}" type="slidenum">
              <a:rPr lang="en-US" smtClean="0"/>
              <a:t>‹#›</a:t>
            </a:fld>
            <a:endParaRPr lang="en-US" dirty="0"/>
          </a:p>
        </p:txBody>
      </p:sp>
      <p:sp>
        <p:nvSpPr>
          <p:cNvPr id="3" name="Footer Placeholder 2"/>
          <p:cNvSpPr>
            <a:spLocks noGrp="1"/>
          </p:cNvSpPr>
          <p:nvPr>
            <p:ph type="ftr" sz="quarter" idx="13"/>
          </p:nvPr>
        </p:nvSpPr>
        <p:spPr/>
        <p:txBody>
          <a:bodyPr/>
          <a:lstStyle/>
          <a:p>
            <a:r>
              <a:rPr lang="en-US" dirty="0"/>
              <a:t>HES PPT Template</a:t>
            </a:r>
          </a:p>
        </p:txBody>
      </p:sp>
    </p:spTree>
    <p:extLst>
      <p:ext uri="{BB962C8B-B14F-4D97-AF65-F5344CB8AC3E}">
        <p14:creationId xmlns:p14="http://schemas.microsoft.com/office/powerpoint/2010/main" val="440417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ally blank">
    <p:spTree>
      <p:nvGrpSpPr>
        <p:cNvPr id="1" name=""/>
        <p:cNvGrpSpPr/>
        <p:nvPr/>
      </p:nvGrpSpPr>
      <p:grpSpPr>
        <a:xfrm>
          <a:off x="0" y="0"/>
          <a:ext cx="0" cy="0"/>
          <a:chOff x="0" y="0"/>
          <a:chExt cx="0" cy="0"/>
        </a:xfrm>
      </p:grpSpPr>
      <p:sp useBgFill="1">
        <p:nvSpPr>
          <p:cNvPr id="6" name="Rectangle 5"/>
          <p:cNvSpPr/>
          <p:nvPr userDrawn="1"/>
        </p:nvSpPr>
        <p:spPr>
          <a:xfrm>
            <a:off x="279400" y="292100"/>
            <a:ext cx="11582400" cy="6286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4301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e HES Approach">
    <p:spTree>
      <p:nvGrpSpPr>
        <p:cNvPr id="1" name=""/>
        <p:cNvGrpSpPr/>
        <p:nvPr/>
      </p:nvGrpSpPr>
      <p:grpSpPr>
        <a:xfrm>
          <a:off x="0" y="0"/>
          <a:ext cx="0" cy="0"/>
          <a:chOff x="0" y="0"/>
          <a:chExt cx="0" cy="0"/>
        </a:xfrm>
      </p:grpSpPr>
      <p:pic>
        <p:nvPicPr>
          <p:cNvPr id="7" name="Content Placeholder 5"/>
          <p:cNvPicPr>
            <a:picLocks noChangeAspect="1"/>
          </p:cNvPicPr>
          <p:nvPr userDrawn="1"/>
        </p:nvPicPr>
        <p:blipFill rotWithShape="1">
          <a:blip r:embed="rId2">
            <a:extLst>
              <a:ext uri="{28A0092B-C50C-407E-A947-70E740481C1C}">
                <a14:useLocalDpi xmlns:a14="http://schemas.microsoft.com/office/drawing/2010/main" val="0"/>
              </a:ext>
            </a:extLst>
          </a:blip>
          <a:srcRect t="8840" b="3471"/>
          <a:stretch/>
        </p:blipFill>
        <p:spPr>
          <a:xfrm>
            <a:off x="3244047" y="1747240"/>
            <a:ext cx="4363120" cy="4919135"/>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9551" b="14617"/>
          <a:stretch/>
        </p:blipFill>
        <p:spPr>
          <a:xfrm>
            <a:off x="7607167" y="199968"/>
            <a:ext cx="4385437" cy="4275667"/>
          </a:xfrm>
          <a:prstGeom prst="rect">
            <a:avLst/>
          </a:prstGeom>
        </p:spPr>
      </p:pic>
      <p:sp>
        <p:nvSpPr>
          <p:cNvPr id="9" name="Content Placeholder 2"/>
          <p:cNvSpPr txBox="1">
            <a:spLocks/>
          </p:cNvSpPr>
          <p:nvPr userDrawn="1"/>
        </p:nvSpPr>
        <p:spPr>
          <a:xfrm>
            <a:off x="603149" y="1953097"/>
            <a:ext cx="2525078" cy="32323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l">
              <a:buFont typeface="Arial"/>
              <a:buNone/>
            </a:pPr>
            <a:r>
              <a:rPr lang="en-US" dirty="0">
                <a:solidFill>
                  <a:schemeClr val="tx1"/>
                </a:solidFill>
                <a:latin typeface="+mj-lt"/>
              </a:rPr>
              <a:t>Education</a:t>
            </a:r>
          </a:p>
          <a:p>
            <a:pPr marL="0" indent="0" algn="l">
              <a:buFont typeface="Arial"/>
              <a:buNone/>
            </a:pPr>
            <a:r>
              <a:rPr lang="en-US" dirty="0">
                <a:solidFill>
                  <a:schemeClr val="tx1"/>
                </a:solidFill>
                <a:latin typeface="+mj-lt"/>
              </a:rPr>
              <a:t>Awareness</a:t>
            </a:r>
          </a:p>
          <a:p>
            <a:pPr marL="0" indent="0" algn="l">
              <a:buFont typeface="Arial"/>
              <a:buNone/>
            </a:pPr>
            <a:r>
              <a:rPr lang="en-US" dirty="0">
                <a:solidFill>
                  <a:schemeClr val="tx1"/>
                </a:solidFill>
                <a:latin typeface="+mj-lt"/>
              </a:rPr>
              <a:t>Policy/advocacy</a:t>
            </a:r>
          </a:p>
          <a:p>
            <a:pPr marL="0" indent="0" algn="l">
              <a:buFont typeface="Arial"/>
              <a:buNone/>
            </a:pPr>
            <a:r>
              <a:rPr lang="en-US" dirty="0">
                <a:solidFill>
                  <a:schemeClr val="tx1"/>
                </a:solidFill>
                <a:latin typeface="+mj-lt"/>
              </a:rPr>
              <a:t>Partnerships</a:t>
            </a:r>
          </a:p>
          <a:p>
            <a:pPr marL="0" indent="0" algn="l">
              <a:buFont typeface="Arial"/>
              <a:buNone/>
            </a:pPr>
            <a:r>
              <a:rPr lang="en-US" dirty="0">
                <a:solidFill>
                  <a:schemeClr val="tx1"/>
                </a:solidFill>
                <a:latin typeface="+mj-lt"/>
              </a:rPr>
              <a:t>Coalitions</a:t>
            </a:r>
          </a:p>
          <a:p>
            <a:pPr marL="0" indent="0" algn="l">
              <a:buFont typeface="Arial"/>
              <a:buNone/>
            </a:pPr>
            <a:r>
              <a:rPr lang="en-US" dirty="0">
                <a:solidFill>
                  <a:schemeClr val="tx1"/>
                </a:solidFill>
                <a:latin typeface="+mj-lt"/>
              </a:rPr>
              <a:t>Planning</a:t>
            </a:r>
          </a:p>
        </p:txBody>
      </p:sp>
      <p:sp>
        <p:nvSpPr>
          <p:cNvPr id="17" name="TextBox 16"/>
          <p:cNvSpPr txBox="1"/>
          <p:nvPr userDrawn="1"/>
        </p:nvSpPr>
        <p:spPr>
          <a:xfrm>
            <a:off x="603149" y="445770"/>
            <a:ext cx="6723626" cy="1063144"/>
          </a:xfrm>
          <a:prstGeom prst="rect">
            <a:avLst/>
          </a:prstGeom>
          <a:noFill/>
        </p:spPr>
        <p:txBody>
          <a:bodyPr wrap="square" rtlCol="0" anchor="ctr">
            <a:noAutofit/>
          </a:bodyPr>
          <a:lstStyle/>
          <a:p>
            <a:r>
              <a:rPr lang="en-US" sz="4400" kern="1200" dirty="0">
                <a:solidFill>
                  <a:schemeClr val="tx1"/>
                </a:solidFill>
                <a:latin typeface="+mj-lt"/>
                <a:ea typeface="+mj-ea"/>
                <a:cs typeface="+mj-cs"/>
              </a:rPr>
              <a:t>The HES Approach</a:t>
            </a:r>
          </a:p>
        </p:txBody>
      </p:sp>
      <p:sp>
        <p:nvSpPr>
          <p:cNvPr id="26" name="Slide Number Placeholder 5"/>
          <p:cNvSpPr>
            <a:spLocks noGrp="1"/>
          </p:cNvSpPr>
          <p:nvPr>
            <p:ph type="sldNum" sz="quarter" idx="4"/>
          </p:nvPr>
        </p:nvSpPr>
        <p:spPr>
          <a:xfrm>
            <a:off x="9415402" y="6096811"/>
            <a:ext cx="722817" cy="367229"/>
          </a:xfrm>
          <a:prstGeom prst="rect">
            <a:avLst/>
          </a:prstGeom>
        </p:spPr>
        <p:txBody>
          <a:bodyPr vert="horz" lIns="91440" tIns="45720" rIns="91440" bIns="45720" rtlCol="0" anchor="ctr"/>
          <a:lstStyle>
            <a:lvl1pPr algn="r">
              <a:defRPr sz="1600">
                <a:solidFill>
                  <a:schemeClr val="tx1">
                    <a:tint val="75000"/>
                  </a:schemeClr>
                </a:solidFill>
              </a:defRPr>
            </a:lvl1pPr>
          </a:lstStyle>
          <a:p>
            <a:fld id="{938D4AA5-CF5D-5E44-A4B8-71BC885E2F57}" type="slidenum">
              <a:rPr lang="en-US" smtClean="0"/>
              <a:pPr/>
              <a:t>‹#›</a:t>
            </a:fld>
            <a:endParaRPr lang="en-US" dirty="0"/>
          </a:p>
        </p:txBody>
      </p:sp>
    </p:spTree>
    <p:extLst>
      <p:ext uri="{BB962C8B-B14F-4D97-AF65-F5344CB8AC3E}">
        <p14:creationId xmlns:p14="http://schemas.microsoft.com/office/powerpoint/2010/main" val="1590872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chemeClr val="bg1"/>
          </a:solidFill>
          <a:ln w="406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11984492" y="6652774"/>
            <a:ext cx="412752" cy="405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206376" y="6655544"/>
            <a:ext cx="409576" cy="40537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206375" y="-202923"/>
            <a:ext cx="406400" cy="4061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1976653" y="-204226"/>
            <a:ext cx="410964" cy="4084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603149" y="445770"/>
            <a:ext cx="9240520" cy="1063144"/>
          </a:xfrm>
          <a:prstGeom prst="rect">
            <a:avLst/>
          </a:prstGeom>
          <a:noFill/>
        </p:spPr>
        <p:txBody>
          <a:bodyPr wrap="square" rtlCol="0" anchor="ctr">
            <a:noAutofit/>
          </a:bodyPr>
          <a:lstStyle/>
          <a:p>
            <a:r>
              <a:rPr lang="en-US" sz="4400" kern="1200" baseline="0" dirty="0">
                <a:solidFill>
                  <a:schemeClr val="tx1"/>
                </a:solidFill>
                <a:latin typeface="+mj-lt"/>
                <a:ea typeface="+mj-ea"/>
                <a:cs typeface="+mj-cs"/>
              </a:rPr>
              <a:t>Health Equity Solutions</a:t>
            </a:r>
            <a:endParaRPr lang="en-US" sz="4400" kern="1200" dirty="0">
              <a:solidFill>
                <a:schemeClr val="tx1"/>
              </a:solidFill>
              <a:latin typeface="+mj-lt"/>
              <a:ea typeface="+mj-ea"/>
              <a:cs typeface="+mj-cs"/>
            </a:endParaRPr>
          </a:p>
        </p:txBody>
      </p:sp>
      <p:grpSp>
        <p:nvGrpSpPr>
          <p:cNvPr id="4" name="Group 3"/>
          <p:cNvGrpSpPr/>
          <p:nvPr userDrawn="1"/>
        </p:nvGrpSpPr>
        <p:grpSpPr>
          <a:xfrm>
            <a:off x="648667" y="1662584"/>
            <a:ext cx="5463167" cy="4214140"/>
            <a:chOff x="1434297" y="1546356"/>
            <a:chExt cx="5463167" cy="4214140"/>
          </a:xfrm>
        </p:grpSpPr>
        <p:pic>
          <p:nvPicPr>
            <p:cNvPr id="8" name="Picture 2" descr="https://cdn1.iconfinder.com/data/icons/logotypes/32/square-facebook-128.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59250" y="3754926"/>
              <a:ext cx="349794" cy="3497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cdn1.iconfinder.com/data/icons/logotypes/32/twitter-128.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59250" y="2990988"/>
              <a:ext cx="468189" cy="468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best.com/cliparts/niX/nLE/niXnLExAT.pn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59250" y="2353827"/>
              <a:ext cx="399578" cy="3995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2015915" y="2253642"/>
              <a:ext cx="3198272" cy="523220"/>
            </a:xfrm>
            <a:prstGeom prst="rect">
              <a:avLst/>
            </a:prstGeom>
            <a:noFill/>
          </p:spPr>
          <p:txBody>
            <a:bodyPr wrap="square" rtlCol="0">
              <a:spAutoFit/>
            </a:bodyPr>
            <a:lstStyle/>
            <a:p>
              <a:r>
                <a:rPr lang="en-US" sz="2800" dirty="0">
                  <a:latin typeface="+mj-lt"/>
                </a:rPr>
                <a:t>www.hesct.org</a:t>
              </a:r>
            </a:p>
          </p:txBody>
        </p:sp>
        <p:sp>
          <p:nvSpPr>
            <p:cNvPr id="13" name="TextBox 12"/>
            <p:cNvSpPr txBox="1"/>
            <p:nvPr userDrawn="1"/>
          </p:nvSpPr>
          <p:spPr>
            <a:xfrm>
              <a:off x="1984088" y="3668214"/>
              <a:ext cx="4626145" cy="523220"/>
            </a:xfrm>
            <a:prstGeom prst="rect">
              <a:avLst/>
            </a:prstGeom>
            <a:noFill/>
          </p:spPr>
          <p:txBody>
            <a:bodyPr wrap="square" rtlCol="0">
              <a:spAutoFit/>
            </a:bodyPr>
            <a:lstStyle/>
            <a:p>
              <a:r>
                <a:rPr lang="en-US" sz="2800" dirty="0">
                  <a:latin typeface="+mj-lt"/>
                </a:rPr>
                <a:t>facebook.com/HealthEquity</a:t>
              </a:r>
              <a:r>
                <a:rPr lang="en-US" sz="2800" baseline="0" dirty="0">
                  <a:latin typeface="+mj-lt"/>
                </a:rPr>
                <a:t>CT</a:t>
              </a:r>
              <a:endParaRPr lang="en-US" sz="2800" dirty="0">
                <a:latin typeface="+mj-lt"/>
              </a:endParaRPr>
            </a:p>
          </p:txBody>
        </p:sp>
        <p:sp>
          <p:nvSpPr>
            <p:cNvPr id="14" name="TextBox 13"/>
            <p:cNvSpPr txBox="1"/>
            <p:nvPr userDrawn="1"/>
          </p:nvSpPr>
          <p:spPr>
            <a:xfrm>
              <a:off x="1984088" y="2960928"/>
              <a:ext cx="4913376" cy="523220"/>
            </a:xfrm>
            <a:prstGeom prst="rect">
              <a:avLst/>
            </a:prstGeom>
            <a:noFill/>
          </p:spPr>
          <p:txBody>
            <a:bodyPr wrap="square" rtlCol="0">
              <a:spAutoFit/>
            </a:bodyPr>
            <a:lstStyle/>
            <a:p>
              <a:r>
                <a:rPr lang="en-US" sz="2800" dirty="0">
                  <a:latin typeface="+mj-lt"/>
                </a:rPr>
                <a:t>@HealthEquityCT</a:t>
              </a:r>
            </a:p>
          </p:txBody>
        </p:sp>
        <p:sp>
          <p:nvSpPr>
            <p:cNvPr id="15" name="TextBox 14"/>
            <p:cNvSpPr txBox="1"/>
            <p:nvPr userDrawn="1"/>
          </p:nvSpPr>
          <p:spPr>
            <a:xfrm>
              <a:off x="1984088" y="1546356"/>
              <a:ext cx="3106372" cy="523220"/>
            </a:xfrm>
            <a:prstGeom prst="rect">
              <a:avLst/>
            </a:prstGeom>
            <a:noFill/>
          </p:spPr>
          <p:txBody>
            <a:bodyPr wrap="square" rtlCol="0">
              <a:spAutoFit/>
            </a:bodyPr>
            <a:lstStyle/>
            <a:p>
              <a:r>
                <a:rPr lang="en-US" sz="2800" dirty="0">
                  <a:latin typeface="+mj-lt"/>
                </a:rPr>
                <a:t>(860)</a:t>
              </a:r>
              <a:r>
                <a:rPr lang="en-US" sz="2800" baseline="0" dirty="0">
                  <a:latin typeface="+mj-lt"/>
                </a:rPr>
                <a:t> 461-7637</a:t>
              </a:r>
              <a:endParaRPr lang="en-US" sz="2800" dirty="0">
                <a:latin typeface="+mj-lt"/>
              </a:endParaRPr>
            </a:p>
          </p:txBody>
        </p:sp>
        <p:pic>
          <p:nvPicPr>
            <p:cNvPr id="16" name="Picture 10" descr="http://icons.iconarchive.com/icons/icons8/windows-8/512/Mobile-Phone-icon.png"/>
            <p:cNvPicPr>
              <a:picLocks noChangeAspect="1" noChangeArrowheads="1"/>
            </p:cNvPicPr>
            <p:nvPr userDrawn="1"/>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0431" y="1608767"/>
              <a:ext cx="398397" cy="398397"/>
            </a:xfrm>
            <a:prstGeom prst="rect">
              <a:avLst/>
            </a:prstGeom>
            <a:noFill/>
            <a:extLst/>
          </p:spPr>
        </p:pic>
        <p:pic>
          <p:nvPicPr>
            <p:cNvPr id="17" name="Picture 12" descr="http://www.iconsfind.com/wp-content/uploads/2015/11/20151116_5649311d3b8cb.png"/>
            <p:cNvPicPr>
              <a:picLocks noChangeAspect="1" noChangeArrowheads="1"/>
            </p:cNvPicPr>
            <p:nvPr userDrawn="1"/>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4297" y="4463099"/>
              <a:ext cx="399699" cy="3996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984088" y="4375501"/>
              <a:ext cx="3106372" cy="1384995"/>
            </a:xfrm>
            <a:prstGeom prst="rect">
              <a:avLst/>
            </a:prstGeom>
            <a:noFill/>
          </p:spPr>
          <p:txBody>
            <a:bodyPr wrap="square" rtlCol="0">
              <a:spAutoFit/>
            </a:bodyPr>
            <a:lstStyle/>
            <a:p>
              <a:r>
                <a:rPr lang="en-US" sz="2800" dirty="0">
                  <a:latin typeface="+mj-lt"/>
                </a:rPr>
                <a:t>750 Main Street</a:t>
              </a:r>
            </a:p>
            <a:p>
              <a:r>
                <a:rPr lang="en-US" sz="2800" dirty="0">
                  <a:latin typeface="+mj-lt"/>
                </a:rPr>
                <a:t>Suite 1108-2</a:t>
              </a:r>
            </a:p>
            <a:p>
              <a:r>
                <a:rPr lang="en-US" sz="2800" dirty="0">
                  <a:latin typeface="+mj-lt"/>
                </a:rPr>
                <a:t>Hartford, CT 06103</a:t>
              </a:r>
            </a:p>
          </p:txBody>
        </p:sp>
      </p:grpSp>
      <p:pic>
        <p:nvPicPr>
          <p:cNvPr id="6" name="Picture 5"/>
          <p:cNvPicPr>
            <a:picLocks noChangeAspect="1"/>
          </p:cNvPicPr>
          <p:nvPr userDrawn="1"/>
        </p:nvPicPr>
        <p:blipFill>
          <a:blip r:embed="rId7">
            <a:duotone>
              <a:schemeClr val="accent5">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6041851" y="944144"/>
            <a:ext cx="5392384" cy="4996942"/>
          </a:xfrm>
          <a:prstGeom prst="rect">
            <a:avLst/>
          </a:prstGeom>
        </p:spPr>
      </p:pic>
    </p:spTree>
    <p:extLst>
      <p:ext uri="{BB962C8B-B14F-4D97-AF65-F5344CB8AC3E}">
        <p14:creationId xmlns:p14="http://schemas.microsoft.com/office/powerpoint/2010/main" val="77543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20" name="Rectangle 19"/>
          <p:cNvSpPr/>
          <p:nvPr userDrawn="1"/>
        </p:nvSpPr>
        <p:spPr>
          <a:xfrm>
            <a:off x="0" y="1"/>
            <a:ext cx="12192000" cy="6857999"/>
          </a:xfrm>
          <a:prstGeom prst="rect">
            <a:avLst/>
          </a:prstGeom>
          <a:solidFill>
            <a:schemeClr val="accent4">
              <a:lumMod val="60000"/>
              <a:lumOff val="40000"/>
            </a:schemeClr>
          </a:solidFill>
          <a:ln w="406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103184" y="252412"/>
            <a:ext cx="6867318" cy="4578211"/>
          </a:xfrm>
          <a:prstGeom prst="rect">
            <a:avLst/>
          </a:prstGeom>
        </p:spPr>
      </p:pic>
      <p:grpSp>
        <p:nvGrpSpPr>
          <p:cNvPr id="21" name="Group 20"/>
          <p:cNvGrpSpPr/>
          <p:nvPr userDrawn="1"/>
        </p:nvGrpSpPr>
        <p:grpSpPr>
          <a:xfrm>
            <a:off x="-206376" y="-204226"/>
            <a:ext cx="12610163" cy="7267945"/>
            <a:chOff x="-206376" y="-204226"/>
            <a:chExt cx="12610163" cy="7267945"/>
          </a:xfrm>
          <a:solidFill>
            <a:srgbClr val="F69800"/>
          </a:solidFill>
        </p:grpSpPr>
        <p:sp>
          <p:nvSpPr>
            <p:cNvPr id="22" name="Rectangle 21"/>
            <p:cNvSpPr/>
            <p:nvPr userDrawn="1"/>
          </p:nvSpPr>
          <p:spPr>
            <a:xfrm>
              <a:off x="11991035" y="6658719"/>
              <a:ext cx="412752" cy="405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06376" y="6655544"/>
              <a:ext cx="409576" cy="4053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00964" y="-202923"/>
              <a:ext cx="406400" cy="4061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11987411" y="-204226"/>
              <a:ext cx="410964" cy="4084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8" name="Picture 27"/>
          <p:cNvPicPr>
            <a:picLocks noChangeAspect="1"/>
          </p:cNvPicPr>
          <p:nvPr userDrawn="1"/>
        </p:nvPicPr>
        <p:blipFill>
          <a:blip r:embed="rId3">
            <a:biLevel thresh="25000"/>
            <a:alphaModFix/>
            <a:extLst>
              <a:ext uri="{28A0092B-C50C-407E-A947-70E740481C1C}">
                <a14:useLocalDpi xmlns:a14="http://schemas.microsoft.com/office/drawing/2010/main" val="0"/>
              </a:ext>
            </a:extLst>
          </a:blip>
          <a:stretch>
            <a:fillRect/>
          </a:stretch>
        </p:blipFill>
        <p:spPr>
          <a:xfrm>
            <a:off x="2743200" y="1131843"/>
            <a:ext cx="2069695" cy="1917917"/>
          </a:xfrm>
          <a:prstGeom prst="rect">
            <a:avLst/>
          </a:prstGeom>
        </p:spPr>
      </p:pic>
      <p:sp>
        <p:nvSpPr>
          <p:cNvPr id="12" name="Title 1"/>
          <p:cNvSpPr>
            <a:spLocks noGrp="1"/>
          </p:cNvSpPr>
          <p:nvPr userDrawn="1">
            <p:ph type="ctrTitle"/>
          </p:nvPr>
        </p:nvSpPr>
        <p:spPr>
          <a:xfrm>
            <a:off x="2743200" y="2936889"/>
            <a:ext cx="8829675" cy="2387600"/>
          </a:xfrm>
          <a:prstGeom prst="rect">
            <a:avLst/>
          </a:prstGeom>
        </p:spPr>
        <p:txBody>
          <a:bodyPr anchor="b"/>
          <a:lstStyle>
            <a:lvl1pPr algn="l">
              <a:defRPr sz="6000">
                <a:solidFill>
                  <a:schemeClr val="tx1">
                    <a:lumMod val="75000"/>
                  </a:schemeClr>
                </a:solidFill>
              </a:defRPr>
            </a:lvl1pPr>
          </a:lstStyle>
          <a:p>
            <a:r>
              <a:rPr lang="en-US" dirty="0"/>
              <a:t>Click to edit Master title</a:t>
            </a:r>
          </a:p>
        </p:txBody>
      </p:sp>
      <p:sp>
        <p:nvSpPr>
          <p:cNvPr id="13" name="Subtitle 2"/>
          <p:cNvSpPr>
            <a:spLocks noGrp="1"/>
          </p:cNvSpPr>
          <p:nvPr userDrawn="1">
            <p:ph type="subTitle" idx="1"/>
          </p:nvPr>
        </p:nvSpPr>
        <p:spPr>
          <a:xfrm>
            <a:off x="2743200" y="5416564"/>
            <a:ext cx="8829675" cy="1238980"/>
          </a:xfrm>
          <a:prstGeom prst="rect">
            <a:avLst/>
          </a:prstGeom>
        </p:spPr>
        <p:txBody>
          <a:bodyPr/>
          <a:lstStyle>
            <a:lvl1pPr marL="0" indent="0" algn="l">
              <a:buNone/>
              <a:defRPr sz="24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8915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18"/>
          <p:cNvSpPr/>
          <p:nvPr userDrawn="1"/>
        </p:nvSpPr>
        <p:spPr>
          <a:xfrm>
            <a:off x="0" y="1"/>
            <a:ext cx="12192000" cy="6857999"/>
          </a:xfrm>
          <a:prstGeom prst="rect">
            <a:avLst/>
          </a:prstGeom>
          <a:solidFill>
            <a:schemeClr val="accent4">
              <a:lumMod val="60000"/>
              <a:lumOff val="40000"/>
            </a:schemeClr>
          </a:solidFill>
          <a:ln w="406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userDrawn="1"/>
        </p:nvGrpSpPr>
        <p:grpSpPr>
          <a:xfrm>
            <a:off x="-206376" y="-204226"/>
            <a:ext cx="12610163" cy="7267945"/>
            <a:chOff x="-206376" y="-204226"/>
            <a:chExt cx="12610163" cy="7267945"/>
          </a:xfrm>
          <a:solidFill>
            <a:srgbClr val="F69800"/>
          </a:solidFill>
        </p:grpSpPr>
        <p:sp>
          <p:nvSpPr>
            <p:cNvPr id="21" name="Rectangle 20"/>
            <p:cNvSpPr/>
            <p:nvPr userDrawn="1"/>
          </p:nvSpPr>
          <p:spPr>
            <a:xfrm>
              <a:off x="11991035" y="6658719"/>
              <a:ext cx="412752" cy="405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206376" y="6655544"/>
              <a:ext cx="409576" cy="4053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00964" y="-202923"/>
              <a:ext cx="406400" cy="4061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11987411" y="-204226"/>
              <a:ext cx="410964" cy="4084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p:cNvPicPr>
            <a:picLocks noChangeAspect="1"/>
          </p:cNvPicPr>
          <p:nvPr userDrawn="1"/>
        </p:nvPicPr>
        <p:blipFill>
          <a:blip r:embed="rId2">
            <a:alphaModFix/>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444542" y="5369012"/>
            <a:ext cx="1271399" cy="1178164"/>
          </a:xfrm>
          <a:prstGeom prst="rect">
            <a:avLst/>
          </a:prstGeom>
        </p:spPr>
      </p:pic>
    </p:spTree>
    <p:extLst>
      <p:ext uri="{BB962C8B-B14F-4D97-AF65-F5344CB8AC3E}">
        <p14:creationId xmlns:p14="http://schemas.microsoft.com/office/powerpoint/2010/main" val="153403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93F1A2-E931-904B-8169-9E3C7C62FA37}" type="datetime4">
              <a:rPr lang="en-US" smtClean="0"/>
              <a:t>January 24, 2019</a:t>
            </a:fld>
            <a:endParaRPr lang="en-US" dirty="0"/>
          </a:p>
        </p:txBody>
      </p:sp>
      <p:sp>
        <p:nvSpPr>
          <p:cNvPr id="6" name="Slide Number Placeholder 5"/>
          <p:cNvSpPr>
            <a:spLocks noGrp="1"/>
          </p:cNvSpPr>
          <p:nvPr>
            <p:ph type="sldNum" sz="quarter" idx="12"/>
          </p:nvPr>
        </p:nvSpPr>
        <p:spPr/>
        <p:txBody>
          <a:bodyPr/>
          <a:lstStyle/>
          <a:p>
            <a:fld id="{938D4AA5-CF5D-5E44-A4B8-71BC885E2F57}" type="slidenum">
              <a:rPr lang="en-US" smtClean="0"/>
              <a:t>‹#›</a:t>
            </a:fld>
            <a:endParaRPr lang="en-US" dirty="0"/>
          </a:p>
        </p:txBody>
      </p:sp>
      <p:sp>
        <p:nvSpPr>
          <p:cNvPr id="8" name="Footer Placeholder 7"/>
          <p:cNvSpPr>
            <a:spLocks noGrp="1"/>
          </p:cNvSpPr>
          <p:nvPr>
            <p:ph type="ftr" sz="quarter" idx="13"/>
          </p:nvPr>
        </p:nvSpPr>
        <p:spPr/>
        <p:txBody>
          <a:bodyPr/>
          <a:lstStyle/>
          <a:p>
            <a:r>
              <a:rPr lang="en-US" dirty="0"/>
              <a:t>HES PPT Template</a:t>
            </a:r>
          </a:p>
        </p:txBody>
      </p:sp>
    </p:spTree>
    <p:extLst>
      <p:ext uri="{BB962C8B-B14F-4D97-AF65-F5344CB8AC3E}">
        <p14:creationId xmlns:p14="http://schemas.microsoft.com/office/powerpoint/2010/main" val="212215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3149" y="1783555"/>
            <a:ext cx="10986871" cy="3999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16A204-D415-914C-8D12-4763C1CF1881}" type="datetime4">
              <a:rPr lang="en-US" smtClean="0"/>
              <a:t>January 24, 2019</a:t>
            </a:fld>
            <a:endParaRPr lang="en-US" dirty="0"/>
          </a:p>
        </p:txBody>
      </p:sp>
      <p:sp>
        <p:nvSpPr>
          <p:cNvPr id="6" name="Slide Number Placeholder 5"/>
          <p:cNvSpPr>
            <a:spLocks noGrp="1"/>
          </p:cNvSpPr>
          <p:nvPr>
            <p:ph type="sldNum" sz="quarter" idx="12"/>
          </p:nvPr>
        </p:nvSpPr>
        <p:spPr/>
        <p:txBody>
          <a:bodyPr/>
          <a:lstStyle/>
          <a:p>
            <a:fld id="{938D4AA5-CF5D-5E44-A4B8-71BC885E2F57}" type="slidenum">
              <a:rPr lang="en-US" smtClean="0"/>
              <a:t>‹#›</a:t>
            </a:fld>
            <a:endParaRPr lang="en-US" dirty="0"/>
          </a:p>
        </p:txBody>
      </p:sp>
      <p:sp>
        <p:nvSpPr>
          <p:cNvPr id="7" name="Footer Placeholder 6"/>
          <p:cNvSpPr>
            <a:spLocks noGrp="1"/>
          </p:cNvSpPr>
          <p:nvPr>
            <p:ph type="ftr" sz="quarter" idx="13"/>
          </p:nvPr>
        </p:nvSpPr>
        <p:spPr/>
        <p:txBody>
          <a:bodyPr/>
          <a:lstStyle/>
          <a:p>
            <a:r>
              <a:rPr lang="en-US" dirty="0"/>
              <a:t>HES PPT Template</a:t>
            </a:r>
          </a:p>
        </p:txBody>
      </p:sp>
    </p:spTree>
    <p:extLst>
      <p:ext uri="{BB962C8B-B14F-4D97-AF65-F5344CB8AC3E}">
        <p14:creationId xmlns:p14="http://schemas.microsoft.com/office/powerpoint/2010/main" val="38637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3149" y="1765301"/>
            <a:ext cx="5416651" cy="42264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765301"/>
            <a:ext cx="5417820" cy="42264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60911BE-2871-2845-96AF-427636F9F52C}" type="datetime4">
              <a:rPr lang="en-US" smtClean="0"/>
              <a:t>January 24, 2019</a:t>
            </a:fld>
            <a:endParaRPr lang="en-US" dirty="0"/>
          </a:p>
        </p:txBody>
      </p:sp>
      <p:sp>
        <p:nvSpPr>
          <p:cNvPr id="7" name="Slide Number Placeholder 6"/>
          <p:cNvSpPr>
            <a:spLocks noGrp="1"/>
          </p:cNvSpPr>
          <p:nvPr>
            <p:ph type="sldNum" sz="quarter" idx="12"/>
          </p:nvPr>
        </p:nvSpPr>
        <p:spPr/>
        <p:txBody>
          <a:bodyPr/>
          <a:lstStyle/>
          <a:p>
            <a:fld id="{938D4AA5-CF5D-5E44-A4B8-71BC885E2F57}" type="slidenum">
              <a:rPr lang="en-US" smtClean="0"/>
              <a:t>‹#›</a:t>
            </a:fld>
            <a:endParaRPr lang="en-US" dirty="0"/>
          </a:p>
        </p:txBody>
      </p:sp>
      <p:sp>
        <p:nvSpPr>
          <p:cNvPr id="6" name="Footer Placeholder 5"/>
          <p:cNvSpPr>
            <a:spLocks noGrp="1"/>
          </p:cNvSpPr>
          <p:nvPr>
            <p:ph type="ftr" sz="quarter" idx="13"/>
          </p:nvPr>
        </p:nvSpPr>
        <p:spPr/>
        <p:txBody>
          <a:bodyPr/>
          <a:lstStyle/>
          <a:p>
            <a:r>
              <a:rPr lang="en-US" dirty="0"/>
              <a:t>HES PPT Template</a:t>
            </a:r>
          </a:p>
        </p:txBody>
      </p:sp>
    </p:spTree>
    <p:extLst>
      <p:ext uri="{BB962C8B-B14F-4D97-AF65-F5344CB8AC3E}">
        <p14:creationId xmlns:p14="http://schemas.microsoft.com/office/powerpoint/2010/main" val="29137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3148" y="430213"/>
            <a:ext cx="10986872" cy="1042988"/>
          </a:xfrm>
        </p:spPr>
        <p:txBody>
          <a:bodyPr/>
          <a:lstStyle/>
          <a:p>
            <a:r>
              <a:rPr lang="en-US"/>
              <a:t>Click to edit Master title style</a:t>
            </a:r>
          </a:p>
        </p:txBody>
      </p:sp>
      <p:sp>
        <p:nvSpPr>
          <p:cNvPr id="3" name="Text Placeholder 2"/>
          <p:cNvSpPr>
            <a:spLocks noGrp="1"/>
          </p:cNvSpPr>
          <p:nvPr>
            <p:ph type="body" idx="1"/>
          </p:nvPr>
        </p:nvSpPr>
        <p:spPr>
          <a:xfrm>
            <a:off x="603150" y="1681163"/>
            <a:ext cx="53944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3150" y="2505075"/>
            <a:ext cx="5394426" cy="3474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4178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417820" cy="34746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02AA976-DDC5-A644-8714-F3BB13ACCAB7}" type="datetime4">
              <a:rPr lang="en-US" smtClean="0"/>
              <a:t>January 24, 2019</a:t>
            </a:fld>
            <a:endParaRPr lang="en-US" dirty="0"/>
          </a:p>
        </p:txBody>
      </p:sp>
      <p:sp>
        <p:nvSpPr>
          <p:cNvPr id="9" name="Slide Number Placeholder 8"/>
          <p:cNvSpPr>
            <a:spLocks noGrp="1"/>
          </p:cNvSpPr>
          <p:nvPr>
            <p:ph type="sldNum" sz="quarter" idx="12"/>
          </p:nvPr>
        </p:nvSpPr>
        <p:spPr/>
        <p:txBody>
          <a:bodyPr/>
          <a:lstStyle/>
          <a:p>
            <a:fld id="{938D4AA5-CF5D-5E44-A4B8-71BC885E2F57}" type="slidenum">
              <a:rPr lang="en-US" smtClean="0"/>
              <a:t>‹#›</a:t>
            </a:fld>
            <a:endParaRPr lang="en-US" dirty="0"/>
          </a:p>
        </p:txBody>
      </p:sp>
      <p:sp>
        <p:nvSpPr>
          <p:cNvPr id="8" name="Footer Placeholder 7"/>
          <p:cNvSpPr>
            <a:spLocks noGrp="1"/>
          </p:cNvSpPr>
          <p:nvPr>
            <p:ph type="ftr" sz="quarter" idx="13"/>
          </p:nvPr>
        </p:nvSpPr>
        <p:spPr/>
        <p:txBody>
          <a:bodyPr/>
          <a:lstStyle/>
          <a:p>
            <a:r>
              <a:rPr lang="en-US" dirty="0"/>
              <a:t>HES PPT Template</a:t>
            </a:r>
          </a:p>
        </p:txBody>
      </p:sp>
    </p:spTree>
    <p:extLst>
      <p:ext uri="{BB962C8B-B14F-4D97-AF65-F5344CB8AC3E}">
        <p14:creationId xmlns:p14="http://schemas.microsoft.com/office/powerpoint/2010/main" val="92398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900" y="457200"/>
            <a:ext cx="417512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7" y="457201"/>
            <a:ext cx="6411913"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6900" y="2057400"/>
            <a:ext cx="41751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1A32DE-A99F-2B41-855F-B2FE4BF24865}" type="datetime4">
              <a:rPr lang="en-US" smtClean="0"/>
              <a:t>January 24, 2019</a:t>
            </a:fld>
            <a:endParaRPr lang="en-US" dirty="0"/>
          </a:p>
        </p:txBody>
      </p:sp>
      <p:sp>
        <p:nvSpPr>
          <p:cNvPr id="7" name="Slide Number Placeholder 6"/>
          <p:cNvSpPr>
            <a:spLocks noGrp="1"/>
          </p:cNvSpPr>
          <p:nvPr>
            <p:ph type="sldNum" sz="quarter" idx="12"/>
          </p:nvPr>
        </p:nvSpPr>
        <p:spPr/>
        <p:txBody>
          <a:bodyPr/>
          <a:lstStyle/>
          <a:p>
            <a:fld id="{938D4AA5-CF5D-5E44-A4B8-71BC885E2F57}" type="slidenum">
              <a:rPr lang="en-US" smtClean="0"/>
              <a:t>‹#›</a:t>
            </a:fld>
            <a:endParaRPr lang="en-US" dirty="0"/>
          </a:p>
        </p:txBody>
      </p:sp>
      <p:sp>
        <p:nvSpPr>
          <p:cNvPr id="6" name="Footer Placeholder 5"/>
          <p:cNvSpPr>
            <a:spLocks noGrp="1"/>
          </p:cNvSpPr>
          <p:nvPr>
            <p:ph type="ftr" sz="quarter" idx="13"/>
          </p:nvPr>
        </p:nvSpPr>
        <p:spPr/>
        <p:txBody>
          <a:bodyPr/>
          <a:lstStyle/>
          <a:p>
            <a:r>
              <a:rPr lang="en-US" dirty="0"/>
              <a:t>HES PPT Template</a:t>
            </a:r>
          </a:p>
        </p:txBody>
      </p:sp>
    </p:spTree>
    <p:extLst>
      <p:ext uri="{BB962C8B-B14F-4D97-AF65-F5344CB8AC3E}">
        <p14:creationId xmlns:p14="http://schemas.microsoft.com/office/powerpoint/2010/main" val="186447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57201"/>
            <a:ext cx="6411912" cy="48386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09600" y="2057400"/>
            <a:ext cx="41624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8EDB9-08AC-F74A-BC3D-B5C5E1FFC962}" type="datetime4">
              <a:rPr lang="en-US" smtClean="0"/>
              <a:t>January 24, 2019</a:t>
            </a:fld>
            <a:endParaRPr lang="en-US" dirty="0"/>
          </a:p>
        </p:txBody>
      </p:sp>
      <p:sp>
        <p:nvSpPr>
          <p:cNvPr id="7" name="Slide Number Placeholder 6"/>
          <p:cNvSpPr>
            <a:spLocks noGrp="1"/>
          </p:cNvSpPr>
          <p:nvPr>
            <p:ph type="sldNum" sz="quarter" idx="12"/>
          </p:nvPr>
        </p:nvSpPr>
        <p:spPr/>
        <p:txBody>
          <a:bodyPr/>
          <a:lstStyle/>
          <a:p>
            <a:fld id="{938D4AA5-CF5D-5E44-A4B8-71BC885E2F57}" type="slidenum">
              <a:rPr lang="en-US" smtClean="0"/>
              <a:t>‹#›</a:t>
            </a:fld>
            <a:endParaRPr lang="en-US" dirty="0"/>
          </a:p>
        </p:txBody>
      </p:sp>
      <p:sp>
        <p:nvSpPr>
          <p:cNvPr id="6" name="Footer Placeholder 5"/>
          <p:cNvSpPr>
            <a:spLocks noGrp="1"/>
          </p:cNvSpPr>
          <p:nvPr>
            <p:ph type="ftr" sz="quarter" idx="13"/>
          </p:nvPr>
        </p:nvSpPr>
        <p:spPr/>
        <p:txBody>
          <a:bodyPr/>
          <a:lstStyle/>
          <a:p>
            <a:r>
              <a:rPr lang="en-US" dirty="0"/>
              <a:t>HES PPT Template</a:t>
            </a:r>
          </a:p>
        </p:txBody>
      </p:sp>
    </p:spTree>
    <p:extLst>
      <p:ext uri="{BB962C8B-B14F-4D97-AF65-F5344CB8AC3E}">
        <p14:creationId xmlns:p14="http://schemas.microsoft.com/office/powerpoint/2010/main" val="17609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noFill/>
          <a:ln w="406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1989903" y="6658185"/>
            <a:ext cx="412752" cy="405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11787" y="6666366"/>
            <a:ext cx="409576" cy="40537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06375" y="-208334"/>
            <a:ext cx="406400" cy="4061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1987475" y="-204226"/>
            <a:ext cx="410964" cy="4084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userDrawn="1">
            <p:ph type="title"/>
          </p:nvPr>
        </p:nvSpPr>
        <p:spPr>
          <a:xfrm>
            <a:off x="604318" y="437355"/>
            <a:ext cx="10985701" cy="10358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603149" y="1783555"/>
            <a:ext cx="10986871" cy="4033042"/>
          </a:xfrm>
          <a:prstGeom prst="rect">
            <a:avLst/>
          </a:prstGeom>
        </p:spPr>
        <p:txBody>
          <a:bodyPr vert="horz" lIns="91440" tIns="45720" rIns="91440" bIns="45720" rtlCol="0">
            <a:normAutofit/>
          </a:bodyPr>
          <a:lstStyle/>
          <a:p>
            <a:pPr lvl="0"/>
            <a:r>
              <a:rPr lang="en-US" dirty="0"/>
              <a:t>Click to edit </a:t>
            </a:r>
          </a:p>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7287065" y="6089131"/>
            <a:ext cx="1885069"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D4E1C99-455C-3940-89E4-EABEC1A4EB52}" type="datetime4">
              <a:rPr lang="en-US" smtClean="0"/>
              <a:t>January 24, 2019</a:t>
            </a:fld>
            <a:endParaRPr lang="en-US" dirty="0"/>
          </a:p>
        </p:txBody>
      </p:sp>
      <p:sp>
        <p:nvSpPr>
          <p:cNvPr id="6" name="Slide Number Placeholder 5"/>
          <p:cNvSpPr>
            <a:spLocks noGrp="1"/>
          </p:cNvSpPr>
          <p:nvPr userDrawn="1">
            <p:ph type="sldNum" sz="quarter" idx="4"/>
          </p:nvPr>
        </p:nvSpPr>
        <p:spPr>
          <a:xfrm>
            <a:off x="9415402" y="6096811"/>
            <a:ext cx="722817" cy="367229"/>
          </a:xfrm>
          <a:prstGeom prst="rect">
            <a:avLst/>
          </a:prstGeom>
        </p:spPr>
        <p:txBody>
          <a:bodyPr vert="horz" lIns="91440" tIns="45720" rIns="91440" bIns="45720" rtlCol="0" anchor="ctr"/>
          <a:lstStyle>
            <a:lvl1pPr algn="r">
              <a:defRPr sz="1600">
                <a:solidFill>
                  <a:schemeClr val="tx1">
                    <a:tint val="75000"/>
                  </a:schemeClr>
                </a:solidFill>
              </a:defRPr>
            </a:lvl1pPr>
          </a:lstStyle>
          <a:p>
            <a:fld id="{938D4AA5-CF5D-5E44-A4B8-71BC885E2F57}" type="slidenum">
              <a:rPr lang="en-US" smtClean="0"/>
              <a:pPr/>
              <a:t>‹#›</a:t>
            </a:fld>
            <a:endParaRPr lang="en-US" dirty="0"/>
          </a:p>
        </p:txBody>
      </p:sp>
      <p:sp>
        <p:nvSpPr>
          <p:cNvPr id="23" name="TextBox 22"/>
          <p:cNvSpPr txBox="1"/>
          <p:nvPr userDrawn="1"/>
        </p:nvSpPr>
        <p:spPr>
          <a:xfrm>
            <a:off x="603149" y="6087027"/>
            <a:ext cx="1346202" cy="367229"/>
          </a:xfrm>
          <a:prstGeom prst="rect">
            <a:avLst/>
          </a:prstGeom>
          <a:solidFill>
            <a:schemeClr val="accent5"/>
          </a:solidFill>
        </p:spPr>
        <p:txBody>
          <a:bodyPr wrap="square" rtlCol="0">
            <a:noAutofit/>
          </a:bodyPr>
          <a:lstStyle/>
          <a:p>
            <a:pPr algn="ctr"/>
            <a:r>
              <a:rPr lang="en-US" sz="1600" b="1" kern="1200" spc="50" baseline="0" dirty="0">
                <a:solidFill>
                  <a:schemeClr val="bg1"/>
                </a:solidFill>
                <a:latin typeface="+mn-lt"/>
                <a:ea typeface="+mn-ea"/>
                <a:cs typeface="+mn-cs"/>
              </a:rPr>
              <a:t>HESCT.ORG</a:t>
            </a:r>
          </a:p>
        </p:txBody>
      </p:sp>
      <p:sp>
        <p:nvSpPr>
          <p:cNvPr id="21" name="Footer Placeholder 13"/>
          <p:cNvSpPr>
            <a:spLocks noGrp="1"/>
          </p:cNvSpPr>
          <p:nvPr>
            <p:ph type="ftr" sz="quarter" idx="3"/>
          </p:nvPr>
        </p:nvSpPr>
        <p:spPr>
          <a:xfrm>
            <a:off x="2316824" y="6088671"/>
            <a:ext cx="4670700" cy="367229"/>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en-US" dirty="0"/>
              <a:t>HES PPT Template</a:t>
            </a:r>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444542" y="5369012"/>
            <a:ext cx="1271399" cy="1178164"/>
          </a:xfrm>
          <a:prstGeom prst="rect">
            <a:avLst/>
          </a:prstGeom>
        </p:spPr>
      </p:pic>
    </p:spTree>
    <p:extLst>
      <p:ext uri="{BB962C8B-B14F-4D97-AF65-F5344CB8AC3E}">
        <p14:creationId xmlns:p14="http://schemas.microsoft.com/office/powerpoint/2010/main" val="1327561716"/>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78" r:id="rId3"/>
    <p:sldLayoutId id="2147483649" r:id="rId4"/>
    <p:sldLayoutId id="2147483650" r:id="rId5"/>
    <p:sldLayoutId id="2147483652" r:id="rId6"/>
    <p:sldLayoutId id="2147483653" r:id="rId7"/>
    <p:sldLayoutId id="2147483656" r:id="rId8"/>
    <p:sldLayoutId id="2147483657" r:id="rId9"/>
    <p:sldLayoutId id="2147483654" r:id="rId10"/>
    <p:sldLayoutId id="2147483655" r:id="rId11"/>
    <p:sldLayoutId id="2147483674" r:id="rId12"/>
    <p:sldLayoutId id="2147483690" r:id="rId13"/>
    <p:sldLayoutId id="2147483672" r:id="rId14"/>
  </p:sldLayoutIdLst>
  <p:hf hdr="0"/>
  <p:txStyles>
    <p:title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hesct.org/" TargetMode="Externa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gif"/><Relationship Id="rId7" Type="http://schemas.openxmlformats.org/officeDocument/2006/relationships/image" Target="../media/image22.jpeg"/><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gif"/><Relationship Id="rId7" Type="http://schemas.openxmlformats.org/officeDocument/2006/relationships/image" Target="../media/image22.jpeg"/><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gif"/><Relationship Id="rId7" Type="http://schemas.openxmlformats.org/officeDocument/2006/relationships/image" Target="../media/image22.jpeg"/><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5577" y="3872203"/>
            <a:ext cx="10117299" cy="1395156"/>
          </a:xfrm>
        </p:spPr>
        <p:txBody>
          <a:bodyPr anchor="ctr">
            <a:noAutofit/>
          </a:bodyPr>
          <a:lstStyle/>
          <a:p>
            <a:pPr algn="ctr"/>
            <a:r>
              <a:rPr lang="en-US" sz="4400" dirty="0"/>
              <a:t>HES R/E/L Data Efforts</a:t>
            </a:r>
          </a:p>
        </p:txBody>
      </p:sp>
      <p:sp>
        <p:nvSpPr>
          <p:cNvPr id="4" name="Subtitle 2"/>
          <p:cNvSpPr txBox="1">
            <a:spLocks/>
          </p:cNvSpPr>
          <p:nvPr/>
        </p:nvSpPr>
        <p:spPr>
          <a:xfrm>
            <a:off x="1455577" y="5383762"/>
            <a:ext cx="10117298" cy="979713"/>
          </a:xfrm>
          <a:prstGeom prst="rect">
            <a:avLst/>
          </a:prstGeom>
        </p:spPr>
        <p:txBody>
          <a:bodyPr vert="horz" lIns="91440" tIns="45720" rIns="91440" bIns="45720" numCol="1" rtlCol="0" anchor="ctr">
            <a:normAutofit/>
          </a:bodyPr>
          <a:lstStyle>
            <a:lvl1pPr marL="0" indent="0" algn="l" defTabSz="914400" rtl="0" eaLnBrk="1" latinLnBrk="0" hangingPunct="1">
              <a:lnSpc>
                <a:spcPct val="90000"/>
              </a:lnSpc>
              <a:spcBef>
                <a:spcPts val="1000"/>
              </a:spcBef>
              <a:buFont typeface="Arial"/>
              <a:buNone/>
              <a:defRPr sz="2400" kern="120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2000" dirty="0">
                <a:latin typeface="Candara" charset="0"/>
                <a:ea typeface="Candara" charset="0"/>
                <a:cs typeface="Candara" charset="0"/>
              </a:rPr>
              <a:t>Tekisha </a:t>
            </a:r>
            <a:r>
              <a:rPr lang="en-US" sz="2000" dirty="0" err="1">
                <a:latin typeface="Candara" charset="0"/>
                <a:ea typeface="Candara" charset="0"/>
                <a:cs typeface="Candara" charset="0"/>
              </a:rPr>
              <a:t>Dwan</a:t>
            </a:r>
            <a:r>
              <a:rPr lang="en-US" sz="2000" dirty="0">
                <a:latin typeface="Candara" charset="0"/>
                <a:ea typeface="Candara" charset="0"/>
                <a:cs typeface="Candara" charset="0"/>
              </a:rPr>
              <a:t> Everette</a:t>
            </a:r>
          </a:p>
          <a:p>
            <a:pPr algn="r"/>
            <a:r>
              <a:rPr lang="en-US" sz="2000" dirty="0">
                <a:latin typeface="Candara" charset="0"/>
                <a:ea typeface="Candara" charset="0"/>
                <a:cs typeface="Candara" charset="0"/>
              </a:rPr>
              <a:t>Executive Director</a:t>
            </a:r>
          </a:p>
        </p:txBody>
      </p:sp>
    </p:spTree>
    <p:extLst>
      <p:ext uri="{BB962C8B-B14F-4D97-AF65-F5344CB8AC3E}">
        <p14:creationId xmlns:p14="http://schemas.microsoft.com/office/powerpoint/2010/main" val="2734091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Define Win or Lose?</a:t>
            </a:r>
          </a:p>
        </p:txBody>
      </p:sp>
      <p:sp>
        <p:nvSpPr>
          <p:cNvPr id="3" name="Content Placeholder 2">
            <a:extLst>
              <a:ext uri="{FF2B5EF4-FFF2-40B4-BE49-F238E27FC236}">
                <a16:creationId xmlns:a16="http://schemas.microsoft.com/office/drawing/2014/main" id="{095F2E9B-EF45-4F4D-9E37-F7B637D4540B}"/>
              </a:ext>
            </a:extLst>
          </p:cNvPr>
          <p:cNvSpPr>
            <a:spLocks noGrp="1"/>
          </p:cNvSpPr>
          <p:nvPr>
            <p:ph idx="1"/>
          </p:nvPr>
        </p:nvSpPr>
        <p:spPr/>
        <p:txBody>
          <a:bodyPr/>
          <a:lstStyle/>
          <a:p>
            <a:r>
              <a:rPr lang="en-US" dirty="0"/>
              <a:t>We didn’t get our proposed or revised legislation passed, but what did we get: </a:t>
            </a:r>
          </a:p>
          <a:p>
            <a:pPr lvl="1"/>
            <a:r>
              <a:rPr lang="en-US" dirty="0"/>
              <a:t>We stopped detrimental legislation to R/E/L data collection in education</a:t>
            </a:r>
          </a:p>
          <a:p>
            <a:pPr lvl="1"/>
            <a:r>
              <a:rPr lang="en-US" dirty="0"/>
              <a:t>Changed the mind of a number of legislators</a:t>
            </a:r>
          </a:p>
          <a:p>
            <a:pPr lvl="1"/>
            <a:r>
              <a:rPr lang="en-US" dirty="0"/>
              <a:t>Used the legislative process to elevate other important pieces of legislation (i.e. racial &amp; ethnic impact statements)</a:t>
            </a:r>
          </a:p>
          <a:p>
            <a:pPr lvl="1"/>
            <a:r>
              <a:rPr lang="en-US" dirty="0"/>
              <a:t>Made great in-roads with the Chief Data Officer (potential help w/data availability)</a:t>
            </a:r>
          </a:p>
          <a:p>
            <a:pPr lvl="1"/>
            <a:r>
              <a:rPr lang="en-US" dirty="0"/>
              <a:t>Administration/Agency level support for the R/E/L (OHS, DPH)</a:t>
            </a:r>
          </a:p>
        </p:txBody>
      </p:sp>
      <p:sp>
        <p:nvSpPr>
          <p:cNvPr id="9" name="Slide Number Placeholder 8"/>
          <p:cNvSpPr>
            <a:spLocks noGrp="1"/>
          </p:cNvSpPr>
          <p:nvPr>
            <p:ph type="sldNum" sz="quarter" idx="12"/>
          </p:nvPr>
        </p:nvSpPr>
        <p:spPr/>
        <p:txBody>
          <a:bodyPr/>
          <a:lstStyle/>
          <a:p>
            <a:fld id="{938D4AA5-CF5D-5E44-A4B8-71BC885E2F57}" type="slidenum">
              <a:rPr lang="en-US" smtClean="0"/>
              <a:t>10</a:t>
            </a:fld>
            <a:endParaRPr lang="en-US"/>
          </a:p>
        </p:txBody>
      </p:sp>
    </p:spTree>
    <p:extLst>
      <p:ext uri="{BB962C8B-B14F-4D97-AF65-F5344CB8AC3E}">
        <p14:creationId xmlns:p14="http://schemas.microsoft.com/office/powerpoint/2010/main" val="1389406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What’s Next for R/E/L</a:t>
            </a:r>
          </a:p>
        </p:txBody>
      </p:sp>
      <p:sp>
        <p:nvSpPr>
          <p:cNvPr id="3" name="Content Placeholder 2">
            <a:extLst>
              <a:ext uri="{FF2B5EF4-FFF2-40B4-BE49-F238E27FC236}">
                <a16:creationId xmlns:a16="http://schemas.microsoft.com/office/drawing/2014/main" id="{095F2E9B-EF45-4F4D-9E37-F7B637D4540B}"/>
              </a:ext>
            </a:extLst>
          </p:cNvPr>
          <p:cNvSpPr>
            <a:spLocks noGrp="1"/>
          </p:cNvSpPr>
          <p:nvPr>
            <p:ph idx="1"/>
          </p:nvPr>
        </p:nvSpPr>
        <p:spPr/>
        <p:txBody>
          <a:bodyPr/>
          <a:lstStyle/>
          <a:p>
            <a:r>
              <a:rPr lang="en-US" dirty="0"/>
              <a:t>Opportunities within SIM (HEDA; CCIP)</a:t>
            </a:r>
          </a:p>
          <a:p>
            <a:r>
              <a:rPr lang="en-US" dirty="0"/>
              <a:t>Opportunities with the Chief Data Officer (CT Data Plan)</a:t>
            </a:r>
          </a:p>
          <a:p>
            <a:r>
              <a:rPr lang="en-US" dirty="0"/>
              <a:t>Opportunities within the OHS</a:t>
            </a:r>
          </a:p>
          <a:p>
            <a:r>
              <a:rPr lang="en-US" dirty="0"/>
              <a:t>Work with CT Hospital Association</a:t>
            </a:r>
          </a:p>
          <a:p>
            <a:r>
              <a:rPr lang="en-US" dirty="0"/>
              <a:t>2019 </a:t>
            </a:r>
          </a:p>
          <a:p>
            <a:pPr lvl="1"/>
            <a:r>
              <a:rPr lang="en-US"/>
              <a:t>Reintroducing </a:t>
            </a:r>
            <a:r>
              <a:rPr lang="en-US" dirty="0"/>
              <a:t>R/E/L data bill (pending)</a:t>
            </a:r>
          </a:p>
          <a:p>
            <a:pPr lvl="1"/>
            <a:r>
              <a:rPr lang="en-US" dirty="0"/>
              <a:t>Administrative advocacy</a:t>
            </a:r>
          </a:p>
          <a:p>
            <a:pPr lvl="1"/>
            <a:endParaRPr lang="en-US" dirty="0"/>
          </a:p>
          <a:p>
            <a:endParaRPr lang="en-US" dirty="0"/>
          </a:p>
        </p:txBody>
      </p:sp>
      <p:sp>
        <p:nvSpPr>
          <p:cNvPr id="9" name="Slide Number Placeholder 8"/>
          <p:cNvSpPr>
            <a:spLocks noGrp="1"/>
          </p:cNvSpPr>
          <p:nvPr>
            <p:ph type="sldNum" sz="quarter" idx="12"/>
          </p:nvPr>
        </p:nvSpPr>
        <p:spPr/>
        <p:txBody>
          <a:bodyPr/>
          <a:lstStyle/>
          <a:p>
            <a:fld id="{938D4AA5-CF5D-5E44-A4B8-71BC885E2F57}" type="slidenum">
              <a:rPr lang="en-US" smtClean="0"/>
              <a:t>11</a:t>
            </a:fld>
            <a:endParaRPr lang="en-US"/>
          </a:p>
        </p:txBody>
      </p:sp>
    </p:spTree>
    <p:extLst>
      <p:ext uri="{BB962C8B-B14F-4D97-AF65-F5344CB8AC3E}">
        <p14:creationId xmlns:p14="http://schemas.microsoft.com/office/powerpoint/2010/main" val="400834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A56240EF-5DD5-46EE-B332-3A7D0C0D41DD}"/>
              </a:ext>
            </a:extLst>
          </p:cNvPr>
          <p:cNvSpPr txBox="1"/>
          <p:nvPr/>
        </p:nvSpPr>
        <p:spPr>
          <a:xfrm>
            <a:off x="5167" y="6273343"/>
            <a:ext cx="1844259" cy="400110"/>
          </a:xfrm>
          <a:prstGeom prst="rect">
            <a:avLst/>
          </a:prstGeom>
          <a:noFill/>
        </p:spPr>
        <p:txBody>
          <a:bodyPr wrap="square" rtlCol="0">
            <a:spAutoFit/>
          </a:bodyPr>
          <a:lstStyle/>
          <a:p>
            <a:pPr algn="ctr"/>
            <a:r>
              <a:rPr lang="en-US" sz="2000" dirty="0">
                <a:hlinkClick r:id="rId2"/>
              </a:rPr>
              <a:t>www.hesct.org</a:t>
            </a:r>
            <a:r>
              <a:rPr lang="en-US" sz="2000" dirty="0"/>
              <a:t> </a:t>
            </a:r>
          </a:p>
        </p:txBody>
      </p:sp>
      <p:sp>
        <p:nvSpPr>
          <p:cNvPr id="23" name="TextBox 22">
            <a:extLst>
              <a:ext uri="{FF2B5EF4-FFF2-40B4-BE49-F238E27FC236}">
                <a16:creationId xmlns:a16="http://schemas.microsoft.com/office/drawing/2014/main" id="{8184CD9F-F7A4-432D-877A-550FD02A8C35}"/>
              </a:ext>
            </a:extLst>
          </p:cNvPr>
          <p:cNvSpPr txBox="1"/>
          <p:nvPr/>
        </p:nvSpPr>
        <p:spPr>
          <a:xfrm>
            <a:off x="1689058" y="6273342"/>
            <a:ext cx="4443647" cy="400110"/>
          </a:xfrm>
          <a:prstGeom prst="rect">
            <a:avLst/>
          </a:prstGeom>
          <a:noFill/>
        </p:spPr>
        <p:txBody>
          <a:bodyPr wrap="square" rtlCol="0">
            <a:spAutoFit/>
          </a:bodyPr>
          <a:lstStyle/>
          <a:p>
            <a:pPr algn="ctr"/>
            <a:r>
              <a:rPr lang="en-US" sz="2000" dirty="0"/>
              <a:t>175 Main Street | 3</a:t>
            </a:r>
            <a:r>
              <a:rPr lang="en-US" sz="2000" baseline="30000" dirty="0"/>
              <a:t>rd</a:t>
            </a:r>
            <a:r>
              <a:rPr lang="en-US" sz="2000" dirty="0"/>
              <a:t> Floor | Hartford, CT</a:t>
            </a:r>
          </a:p>
        </p:txBody>
      </p:sp>
      <p:pic>
        <p:nvPicPr>
          <p:cNvPr id="2056" name="Picture 8" descr="Image result for twitter logo">
            <a:extLst>
              <a:ext uri="{FF2B5EF4-FFF2-40B4-BE49-F238E27FC236}">
                <a16:creationId xmlns:a16="http://schemas.microsoft.com/office/drawing/2014/main" id="{D229DD17-ADAE-4824-85FC-B916AB585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053" y="6249664"/>
            <a:ext cx="492727" cy="40011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B6ECE655-7873-4840-8FBF-6BB442B8FCC8}"/>
              </a:ext>
            </a:extLst>
          </p:cNvPr>
          <p:cNvSpPr txBox="1"/>
          <p:nvPr/>
        </p:nvSpPr>
        <p:spPr>
          <a:xfrm>
            <a:off x="6543718" y="6273342"/>
            <a:ext cx="2082020" cy="400110"/>
          </a:xfrm>
          <a:prstGeom prst="rect">
            <a:avLst/>
          </a:prstGeom>
          <a:noFill/>
        </p:spPr>
        <p:txBody>
          <a:bodyPr wrap="square" rtlCol="0">
            <a:spAutoFit/>
          </a:bodyPr>
          <a:lstStyle/>
          <a:p>
            <a:r>
              <a:rPr lang="en-US" sz="2000" dirty="0"/>
              <a:t>@</a:t>
            </a:r>
            <a:r>
              <a:rPr lang="en-US" sz="2000" dirty="0" err="1"/>
              <a:t>HealthEquityCT</a:t>
            </a:r>
            <a:endParaRPr lang="en-US" sz="2000" dirty="0"/>
          </a:p>
        </p:txBody>
      </p:sp>
      <p:pic>
        <p:nvPicPr>
          <p:cNvPr id="2058" name="Picture 10" descr="Image result for facebook logo">
            <a:extLst>
              <a:ext uri="{FF2B5EF4-FFF2-40B4-BE49-F238E27FC236}">
                <a16:creationId xmlns:a16="http://schemas.microsoft.com/office/drawing/2014/main" id="{8F4F66F3-08AD-4ADB-B7CF-48AD3F416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328" y="6141658"/>
            <a:ext cx="492727" cy="49272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616EC79-F85F-4B4A-B42D-35317915B5FF}"/>
              </a:ext>
            </a:extLst>
          </p:cNvPr>
          <p:cNvSpPr txBox="1"/>
          <p:nvPr/>
        </p:nvSpPr>
        <p:spPr>
          <a:xfrm>
            <a:off x="9030403" y="6265053"/>
            <a:ext cx="3060658" cy="369332"/>
          </a:xfrm>
          <a:prstGeom prst="rect">
            <a:avLst/>
          </a:prstGeom>
          <a:noFill/>
        </p:spPr>
        <p:txBody>
          <a:bodyPr wrap="square" rtlCol="0">
            <a:spAutoFit/>
          </a:bodyPr>
          <a:lstStyle/>
          <a:p>
            <a:pPr algn="ctr"/>
            <a:r>
              <a:rPr lang="en-US" dirty="0"/>
              <a:t>Facebook.com/</a:t>
            </a:r>
            <a:r>
              <a:rPr lang="en-US" dirty="0" err="1"/>
              <a:t>HealthEquityCT</a:t>
            </a:r>
            <a:endParaRPr lang="en-US" dirty="0"/>
          </a:p>
        </p:txBody>
      </p:sp>
    </p:spTree>
    <p:extLst>
      <p:ext uri="{BB962C8B-B14F-4D97-AF65-F5344CB8AC3E}">
        <p14:creationId xmlns:p14="http://schemas.microsoft.com/office/powerpoint/2010/main" val="219919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10481"/>
          </a:xfrm>
        </p:spPr>
        <p:txBody>
          <a:bodyPr anchor="ctr"/>
          <a:lstStyle/>
          <a:p>
            <a:r>
              <a:rPr lang="en-US" dirty="0">
                <a:latin typeface="+mn-lt"/>
              </a:rPr>
              <a:t>Health Equity Solutions</a:t>
            </a:r>
          </a:p>
        </p:txBody>
      </p:sp>
      <p:sp>
        <p:nvSpPr>
          <p:cNvPr id="5" name="Subtitle 2"/>
          <p:cNvSpPr txBox="1">
            <a:spLocks/>
          </p:cNvSpPr>
          <p:nvPr/>
        </p:nvSpPr>
        <p:spPr>
          <a:xfrm>
            <a:off x="6291262" y="2432844"/>
            <a:ext cx="3790950" cy="3398043"/>
          </a:xfrm>
          <a:prstGeom prst="rect">
            <a:avLst/>
          </a:prstGeom>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b="1" i="1" dirty="0">
                <a:solidFill>
                  <a:schemeClr val="tx1"/>
                </a:solidFill>
              </a:rPr>
              <a:t>Mission</a:t>
            </a:r>
          </a:p>
          <a:p>
            <a:r>
              <a:rPr lang="en-US" sz="2800" dirty="0">
                <a:solidFill>
                  <a:schemeClr val="tx1"/>
                </a:solidFill>
              </a:rPr>
              <a:t>To promote policies, programs, and practices that result in equitable health care access, delivery, and health outcomes for all people in Connecticut </a:t>
            </a:r>
            <a:endParaRPr lang="en-US" sz="2800" i="1" dirty="0">
              <a:solidFill>
                <a:schemeClr val="tx1"/>
              </a:solidFill>
            </a:endParaRPr>
          </a:p>
        </p:txBody>
      </p:sp>
      <p:sp>
        <p:nvSpPr>
          <p:cNvPr id="3" name="Subtitle 2"/>
          <p:cNvSpPr>
            <a:spLocks noGrp="1"/>
          </p:cNvSpPr>
          <p:nvPr>
            <p:ph type="subTitle" idx="1"/>
          </p:nvPr>
        </p:nvSpPr>
        <p:spPr>
          <a:xfrm>
            <a:off x="1914525" y="2432843"/>
            <a:ext cx="3790950" cy="3398043"/>
          </a:xfrm>
          <a:ln>
            <a:noFill/>
          </a:ln>
        </p:spPr>
        <p:txBody>
          <a:bodyPr anchor="ctr">
            <a:normAutofit/>
          </a:bodyPr>
          <a:lstStyle/>
          <a:p>
            <a:r>
              <a:rPr lang="en-US" sz="2800" b="1" i="1" dirty="0"/>
              <a:t>Vision</a:t>
            </a:r>
          </a:p>
          <a:p>
            <a:r>
              <a:rPr lang="en-US" sz="2800" dirty="0">
                <a:solidFill>
                  <a:schemeClr val="tx1"/>
                </a:solidFill>
              </a:rPr>
              <a:t> For every Connecticut resident to obtain optimal health regardless of race, ethnicity, or socioeconomic status. </a:t>
            </a:r>
            <a:endParaRPr lang="en-US" sz="2000" dirty="0">
              <a:solidFill>
                <a:schemeClr val="tx1"/>
              </a:solidFill>
            </a:endParaRPr>
          </a:p>
        </p:txBody>
      </p:sp>
    </p:spTree>
    <p:extLst>
      <p:ext uri="{BB962C8B-B14F-4D97-AF65-F5344CB8AC3E}">
        <p14:creationId xmlns:p14="http://schemas.microsoft.com/office/powerpoint/2010/main" val="91652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938D4AA5-CF5D-5E44-A4B8-71BC885E2F57}" type="slidenum">
              <a:rPr lang="en-US" smtClean="0"/>
              <a:pPr/>
              <a:t>3</a:t>
            </a:fld>
            <a:endParaRPr lang="en-US" dirty="0"/>
          </a:p>
        </p:txBody>
      </p:sp>
    </p:spTree>
    <p:extLst>
      <p:ext uri="{BB962C8B-B14F-4D97-AF65-F5344CB8AC3E}">
        <p14:creationId xmlns:p14="http://schemas.microsoft.com/office/powerpoint/2010/main" val="277623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7653B2-2BD6-49C0-9E90-67A23E5539E6}"/>
              </a:ext>
            </a:extLst>
          </p:cNvPr>
          <p:cNvSpPr>
            <a:spLocks noGrp="1"/>
          </p:cNvSpPr>
          <p:nvPr>
            <p:ph type="title"/>
          </p:nvPr>
        </p:nvSpPr>
        <p:spPr>
          <a:xfrm>
            <a:off x="604318" y="437356"/>
            <a:ext cx="10985701" cy="766294"/>
          </a:xfrm>
        </p:spPr>
        <p:txBody>
          <a:bodyPr/>
          <a:lstStyle/>
          <a:p>
            <a:pPr algn="ctr"/>
            <a:r>
              <a:rPr lang="en-US" b="1" dirty="0">
                <a:latin typeface="Candara" charset="0"/>
                <a:ea typeface="Candara" charset="0"/>
                <a:cs typeface="Candara" charset="0"/>
              </a:rPr>
              <a:t>Education and Awareness Building</a:t>
            </a:r>
          </a:p>
        </p:txBody>
      </p:sp>
      <p:pic>
        <p:nvPicPr>
          <p:cNvPr id="4" name="Content Placeholder 3">
            <a:extLst>
              <a:ext uri="{FF2B5EF4-FFF2-40B4-BE49-F238E27FC236}">
                <a16:creationId xmlns:a16="http://schemas.microsoft.com/office/drawing/2014/main" id="{D6B7E0C3-BAA8-4667-A9AD-70DAA049B9D1}"/>
              </a:ext>
            </a:extLst>
          </p:cNvPr>
          <p:cNvPicPr>
            <a:picLocks noGrp="1" noChangeAspect="1"/>
          </p:cNvPicPr>
          <p:nvPr>
            <p:ph sz="half" idx="1"/>
          </p:nvPr>
        </p:nvPicPr>
        <p:blipFill>
          <a:blip r:embed="rId2"/>
          <a:stretch>
            <a:fillRect/>
          </a:stretch>
        </p:blipFill>
        <p:spPr>
          <a:xfrm>
            <a:off x="603248" y="1399592"/>
            <a:ext cx="3416145" cy="2258008"/>
          </a:xfrm>
        </p:spPr>
      </p:pic>
      <p:pic>
        <p:nvPicPr>
          <p:cNvPr id="13" name="Content Placeholder 12">
            <a:extLst>
              <a:ext uri="{FF2B5EF4-FFF2-40B4-BE49-F238E27FC236}">
                <a16:creationId xmlns:a16="http://schemas.microsoft.com/office/drawing/2014/main" id="{9496B5D5-FC02-43D8-B3EE-51FAF0F25AEB}"/>
              </a:ext>
            </a:extLst>
          </p:cNvPr>
          <p:cNvPicPr>
            <a:picLocks noGrp="1" noChangeAspect="1"/>
          </p:cNvPicPr>
          <p:nvPr>
            <p:ph sz="half" idx="2"/>
          </p:nvPr>
        </p:nvPicPr>
        <p:blipFill>
          <a:blip r:embed="rId3"/>
          <a:stretch>
            <a:fillRect/>
          </a:stretch>
        </p:blipFill>
        <p:spPr>
          <a:xfrm>
            <a:off x="2062066" y="3733367"/>
            <a:ext cx="3489642" cy="2617232"/>
          </a:xfrm>
        </p:spPr>
      </p:pic>
      <p:sp>
        <p:nvSpPr>
          <p:cNvPr id="2" name="Slide Number Placeholder 1">
            <a:extLst>
              <a:ext uri="{FF2B5EF4-FFF2-40B4-BE49-F238E27FC236}">
                <a16:creationId xmlns:a16="http://schemas.microsoft.com/office/drawing/2014/main" id="{584F361F-97BE-4F7D-836A-5A4AD3FF1805}"/>
              </a:ext>
            </a:extLst>
          </p:cNvPr>
          <p:cNvSpPr>
            <a:spLocks noGrp="1"/>
          </p:cNvSpPr>
          <p:nvPr>
            <p:ph type="sldNum" sz="quarter" idx="12"/>
          </p:nvPr>
        </p:nvSpPr>
        <p:spPr/>
        <p:txBody>
          <a:bodyPr/>
          <a:lstStyle/>
          <a:p>
            <a:fld id="{938D4AA5-CF5D-5E44-A4B8-71BC885E2F57}" type="slidenum">
              <a:rPr lang="en-US" smtClean="0"/>
              <a:pPr/>
              <a:t>4</a:t>
            </a:fld>
            <a:endParaRPr lang="en-US" dirty="0"/>
          </a:p>
        </p:txBody>
      </p:sp>
      <p:sp>
        <p:nvSpPr>
          <p:cNvPr id="14" name="TextBox 13">
            <a:extLst>
              <a:ext uri="{FF2B5EF4-FFF2-40B4-BE49-F238E27FC236}">
                <a16:creationId xmlns:a16="http://schemas.microsoft.com/office/drawing/2014/main" id="{7798A53A-F2F1-449F-89E7-CDDE21374C3C}"/>
              </a:ext>
            </a:extLst>
          </p:cNvPr>
          <p:cNvSpPr txBox="1"/>
          <p:nvPr/>
        </p:nvSpPr>
        <p:spPr>
          <a:xfrm>
            <a:off x="5775642" y="1449628"/>
            <a:ext cx="6196932" cy="4401205"/>
          </a:xfrm>
          <a:prstGeom prst="rect">
            <a:avLst/>
          </a:prstGeom>
          <a:noFill/>
        </p:spPr>
        <p:txBody>
          <a:bodyPr wrap="square" numCol="1" rtlCol="0">
            <a:spAutoFit/>
          </a:bodyPr>
          <a:lstStyle/>
          <a:p>
            <a:r>
              <a:rPr lang="en-US" sz="2000" dirty="0">
                <a:latin typeface="Candara" charset="0"/>
                <a:ea typeface="Candara" charset="0"/>
                <a:cs typeface="Candara" charset="0"/>
              </a:rPr>
              <a:t>HES has developed and delivered 5 workshops centered around the necessity of incorporating health equity into everyday practices and policies. The workshops include:</a:t>
            </a:r>
          </a:p>
          <a:p>
            <a:pPr marL="800100" lvl="1" indent="-342900">
              <a:buFont typeface="Arial" panose="020B0604020202020204" pitchFamily="34" charset="0"/>
              <a:buChar char="•"/>
            </a:pPr>
            <a:r>
              <a:rPr lang="en-US" sz="2000" dirty="0">
                <a:latin typeface="Candara" charset="0"/>
                <a:ea typeface="Candara" charset="0"/>
                <a:cs typeface="Candara" charset="0"/>
              </a:rPr>
              <a:t>Health Equity – The Basics</a:t>
            </a:r>
          </a:p>
          <a:p>
            <a:pPr marL="800100" lvl="1" indent="-342900">
              <a:buFont typeface="Arial" panose="020B0604020202020204" pitchFamily="34" charset="0"/>
              <a:buChar char="•"/>
            </a:pPr>
            <a:r>
              <a:rPr lang="en-US" sz="2000" dirty="0">
                <a:latin typeface="Candara" charset="0"/>
                <a:ea typeface="Candara" charset="0"/>
                <a:cs typeface="Candara" charset="0"/>
              </a:rPr>
              <a:t>Social Determinants of Health</a:t>
            </a:r>
          </a:p>
          <a:p>
            <a:pPr marL="800100" lvl="1" indent="-342900">
              <a:buFont typeface="Arial" panose="020B0604020202020204" pitchFamily="34" charset="0"/>
              <a:buChar char="•"/>
            </a:pPr>
            <a:r>
              <a:rPr lang="en-US" sz="2000" dirty="0">
                <a:latin typeface="Candara" charset="0"/>
                <a:ea typeface="Candara" charset="0"/>
                <a:cs typeface="Candara" charset="0"/>
              </a:rPr>
              <a:t>Advocacy 101 &amp; 102</a:t>
            </a:r>
          </a:p>
          <a:p>
            <a:pPr marL="800100" lvl="1" indent="-342900">
              <a:buFont typeface="Arial" panose="020B0604020202020204" pitchFamily="34" charset="0"/>
              <a:buChar char="•"/>
            </a:pPr>
            <a:r>
              <a:rPr lang="en-US" sz="2000" dirty="0">
                <a:latin typeface="Candara" charset="0"/>
                <a:ea typeface="Candara" charset="0"/>
                <a:cs typeface="Candara" charset="0"/>
              </a:rPr>
              <a:t>Asset Based Community Development</a:t>
            </a:r>
          </a:p>
          <a:p>
            <a:pPr marL="800100" lvl="1" indent="-342900">
              <a:buFont typeface="Arial" panose="020B0604020202020204" pitchFamily="34" charset="0"/>
              <a:buChar char="•"/>
            </a:pPr>
            <a:r>
              <a:rPr lang="en-US" sz="2000" dirty="0">
                <a:latin typeface="Candara" charset="0"/>
                <a:ea typeface="Candara" charset="0"/>
                <a:cs typeface="Candara" charset="0"/>
              </a:rPr>
              <a:t>Storytelling for Advocacy</a:t>
            </a:r>
          </a:p>
          <a:p>
            <a:endParaRPr lang="en-US" sz="2000" dirty="0"/>
          </a:p>
          <a:p>
            <a:r>
              <a:rPr lang="en-US" sz="2000" dirty="0">
                <a:latin typeface="Candara" charset="0"/>
                <a:ea typeface="Candara" charset="0"/>
                <a:cs typeface="Candara" charset="0"/>
              </a:rPr>
              <a:t>All workshops can be modified to address the needs of the organization, community, or group of individuals requesting our training. HES has had the opportunity to provide workshops to nearly 1400 individuals across the state of Connecticut since January 2017.</a:t>
            </a:r>
          </a:p>
        </p:txBody>
      </p:sp>
    </p:spTree>
    <p:extLst>
      <p:ext uri="{BB962C8B-B14F-4D97-AF65-F5344CB8AC3E}">
        <p14:creationId xmlns:p14="http://schemas.microsoft.com/office/powerpoint/2010/main" val="521720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881E8362-9CCC-4160-8168-FBDC7665B20E}"/>
              </a:ext>
            </a:extLst>
          </p:cNvPr>
          <p:cNvPicPr>
            <a:picLocks noGrp="1" noChangeAspect="1"/>
          </p:cNvPicPr>
          <p:nvPr>
            <p:ph idx="4294967295"/>
          </p:nvPr>
        </p:nvPicPr>
        <p:blipFill>
          <a:blip r:embed="rId2"/>
          <a:stretch>
            <a:fillRect/>
          </a:stretch>
        </p:blipFill>
        <p:spPr>
          <a:xfrm>
            <a:off x="2864498" y="-206376"/>
            <a:ext cx="5985034" cy="6950262"/>
          </a:xfrm>
        </p:spPr>
      </p:pic>
      <p:sp>
        <p:nvSpPr>
          <p:cNvPr id="6" name="Slide Number Placeholder 5">
            <a:extLst>
              <a:ext uri="{FF2B5EF4-FFF2-40B4-BE49-F238E27FC236}">
                <a16:creationId xmlns:a16="http://schemas.microsoft.com/office/drawing/2014/main" id="{D192B13D-B7AD-4C77-A674-DAF1CDD92568}"/>
              </a:ext>
            </a:extLst>
          </p:cNvPr>
          <p:cNvSpPr>
            <a:spLocks noGrp="1"/>
          </p:cNvSpPr>
          <p:nvPr>
            <p:ph type="sldNum" sz="quarter" idx="4294967295"/>
          </p:nvPr>
        </p:nvSpPr>
        <p:spPr>
          <a:xfrm>
            <a:off x="11469688" y="6097588"/>
            <a:ext cx="722312" cy="366712"/>
          </a:xfrm>
        </p:spPr>
        <p:txBody>
          <a:bodyPr/>
          <a:lstStyle/>
          <a:p>
            <a:fld id="{938D4AA5-CF5D-5E44-A4B8-71BC885E2F57}" type="slidenum">
              <a:rPr lang="en-US" smtClean="0"/>
              <a:t>5</a:t>
            </a:fld>
            <a:endParaRPr lang="en-US" dirty="0"/>
          </a:p>
        </p:txBody>
      </p:sp>
    </p:spTree>
    <p:extLst>
      <p:ext uri="{BB962C8B-B14F-4D97-AF65-F5344CB8AC3E}">
        <p14:creationId xmlns:p14="http://schemas.microsoft.com/office/powerpoint/2010/main" val="47559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A5C90-A97C-49BE-9D98-B7F327081566}"/>
              </a:ext>
            </a:extLst>
          </p:cNvPr>
          <p:cNvSpPr>
            <a:spLocks noGrp="1"/>
          </p:cNvSpPr>
          <p:nvPr>
            <p:ph type="title"/>
          </p:nvPr>
        </p:nvSpPr>
        <p:spPr>
          <a:xfrm>
            <a:off x="604318" y="437356"/>
            <a:ext cx="10985701" cy="762078"/>
          </a:xfrm>
        </p:spPr>
        <p:txBody>
          <a:bodyPr/>
          <a:lstStyle/>
          <a:p>
            <a:pPr algn="ctr"/>
            <a:r>
              <a:rPr lang="en-US" b="1" dirty="0">
                <a:latin typeface="Candara" charset="0"/>
                <a:ea typeface="Candara" charset="0"/>
                <a:cs typeface="Candara" charset="0"/>
              </a:rPr>
              <a:t>Policy and Advocacy</a:t>
            </a:r>
          </a:p>
        </p:txBody>
      </p:sp>
      <p:pic>
        <p:nvPicPr>
          <p:cNvPr id="8" name="Content Placeholder 7">
            <a:extLst>
              <a:ext uri="{FF2B5EF4-FFF2-40B4-BE49-F238E27FC236}">
                <a16:creationId xmlns:a16="http://schemas.microsoft.com/office/drawing/2014/main" id="{8081AF53-5E49-4BCA-B0B8-AB90CB66DB91}"/>
              </a:ext>
            </a:extLst>
          </p:cNvPr>
          <p:cNvPicPr>
            <a:picLocks noGrp="1" noChangeAspect="1"/>
          </p:cNvPicPr>
          <p:nvPr>
            <p:ph sz="half" idx="1"/>
          </p:nvPr>
        </p:nvPicPr>
        <p:blipFill>
          <a:blip r:embed="rId2"/>
          <a:stretch>
            <a:fillRect/>
          </a:stretch>
        </p:blipFill>
        <p:spPr>
          <a:xfrm>
            <a:off x="8343369" y="1262910"/>
            <a:ext cx="3589700" cy="2127425"/>
          </a:xfrm>
        </p:spPr>
      </p:pic>
      <p:pic>
        <p:nvPicPr>
          <p:cNvPr id="10" name="Content Placeholder 9">
            <a:extLst>
              <a:ext uri="{FF2B5EF4-FFF2-40B4-BE49-F238E27FC236}">
                <a16:creationId xmlns:a16="http://schemas.microsoft.com/office/drawing/2014/main" id="{3DE3588F-7D17-4578-B732-51C6BDA68BF2}"/>
              </a:ext>
            </a:extLst>
          </p:cNvPr>
          <p:cNvPicPr>
            <a:picLocks noGrp="1" noChangeAspect="1"/>
          </p:cNvPicPr>
          <p:nvPr>
            <p:ph sz="half" idx="2"/>
          </p:nvPr>
        </p:nvPicPr>
        <p:blipFill>
          <a:blip r:embed="rId3"/>
          <a:stretch>
            <a:fillRect/>
          </a:stretch>
        </p:blipFill>
        <p:spPr>
          <a:xfrm>
            <a:off x="6620785" y="3669981"/>
            <a:ext cx="3445168" cy="2426830"/>
          </a:xfrm>
        </p:spPr>
      </p:pic>
      <p:sp>
        <p:nvSpPr>
          <p:cNvPr id="2" name="Slide Number Placeholder 1">
            <a:extLst>
              <a:ext uri="{FF2B5EF4-FFF2-40B4-BE49-F238E27FC236}">
                <a16:creationId xmlns:a16="http://schemas.microsoft.com/office/drawing/2014/main" id="{B1E3E76C-7D91-4B94-8DCF-6BEC78BC56E8}"/>
              </a:ext>
            </a:extLst>
          </p:cNvPr>
          <p:cNvSpPr>
            <a:spLocks noGrp="1"/>
          </p:cNvSpPr>
          <p:nvPr>
            <p:ph type="sldNum" sz="quarter" idx="12"/>
          </p:nvPr>
        </p:nvSpPr>
        <p:spPr/>
        <p:txBody>
          <a:bodyPr/>
          <a:lstStyle/>
          <a:p>
            <a:fld id="{938D4AA5-CF5D-5E44-A4B8-71BC885E2F57}" type="slidenum">
              <a:rPr lang="en-US" smtClean="0"/>
              <a:pPr/>
              <a:t>6</a:t>
            </a:fld>
            <a:endParaRPr lang="en-US" dirty="0"/>
          </a:p>
        </p:txBody>
      </p:sp>
      <p:pic>
        <p:nvPicPr>
          <p:cNvPr id="12" name="Picture 11">
            <a:extLst>
              <a:ext uri="{FF2B5EF4-FFF2-40B4-BE49-F238E27FC236}">
                <a16:creationId xmlns:a16="http://schemas.microsoft.com/office/drawing/2014/main" id="{DF89C87F-B967-4AF8-A4BD-9B4B0E82D8C1}"/>
              </a:ext>
            </a:extLst>
          </p:cNvPr>
          <p:cNvPicPr>
            <a:picLocks noChangeAspect="1"/>
          </p:cNvPicPr>
          <p:nvPr/>
        </p:nvPicPr>
        <p:blipFill>
          <a:blip r:embed="rId4"/>
          <a:stretch>
            <a:fillRect/>
          </a:stretch>
        </p:blipFill>
        <p:spPr>
          <a:xfrm>
            <a:off x="5797734" y="1927083"/>
            <a:ext cx="2318277" cy="1331637"/>
          </a:xfrm>
          <a:prstGeom prst="rect">
            <a:avLst/>
          </a:prstGeom>
        </p:spPr>
      </p:pic>
      <p:sp>
        <p:nvSpPr>
          <p:cNvPr id="13" name="TextBox 12">
            <a:extLst>
              <a:ext uri="{FF2B5EF4-FFF2-40B4-BE49-F238E27FC236}">
                <a16:creationId xmlns:a16="http://schemas.microsoft.com/office/drawing/2014/main" id="{1BB092AA-5A86-4E72-BB60-F58E66285F69}"/>
              </a:ext>
            </a:extLst>
          </p:cNvPr>
          <p:cNvSpPr txBox="1"/>
          <p:nvPr/>
        </p:nvSpPr>
        <p:spPr>
          <a:xfrm>
            <a:off x="438539" y="1390261"/>
            <a:ext cx="5131837" cy="3493264"/>
          </a:xfrm>
          <a:prstGeom prst="rect">
            <a:avLst/>
          </a:prstGeom>
          <a:noFill/>
        </p:spPr>
        <p:txBody>
          <a:bodyPr wrap="square" rtlCol="0">
            <a:spAutoFit/>
          </a:bodyPr>
          <a:lstStyle/>
          <a:p>
            <a:pPr algn="ctr"/>
            <a:r>
              <a:rPr lang="en-US" sz="1700" dirty="0">
                <a:latin typeface="Candara" charset="0"/>
                <a:ea typeface="Candara" charset="0"/>
                <a:cs typeface="Candara" charset="0"/>
              </a:rPr>
              <a:t>HES’ policy model:</a:t>
            </a:r>
          </a:p>
          <a:p>
            <a:r>
              <a:rPr lang="en-US" sz="1700" b="1" dirty="0">
                <a:latin typeface="Candara" charset="0"/>
                <a:ea typeface="Candara" charset="0"/>
                <a:cs typeface="Candara" charset="0"/>
              </a:rPr>
              <a:t>1. Identify what works</a:t>
            </a:r>
            <a:endParaRPr lang="en-US" sz="1700" dirty="0">
              <a:latin typeface="Candara" charset="0"/>
              <a:ea typeface="Candara" charset="0"/>
              <a:cs typeface="Candara" charset="0"/>
            </a:endParaRPr>
          </a:p>
          <a:p>
            <a:pPr marL="742950" lvl="1" indent="-285750">
              <a:buFont typeface="Arial" panose="020B0604020202020204" pitchFamily="34" charset="0"/>
              <a:buChar char="•"/>
            </a:pPr>
            <a:r>
              <a:rPr lang="en-US" sz="1700" dirty="0">
                <a:latin typeface="Candara" charset="0"/>
                <a:ea typeface="Candara" charset="0"/>
                <a:cs typeface="Candara" charset="0"/>
              </a:rPr>
              <a:t>Source the best policy and programmatic solutions within Connecticut as well as nationwide.</a:t>
            </a:r>
          </a:p>
          <a:p>
            <a:pPr marL="742950" lvl="1" indent="-285750">
              <a:buFont typeface="Arial" panose="020B0604020202020204" pitchFamily="34" charset="0"/>
              <a:buChar char="•"/>
            </a:pPr>
            <a:r>
              <a:rPr lang="en-US" sz="1700" dirty="0">
                <a:latin typeface="Candara" charset="0"/>
                <a:ea typeface="Candara" charset="0"/>
                <a:cs typeface="Candara" charset="0"/>
              </a:rPr>
              <a:t>Conduct policy analyses and research to educate, as well as inform.</a:t>
            </a:r>
          </a:p>
          <a:p>
            <a:pPr marL="742950" lvl="1" indent="-285750">
              <a:buFont typeface="Arial" panose="020B0604020202020204" pitchFamily="34" charset="0"/>
              <a:buChar char="•"/>
            </a:pPr>
            <a:r>
              <a:rPr lang="en-US" sz="1700" dirty="0">
                <a:latin typeface="Candara" charset="0"/>
                <a:ea typeface="Candara" charset="0"/>
                <a:cs typeface="Candara" charset="0"/>
              </a:rPr>
              <a:t>Engage diverse partners to identify solutions.</a:t>
            </a:r>
          </a:p>
          <a:p>
            <a:r>
              <a:rPr lang="en-US" sz="1700" b="1" dirty="0">
                <a:latin typeface="Candara" charset="0"/>
                <a:ea typeface="Candara" charset="0"/>
                <a:cs typeface="Candara" charset="0"/>
              </a:rPr>
              <a:t>2. Shape solutions for maximum impact</a:t>
            </a:r>
            <a:endParaRPr lang="en-US" sz="1700" dirty="0">
              <a:latin typeface="Candara" charset="0"/>
              <a:ea typeface="Candara" charset="0"/>
              <a:cs typeface="Candara" charset="0"/>
            </a:endParaRPr>
          </a:p>
          <a:p>
            <a:pPr marL="742950" lvl="1" indent="-285750">
              <a:buFont typeface="Arial" panose="020B0604020202020204" pitchFamily="34" charset="0"/>
              <a:buChar char="•"/>
            </a:pPr>
            <a:r>
              <a:rPr lang="en-US" sz="1700" dirty="0">
                <a:latin typeface="Candara" charset="0"/>
                <a:ea typeface="Candara" charset="0"/>
                <a:cs typeface="Candara" charset="0"/>
              </a:rPr>
              <a:t>Shape and influence policies and regulations.</a:t>
            </a:r>
          </a:p>
          <a:p>
            <a:pPr marL="742950" lvl="1" indent="-285750">
              <a:buFont typeface="Arial" panose="020B0604020202020204" pitchFamily="34" charset="0"/>
              <a:buChar char="•"/>
            </a:pPr>
            <a:r>
              <a:rPr lang="en-US" sz="1700" dirty="0">
                <a:latin typeface="Candara" charset="0"/>
                <a:ea typeface="Candara" charset="0"/>
                <a:cs typeface="Candara" charset="0"/>
              </a:rPr>
              <a:t>Monitor the implementation of legislation.</a:t>
            </a:r>
          </a:p>
          <a:p>
            <a:pPr marL="742950" lvl="1" indent="-285750">
              <a:buFont typeface="Arial" panose="020B0604020202020204" pitchFamily="34" charset="0"/>
              <a:buChar char="•"/>
            </a:pPr>
            <a:r>
              <a:rPr lang="en-US" sz="1700" dirty="0">
                <a:latin typeface="Candara" charset="0"/>
                <a:ea typeface="Candara" charset="0"/>
                <a:cs typeface="Candara" charset="0"/>
              </a:rPr>
              <a:t>Provide regulatory feedback.</a:t>
            </a:r>
          </a:p>
          <a:p>
            <a:r>
              <a:rPr lang="en-US" sz="1700" b="1" dirty="0">
                <a:latin typeface="Candara" charset="0"/>
                <a:ea typeface="Candara" charset="0"/>
                <a:cs typeface="Candara" charset="0"/>
              </a:rPr>
              <a:t>3. Accelerate their adoption</a:t>
            </a:r>
            <a:endParaRPr lang="en-US" sz="1700" dirty="0">
              <a:latin typeface="Candara" charset="0"/>
              <a:ea typeface="Candara" charset="0"/>
              <a:cs typeface="Candara" charset="0"/>
            </a:endParaRPr>
          </a:p>
        </p:txBody>
      </p:sp>
    </p:spTree>
    <p:extLst>
      <p:ext uri="{BB962C8B-B14F-4D97-AF65-F5344CB8AC3E}">
        <p14:creationId xmlns:p14="http://schemas.microsoft.com/office/powerpoint/2010/main" val="393307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02F6D-39D5-4BE7-84A6-C12003B93596}"/>
              </a:ext>
            </a:extLst>
          </p:cNvPr>
          <p:cNvSpPr>
            <a:spLocks noGrp="1"/>
          </p:cNvSpPr>
          <p:nvPr>
            <p:ph type="title"/>
          </p:nvPr>
        </p:nvSpPr>
        <p:spPr>
          <a:xfrm>
            <a:off x="604318" y="437356"/>
            <a:ext cx="10985701" cy="859600"/>
          </a:xfrm>
        </p:spPr>
        <p:txBody>
          <a:bodyPr/>
          <a:lstStyle/>
          <a:p>
            <a:pPr algn="ctr"/>
            <a:r>
              <a:rPr lang="en-US" b="1" dirty="0"/>
              <a:t>Let’s Get R/E/L CT</a:t>
            </a:r>
          </a:p>
        </p:txBody>
      </p:sp>
      <p:sp>
        <p:nvSpPr>
          <p:cNvPr id="2" name="Slide Number Placeholder 1">
            <a:extLst>
              <a:ext uri="{FF2B5EF4-FFF2-40B4-BE49-F238E27FC236}">
                <a16:creationId xmlns:a16="http://schemas.microsoft.com/office/drawing/2014/main" id="{7C9983E9-31E7-4FA1-A20E-13489C32D0DE}"/>
              </a:ext>
            </a:extLst>
          </p:cNvPr>
          <p:cNvSpPr>
            <a:spLocks noGrp="1"/>
          </p:cNvSpPr>
          <p:nvPr>
            <p:ph type="sldNum" sz="quarter" idx="12"/>
          </p:nvPr>
        </p:nvSpPr>
        <p:spPr/>
        <p:txBody>
          <a:bodyPr/>
          <a:lstStyle/>
          <a:p>
            <a:fld id="{938D4AA5-CF5D-5E44-A4B8-71BC885E2F57}" type="slidenum">
              <a:rPr lang="en-US" smtClean="0"/>
              <a:pPr/>
              <a:t>7</a:t>
            </a:fld>
            <a:endParaRPr lang="en-US" dirty="0"/>
          </a:p>
        </p:txBody>
      </p:sp>
      <p:pic>
        <p:nvPicPr>
          <p:cNvPr id="12" name="Content Placeholder 11">
            <a:extLst>
              <a:ext uri="{FF2B5EF4-FFF2-40B4-BE49-F238E27FC236}">
                <a16:creationId xmlns:a16="http://schemas.microsoft.com/office/drawing/2014/main" id="{B7931C0B-0DE6-42ED-8B2A-3812232A1402}"/>
              </a:ext>
            </a:extLst>
          </p:cNvPr>
          <p:cNvPicPr>
            <a:picLocks noGrp="1" noChangeAspect="1"/>
          </p:cNvPicPr>
          <p:nvPr>
            <p:ph sz="half" idx="1"/>
          </p:nvPr>
        </p:nvPicPr>
        <p:blipFill>
          <a:blip r:embed="rId2"/>
          <a:stretch>
            <a:fillRect/>
          </a:stretch>
        </p:blipFill>
        <p:spPr>
          <a:xfrm>
            <a:off x="1932383" y="4964998"/>
            <a:ext cx="2065305" cy="1425397"/>
          </a:xfrm>
        </p:spPr>
      </p:pic>
      <p:pic>
        <p:nvPicPr>
          <p:cNvPr id="20" name="Picture 19">
            <a:extLst>
              <a:ext uri="{FF2B5EF4-FFF2-40B4-BE49-F238E27FC236}">
                <a16:creationId xmlns:a16="http://schemas.microsoft.com/office/drawing/2014/main" id="{25137AD8-88E7-4365-A98D-6506981E8A73}"/>
              </a:ext>
            </a:extLst>
          </p:cNvPr>
          <p:cNvPicPr>
            <a:picLocks noChangeAspect="1"/>
          </p:cNvPicPr>
          <p:nvPr/>
        </p:nvPicPr>
        <p:blipFill>
          <a:blip r:embed="rId3"/>
          <a:stretch>
            <a:fillRect/>
          </a:stretch>
        </p:blipFill>
        <p:spPr>
          <a:xfrm>
            <a:off x="2716707" y="2739737"/>
            <a:ext cx="1897564" cy="905114"/>
          </a:xfrm>
          <a:prstGeom prst="rect">
            <a:avLst/>
          </a:prstGeom>
        </p:spPr>
      </p:pic>
      <p:sp>
        <p:nvSpPr>
          <p:cNvPr id="21" name="TextBox 20">
            <a:extLst>
              <a:ext uri="{FF2B5EF4-FFF2-40B4-BE49-F238E27FC236}">
                <a16:creationId xmlns:a16="http://schemas.microsoft.com/office/drawing/2014/main" id="{B0591A28-417A-485D-B5E6-87AA22FF1171}"/>
              </a:ext>
            </a:extLst>
          </p:cNvPr>
          <p:cNvSpPr txBox="1"/>
          <p:nvPr/>
        </p:nvSpPr>
        <p:spPr>
          <a:xfrm>
            <a:off x="5656056" y="1665980"/>
            <a:ext cx="5216141" cy="1938992"/>
          </a:xfrm>
          <a:prstGeom prst="rect">
            <a:avLst/>
          </a:prstGeom>
          <a:noFill/>
        </p:spPr>
        <p:txBody>
          <a:bodyPr wrap="square" rtlCol="0">
            <a:spAutoFit/>
          </a:bodyPr>
          <a:lstStyle/>
          <a:p>
            <a:pPr marL="342900" indent="-342900">
              <a:buFont typeface="Arial" charset="0"/>
              <a:buChar char="•"/>
            </a:pPr>
            <a:r>
              <a:rPr lang="en-US" sz="2400" dirty="0">
                <a:latin typeface="Candara" charset="0"/>
                <a:ea typeface="Candara" charset="0"/>
                <a:cs typeface="Candara" charset="0"/>
              </a:rPr>
              <a:t>Worked with a cross-sector group to identify challenges &amp; opportunities re R/E/L data in the state</a:t>
            </a:r>
          </a:p>
          <a:p>
            <a:pPr marL="342900" indent="-342900">
              <a:buFont typeface="Arial" charset="0"/>
              <a:buChar char="•"/>
            </a:pPr>
            <a:r>
              <a:rPr lang="en-US" sz="2400" dirty="0">
                <a:latin typeface="Candara" charset="0"/>
                <a:ea typeface="Candara" charset="0"/>
                <a:cs typeface="Candara" charset="0"/>
              </a:rPr>
              <a:t>What’s a near term solution vs long term</a:t>
            </a:r>
          </a:p>
        </p:txBody>
      </p:sp>
      <p:sp>
        <p:nvSpPr>
          <p:cNvPr id="10" name="TextBox 9">
            <a:extLst>
              <a:ext uri="{FF2B5EF4-FFF2-40B4-BE49-F238E27FC236}">
                <a16:creationId xmlns:a16="http://schemas.microsoft.com/office/drawing/2014/main" id="{B0591A28-417A-485D-B5E6-87AA22FF1171}"/>
              </a:ext>
            </a:extLst>
          </p:cNvPr>
          <p:cNvSpPr txBox="1"/>
          <p:nvPr/>
        </p:nvSpPr>
        <p:spPr>
          <a:xfrm>
            <a:off x="5356344" y="3696729"/>
            <a:ext cx="5216141" cy="2308324"/>
          </a:xfrm>
          <a:prstGeom prst="rect">
            <a:avLst/>
          </a:prstGeom>
          <a:noFill/>
        </p:spPr>
        <p:txBody>
          <a:bodyPr wrap="square" rtlCol="0">
            <a:spAutoFit/>
          </a:bodyPr>
          <a:lstStyle/>
          <a:p>
            <a:pPr marL="342900" indent="-342900">
              <a:buFont typeface="Arial" charset="0"/>
              <a:buChar char="•"/>
            </a:pPr>
            <a:r>
              <a:rPr lang="en-US" sz="2400" dirty="0">
                <a:latin typeface="Candara" charset="0"/>
                <a:ea typeface="Candara" charset="0"/>
                <a:cs typeface="Candara" charset="0"/>
              </a:rPr>
              <a:t>Basic asks come down to: </a:t>
            </a:r>
          </a:p>
          <a:p>
            <a:pPr marL="800100" lvl="1" indent="-342900">
              <a:buFont typeface="Arial" charset="0"/>
              <a:buChar char="•"/>
            </a:pPr>
            <a:r>
              <a:rPr lang="en-US" sz="2400" dirty="0">
                <a:latin typeface="Candara" charset="0"/>
                <a:ea typeface="Candara" charset="0"/>
                <a:cs typeface="Candara" charset="0"/>
              </a:rPr>
              <a:t>Outcomes data by R/E/L</a:t>
            </a:r>
          </a:p>
          <a:p>
            <a:pPr marL="800100" lvl="1" indent="-342900">
              <a:buFont typeface="Arial" charset="0"/>
              <a:buChar char="•"/>
            </a:pPr>
            <a:r>
              <a:rPr lang="en-US" sz="2400" dirty="0">
                <a:latin typeface="Candara" charset="0"/>
                <a:ea typeface="Candara" charset="0"/>
                <a:cs typeface="Candara" charset="0"/>
              </a:rPr>
              <a:t>Disease burden data by R/E/L</a:t>
            </a:r>
          </a:p>
          <a:p>
            <a:pPr marL="800100" lvl="1" indent="-342900">
              <a:buFont typeface="Arial" charset="0"/>
              <a:buChar char="•"/>
            </a:pPr>
            <a:r>
              <a:rPr lang="en-US" sz="2400" dirty="0">
                <a:latin typeface="Candara" charset="0"/>
                <a:ea typeface="Candara" charset="0"/>
                <a:cs typeface="Candara" charset="0"/>
              </a:rPr>
              <a:t>De-identified; Aggregated &amp; disaggregated; publicly reported and available</a:t>
            </a:r>
          </a:p>
        </p:txBody>
      </p:sp>
      <p:sp>
        <p:nvSpPr>
          <p:cNvPr id="4" name="AutoShape 2" descr="mage result for ct voices"/>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mage result for ct vo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1393" y="1314727"/>
            <a:ext cx="1561689" cy="11718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ge result for khmer health advoc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744" y="1441505"/>
            <a:ext cx="16668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ge result for ct data hav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618" y="4556299"/>
            <a:ext cx="2260775" cy="7933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ge result for ct data collaborati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422" y="2926529"/>
            <a:ext cx="1495197" cy="11213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commission on equity and opportunity ct">
            <a:extLst>
              <a:ext uri="{FF2B5EF4-FFF2-40B4-BE49-F238E27FC236}">
                <a16:creationId xmlns:a16="http://schemas.microsoft.com/office/drawing/2014/main" id="{49EB9B98-D066-EB40-A614-EF422421E9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0890" y="4047216"/>
            <a:ext cx="1550679" cy="155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09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02F6D-39D5-4BE7-84A6-C12003B93596}"/>
              </a:ext>
            </a:extLst>
          </p:cNvPr>
          <p:cNvSpPr>
            <a:spLocks noGrp="1"/>
          </p:cNvSpPr>
          <p:nvPr>
            <p:ph type="title"/>
          </p:nvPr>
        </p:nvSpPr>
        <p:spPr>
          <a:xfrm>
            <a:off x="604318" y="437356"/>
            <a:ext cx="10985701" cy="859600"/>
          </a:xfrm>
        </p:spPr>
        <p:txBody>
          <a:bodyPr/>
          <a:lstStyle/>
          <a:p>
            <a:pPr algn="ctr"/>
            <a:r>
              <a:rPr lang="en-US" dirty="0"/>
              <a:t>Let’s Get R/E/L CT</a:t>
            </a:r>
          </a:p>
        </p:txBody>
      </p:sp>
      <p:sp>
        <p:nvSpPr>
          <p:cNvPr id="2" name="Slide Number Placeholder 1">
            <a:extLst>
              <a:ext uri="{FF2B5EF4-FFF2-40B4-BE49-F238E27FC236}">
                <a16:creationId xmlns:a16="http://schemas.microsoft.com/office/drawing/2014/main" id="{7C9983E9-31E7-4FA1-A20E-13489C32D0DE}"/>
              </a:ext>
            </a:extLst>
          </p:cNvPr>
          <p:cNvSpPr>
            <a:spLocks noGrp="1"/>
          </p:cNvSpPr>
          <p:nvPr>
            <p:ph type="sldNum" sz="quarter" idx="12"/>
          </p:nvPr>
        </p:nvSpPr>
        <p:spPr/>
        <p:txBody>
          <a:bodyPr/>
          <a:lstStyle/>
          <a:p>
            <a:fld id="{938D4AA5-CF5D-5E44-A4B8-71BC885E2F57}" type="slidenum">
              <a:rPr lang="en-US" smtClean="0"/>
              <a:pPr/>
              <a:t>8</a:t>
            </a:fld>
            <a:endParaRPr lang="en-US" dirty="0"/>
          </a:p>
        </p:txBody>
      </p:sp>
      <p:pic>
        <p:nvPicPr>
          <p:cNvPr id="12" name="Content Placeholder 11">
            <a:extLst>
              <a:ext uri="{FF2B5EF4-FFF2-40B4-BE49-F238E27FC236}">
                <a16:creationId xmlns:a16="http://schemas.microsoft.com/office/drawing/2014/main" id="{B7931C0B-0DE6-42ED-8B2A-3812232A1402}"/>
              </a:ext>
            </a:extLst>
          </p:cNvPr>
          <p:cNvPicPr>
            <a:picLocks noGrp="1" noChangeAspect="1"/>
          </p:cNvPicPr>
          <p:nvPr>
            <p:ph sz="half" idx="1"/>
          </p:nvPr>
        </p:nvPicPr>
        <p:blipFill>
          <a:blip r:embed="rId2"/>
          <a:stretch>
            <a:fillRect/>
          </a:stretch>
        </p:blipFill>
        <p:spPr>
          <a:xfrm>
            <a:off x="1771496" y="5033191"/>
            <a:ext cx="2065305" cy="1425397"/>
          </a:xfrm>
        </p:spPr>
      </p:pic>
      <p:pic>
        <p:nvPicPr>
          <p:cNvPr id="20" name="Picture 19">
            <a:extLst>
              <a:ext uri="{FF2B5EF4-FFF2-40B4-BE49-F238E27FC236}">
                <a16:creationId xmlns:a16="http://schemas.microsoft.com/office/drawing/2014/main" id="{25137AD8-88E7-4365-A98D-6506981E8A73}"/>
              </a:ext>
            </a:extLst>
          </p:cNvPr>
          <p:cNvPicPr>
            <a:picLocks noChangeAspect="1"/>
          </p:cNvPicPr>
          <p:nvPr/>
        </p:nvPicPr>
        <p:blipFill>
          <a:blip r:embed="rId3"/>
          <a:stretch>
            <a:fillRect/>
          </a:stretch>
        </p:blipFill>
        <p:spPr>
          <a:xfrm>
            <a:off x="2721393" y="2498341"/>
            <a:ext cx="1897564" cy="905114"/>
          </a:xfrm>
          <a:prstGeom prst="rect">
            <a:avLst/>
          </a:prstGeom>
        </p:spPr>
      </p:pic>
      <p:sp>
        <p:nvSpPr>
          <p:cNvPr id="21" name="TextBox 20">
            <a:extLst>
              <a:ext uri="{FF2B5EF4-FFF2-40B4-BE49-F238E27FC236}">
                <a16:creationId xmlns:a16="http://schemas.microsoft.com/office/drawing/2014/main" id="{B0591A28-417A-485D-B5E6-87AA22FF1171}"/>
              </a:ext>
            </a:extLst>
          </p:cNvPr>
          <p:cNvSpPr txBox="1"/>
          <p:nvPr/>
        </p:nvSpPr>
        <p:spPr>
          <a:xfrm>
            <a:off x="6097168" y="2407146"/>
            <a:ext cx="5216141" cy="1569660"/>
          </a:xfrm>
          <a:prstGeom prst="rect">
            <a:avLst/>
          </a:prstGeom>
          <a:noFill/>
        </p:spPr>
        <p:txBody>
          <a:bodyPr wrap="square" rtlCol="0">
            <a:spAutoFit/>
          </a:bodyPr>
          <a:lstStyle/>
          <a:p>
            <a:pPr marL="342900" indent="-342900">
              <a:buFont typeface="Arial" charset="0"/>
              <a:buChar char="•"/>
            </a:pPr>
            <a:r>
              <a:rPr lang="en-US" sz="2400" dirty="0">
                <a:latin typeface="Candara" charset="0"/>
                <a:ea typeface="Candara" charset="0"/>
                <a:cs typeface="Candara" charset="0"/>
              </a:rPr>
              <a:t>Legislative Proposal:</a:t>
            </a:r>
          </a:p>
          <a:p>
            <a:pPr marL="800100" lvl="1" indent="-342900">
              <a:buFont typeface="Arial" charset="0"/>
              <a:buChar char="•"/>
            </a:pPr>
            <a:r>
              <a:rPr lang="en-US" sz="2400" dirty="0">
                <a:latin typeface="Candara" charset="0"/>
                <a:ea typeface="Candara" charset="0"/>
                <a:cs typeface="Candara" charset="0"/>
              </a:rPr>
              <a:t>Standardization</a:t>
            </a:r>
          </a:p>
          <a:p>
            <a:pPr marL="800100" lvl="1" indent="-342900">
              <a:buFont typeface="Arial" charset="0"/>
              <a:buChar char="•"/>
            </a:pPr>
            <a:r>
              <a:rPr lang="en-US" sz="2400" dirty="0">
                <a:latin typeface="Candara" charset="0"/>
                <a:ea typeface="Candara" charset="0"/>
                <a:cs typeface="Candara" charset="0"/>
              </a:rPr>
              <a:t>Expansion of categories</a:t>
            </a:r>
          </a:p>
          <a:p>
            <a:pPr marL="800100" lvl="1" indent="-342900">
              <a:buFont typeface="Arial" charset="0"/>
              <a:buChar char="•"/>
            </a:pPr>
            <a:r>
              <a:rPr lang="en-US" sz="2400" dirty="0">
                <a:latin typeface="Candara" charset="0"/>
                <a:ea typeface="Candara" charset="0"/>
                <a:cs typeface="Candara" charset="0"/>
              </a:rPr>
              <a:t>Publicly Available</a:t>
            </a:r>
          </a:p>
        </p:txBody>
      </p:sp>
      <p:sp>
        <p:nvSpPr>
          <p:cNvPr id="4" name="AutoShape 2" descr="mage result for ct voices"/>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mage result for ct vo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990" y="1224555"/>
            <a:ext cx="1561689" cy="11718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ge result for khmer health advoc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67" y="1309237"/>
            <a:ext cx="16668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ge result for ct data hav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618" y="4081834"/>
            <a:ext cx="2260775" cy="7933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ge result for ct data collaborati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405" y="2671328"/>
            <a:ext cx="1495197" cy="1121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commission on equity and opportunity ct">
            <a:extLst>
              <a:ext uri="{FF2B5EF4-FFF2-40B4-BE49-F238E27FC236}">
                <a16:creationId xmlns:a16="http://schemas.microsoft.com/office/drawing/2014/main" id="{433060B2-F1D6-954B-9DC9-EE80CC85D1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4675" y="3829500"/>
            <a:ext cx="1550679" cy="155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08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02F6D-39D5-4BE7-84A6-C12003B93596}"/>
              </a:ext>
            </a:extLst>
          </p:cNvPr>
          <p:cNvSpPr>
            <a:spLocks noGrp="1"/>
          </p:cNvSpPr>
          <p:nvPr>
            <p:ph type="title"/>
          </p:nvPr>
        </p:nvSpPr>
        <p:spPr>
          <a:xfrm>
            <a:off x="604318" y="437356"/>
            <a:ext cx="10985701" cy="859600"/>
          </a:xfrm>
        </p:spPr>
        <p:txBody>
          <a:bodyPr/>
          <a:lstStyle/>
          <a:p>
            <a:pPr algn="ctr"/>
            <a:r>
              <a:rPr lang="en-US" dirty="0"/>
              <a:t>Let’s Get R/E/L CT: What Happened</a:t>
            </a:r>
          </a:p>
        </p:txBody>
      </p:sp>
      <p:sp>
        <p:nvSpPr>
          <p:cNvPr id="2" name="Slide Number Placeholder 1">
            <a:extLst>
              <a:ext uri="{FF2B5EF4-FFF2-40B4-BE49-F238E27FC236}">
                <a16:creationId xmlns:a16="http://schemas.microsoft.com/office/drawing/2014/main" id="{7C9983E9-31E7-4FA1-A20E-13489C32D0DE}"/>
              </a:ext>
            </a:extLst>
          </p:cNvPr>
          <p:cNvSpPr>
            <a:spLocks noGrp="1"/>
          </p:cNvSpPr>
          <p:nvPr>
            <p:ph type="sldNum" sz="quarter" idx="12"/>
          </p:nvPr>
        </p:nvSpPr>
        <p:spPr/>
        <p:txBody>
          <a:bodyPr/>
          <a:lstStyle/>
          <a:p>
            <a:fld id="{938D4AA5-CF5D-5E44-A4B8-71BC885E2F57}" type="slidenum">
              <a:rPr lang="en-US" smtClean="0"/>
              <a:pPr/>
              <a:t>9</a:t>
            </a:fld>
            <a:endParaRPr lang="en-US" dirty="0"/>
          </a:p>
        </p:txBody>
      </p:sp>
      <p:pic>
        <p:nvPicPr>
          <p:cNvPr id="12" name="Content Placeholder 11">
            <a:extLst>
              <a:ext uri="{FF2B5EF4-FFF2-40B4-BE49-F238E27FC236}">
                <a16:creationId xmlns:a16="http://schemas.microsoft.com/office/drawing/2014/main" id="{B7931C0B-0DE6-42ED-8B2A-3812232A1402}"/>
              </a:ext>
            </a:extLst>
          </p:cNvPr>
          <p:cNvPicPr>
            <a:picLocks noGrp="1" noChangeAspect="1"/>
          </p:cNvPicPr>
          <p:nvPr>
            <p:ph sz="half" idx="1"/>
          </p:nvPr>
        </p:nvPicPr>
        <p:blipFill>
          <a:blip r:embed="rId2"/>
          <a:stretch>
            <a:fillRect/>
          </a:stretch>
        </p:blipFill>
        <p:spPr>
          <a:xfrm>
            <a:off x="2150402" y="4995247"/>
            <a:ext cx="2065305" cy="1425397"/>
          </a:xfrm>
        </p:spPr>
      </p:pic>
      <p:pic>
        <p:nvPicPr>
          <p:cNvPr id="20" name="Picture 19">
            <a:extLst>
              <a:ext uri="{FF2B5EF4-FFF2-40B4-BE49-F238E27FC236}">
                <a16:creationId xmlns:a16="http://schemas.microsoft.com/office/drawing/2014/main" id="{25137AD8-88E7-4365-A98D-6506981E8A73}"/>
              </a:ext>
            </a:extLst>
          </p:cNvPr>
          <p:cNvPicPr>
            <a:picLocks noChangeAspect="1"/>
          </p:cNvPicPr>
          <p:nvPr/>
        </p:nvPicPr>
        <p:blipFill>
          <a:blip r:embed="rId3"/>
          <a:stretch>
            <a:fillRect/>
          </a:stretch>
        </p:blipFill>
        <p:spPr>
          <a:xfrm>
            <a:off x="1255138" y="4103742"/>
            <a:ext cx="1897564" cy="905114"/>
          </a:xfrm>
          <a:prstGeom prst="rect">
            <a:avLst/>
          </a:prstGeom>
        </p:spPr>
      </p:pic>
      <p:sp>
        <p:nvSpPr>
          <p:cNvPr id="21" name="TextBox 20">
            <a:extLst>
              <a:ext uri="{FF2B5EF4-FFF2-40B4-BE49-F238E27FC236}">
                <a16:creationId xmlns:a16="http://schemas.microsoft.com/office/drawing/2014/main" id="{B0591A28-417A-485D-B5E6-87AA22FF1171}"/>
              </a:ext>
            </a:extLst>
          </p:cNvPr>
          <p:cNvSpPr txBox="1"/>
          <p:nvPr/>
        </p:nvSpPr>
        <p:spPr>
          <a:xfrm>
            <a:off x="6115987" y="1665980"/>
            <a:ext cx="5197322" cy="2985433"/>
          </a:xfrm>
          <a:prstGeom prst="rect">
            <a:avLst/>
          </a:prstGeom>
          <a:noFill/>
        </p:spPr>
        <p:txBody>
          <a:bodyPr wrap="square" rtlCol="0">
            <a:spAutoFit/>
          </a:bodyPr>
          <a:lstStyle/>
          <a:p>
            <a:pPr marL="342900" indent="-342900">
              <a:buFont typeface="Arial" charset="0"/>
              <a:buChar char="•"/>
            </a:pPr>
            <a:r>
              <a:rPr lang="en-US" sz="2400" dirty="0">
                <a:latin typeface="Candara" charset="0"/>
                <a:ea typeface="Candara" charset="0"/>
                <a:cs typeface="Candara" charset="0"/>
              </a:rPr>
              <a:t>Extreme opposition</a:t>
            </a:r>
          </a:p>
          <a:p>
            <a:pPr marL="342900" indent="-342900">
              <a:buFont typeface="Arial" charset="0"/>
              <a:buChar char="•"/>
            </a:pPr>
            <a:endParaRPr lang="en-US" sz="2400" dirty="0">
              <a:latin typeface="Candara" charset="0"/>
              <a:ea typeface="Candara" charset="0"/>
              <a:cs typeface="Candara" charset="0"/>
            </a:endParaRPr>
          </a:p>
          <a:p>
            <a:pPr marL="342900" indent="-342900">
              <a:buFont typeface="Arial" charset="0"/>
              <a:buChar char="•"/>
            </a:pPr>
            <a:r>
              <a:rPr lang="en-US" sz="2400" dirty="0">
                <a:latin typeface="Candara" charset="0"/>
                <a:ea typeface="Candara" charset="0"/>
                <a:cs typeface="Candara" charset="0"/>
              </a:rPr>
              <a:t>Competing priorities for key individuals in power</a:t>
            </a:r>
          </a:p>
          <a:p>
            <a:pPr marL="342900" indent="-342900">
              <a:buFont typeface="Arial" charset="0"/>
              <a:buChar char="•"/>
            </a:pPr>
            <a:endParaRPr lang="en-US" sz="2400" dirty="0">
              <a:latin typeface="Candara" charset="0"/>
              <a:ea typeface="Candara" charset="0"/>
              <a:cs typeface="Candara" charset="0"/>
            </a:endParaRPr>
          </a:p>
          <a:p>
            <a:pPr marL="342900" indent="-342900">
              <a:buFont typeface="Arial" charset="0"/>
              <a:buChar char="•"/>
            </a:pPr>
            <a:r>
              <a:rPr lang="en-US" sz="2400" dirty="0">
                <a:latin typeface="Candara" charset="0"/>
                <a:ea typeface="Candara" charset="0"/>
                <a:cs typeface="Candara" charset="0"/>
              </a:rPr>
              <a:t>Champions fearful of moving forward with such vocal opposition</a:t>
            </a:r>
          </a:p>
          <a:p>
            <a:endParaRPr lang="en-US" sz="2000" dirty="0">
              <a:latin typeface="Candara" charset="0"/>
              <a:ea typeface="Candara" charset="0"/>
              <a:cs typeface="Candara" charset="0"/>
            </a:endParaRPr>
          </a:p>
        </p:txBody>
      </p:sp>
      <p:sp>
        <p:nvSpPr>
          <p:cNvPr id="4" name="AutoShape 2" descr="mage result for ct voices"/>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mage result for ct vo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408" y="1560891"/>
            <a:ext cx="1561689" cy="11718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ge result for khmer health advoc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407" y="1551705"/>
            <a:ext cx="16668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ge result for ct data hav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180621"/>
            <a:ext cx="2260775" cy="7933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ge result for ct data collaborati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4408" y="2865592"/>
            <a:ext cx="1495197" cy="11213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ommission on equity and opportunity ct">
            <a:extLst>
              <a:ext uri="{FF2B5EF4-FFF2-40B4-BE49-F238E27FC236}">
                <a16:creationId xmlns:a16="http://schemas.microsoft.com/office/drawing/2014/main" id="{46FC4724-5732-4D42-94E0-7602724F42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7650" y="4103742"/>
            <a:ext cx="1550679" cy="155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9037"/>
      </p:ext>
    </p:extLst>
  </p:cSld>
  <p:clrMapOvr>
    <a:masterClrMapping/>
  </p:clrMapOvr>
</p:sld>
</file>

<file path=ppt/theme/theme1.xml><?xml version="1.0" encoding="utf-8"?>
<a:theme xmlns:a="http://schemas.openxmlformats.org/drawingml/2006/main" name="HES Orange">
  <a:themeElements>
    <a:clrScheme name="HES Orange">
      <a:dk1>
        <a:srgbClr val="32398C"/>
      </a:dk1>
      <a:lt1>
        <a:srgbClr val="FFFFFF"/>
      </a:lt1>
      <a:dk2>
        <a:srgbClr val="E78900"/>
      </a:dk2>
      <a:lt2>
        <a:srgbClr val="E4E3F9"/>
      </a:lt2>
      <a:accent1>
        <a:srgbClr val="FF9800"/>
      </a:accent1>
      <a:accent2>
        <a:srgbClr val="B9D614"/>
      </a:accent2>
      <a:accent3>
        <a:srgbClr val="5E62AE"/>
      </a:accent3>
      <a:accent4>
        <a:srgbClr val="FFB73F"/>
      </a:accent4>
      <a:accent5>
        <a:srgbClr val="8F8FE3"/>
      </a:accent5>
      <a:accent6>
        <a:srgbClr val="E2FB4B"/>
      </a:accent6>
      <a:hlink>
        <a:srgbClr val="5E62AE"/>
      </a:hlink>
      <a:folHlink>
        <a:srgbClr val="5E62A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S Theme" id="{F0D9E5B3-717E-8C49-8AF7-02F0B3867D00}" vid="{3379708E-9DB4-E645-BF6B-D1960C73A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802B60B0471845AA1221CB9D8C7529" ma:contentTypeVersion="2" ma:contentTypeDescription="Create a new document." ma:contentTypeScope="" ma:versionID="3cf6057a79b4240536760193957b1db5">
  <xsd:schema xmlns:xsd="http://www.w3.org/2001/XMLSchema" xmlns:xs="http://www.w3.org/2001/XMLSchema" xmlns:p="http://schemas.microsoft.com/office/2006/metadata/properties" xmlns:ns2="736c3966-c3ad-4533-b024-f0db399e19ee" targetNamespace="http://schemas.microsoft.com/office/2006/metadata/properties" ma:root="true" ma:fieldsID="9ab10edfc63dd8363b231902c66b07f9" ns2:_="">
    <xsd:import namespace="736c3966-c3ad-4533-b024-f0db399e19e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c3966-c3ad-4533-b024-f0db399e19e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9A4558-805E-487F-8388-3963852F6246}">
  <ds:schemaRef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dcmitype/"/>
    <ds:schemaRef ds:uri="http://purl.org/dc/terms/"/>
    <ds:schemaRef ds:uri="736c3966-c3ad-4533-b024-f0db399e19ee"/>
    <ds:schemaRef ds:uri="http://www.w3.org/XML/1998/namespace"/>
  </ds:schemaRefs>
</ds:datastoreItem>
</file>

<file path=customXml/itemProps2.xml><?xml version="1.0" encoding="utf-8"?>
<ds:datastoreItem xmlns:ds="http://schemas.openxmlformats.org/officeDocument/2006/customXml" ds:itemID="{D7738455-4A9E-447A-8B5A-9B906ABEAC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6c3966-c3ad-4533-b024-f0db399e19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8190FD-60FE-499F-B1BA-27485FA4AC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12947</TotalTime>
  <Words>507</Words>
  <Application>Microsoft Macintosh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Candara</vt:lpstr>
      <vt:lpstr>HES Orange</vt:lpstr>
      <vt:lpstr>HES R/E/L Data Efforts</vt:lpstr>
      <vt:lpstr>Health Equity Solutions</vt:lpstr>
      <vt:lpstr>PowerPoint Presentation</vt:lpstr>
      <vt:lpstr>Education and Awareness Building</vt:lpstr>
      <vt:lpstr>PowerPoint Presentation</vt:lpstr>
      <vt:lpstr>Policy and Advocacy</vt:lpstr>
      <vt:lpstr>Let’s Get R/E/L CT</vt:lpstr>
      <vt:lpstr>Let’s Get R/E/L CT</vt:lpstr>
      <vt:lpstr>Let’s Get R/E/L CT: What Happened</vt:lpstr>
      <vt:lpstr>Define Win or Lose?</vt:lpstr>
      <vt:lpstr>What’s Next for R/E/L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nmorduch@gmail.com</dc:creator>
  <cp:lastModifiedBy>Tekisha Everette</cp:lastModifiedBy>
  <cp:revision>150</cp:revision>
  <cp:lastPrinted>2017-06-07T19:01:47Z</cp:lastPrinted>
  <dcterms:created xsi:type="dcterms:W3CDTF">2016-08-07T16:32:42Z</dcterms:created>
  <dcterms:modified xsi:type="dcterms:W3CDTF">2019-01-24T12:40:33Z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0x010100C6802B60B0471845AA1221CB9D8C7529</vt:lpwstr>
  </property>
</Properties>
</file>