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690" r:id="rId2"/>
    <p:sldId id="692" r:id="rId3"/>
    <p:sldId id="693" r:id="rId4"/>
    <p:sldId id="698" r:id="rId5"/>
    <p:sldId id="694" r:id="rId6"/>
    <p:sldId id="699" r:id="rId7"/>
    <p:sldId id="580" r:id="rId8"/>
    <p:sldId id="696" r:id="rId9"/>
    <p:sldId id="697" r:id="rId10"/>
    <p:sldId id="691" r:id="rId11"/>
  </p:sldIdLst>
  <p:sldSz cx="9144000" cy="6858000" type="screen4x3"/>
  <p:notesSz cx="6950075" cy="92360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2000" b="1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2000" b="1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2000" b="1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2000" b="1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9" userDrawn="1">
          <p15:clr>
            <a:srgbClr val="A4A3A4"/>
          </p15:clr>
        </p15:guide>
        <p15:guide id="2" pos="218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3" clrMode="bw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FFFF00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42" autoAdjust="0"/>
    <p:restoredTop sz="86017" autoAdjust="0"/>
  </p:normalViewPr>
  <p:slideViewPr>
    <p:cSldViewPr>
      <p:cViewPr varScale="1">
        <p:scale>
          <a:sx n="102" d="100"/>
          <a:sy n="102" d="100"/>
        </p:scale>
        <p:origin x="1926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2" d="100"/>
          <a:sy n="82" d="100"/>
        </p:scale>
        <p:origin x="-2016" y="-96"/>
      </p:cViewPr>
      <p:guideLst>
        <p:guide orient="horz" pos="2909"/>
        <p:guide pos="218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11699" cy="462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640" tIns="45820" rIns="91640" bIns="45820" numCol="1" anchor="t" anchorCtr="0" compatLnSpc="1">
            <a:prstTxWarp prst="textNoShape">
              <a:avLst/>
            </a:prstTxWarp>
          </a:bodyPr>
          <a:lstStyle>
            <a:lvl1pPr defTabSz="915988" eaLnBrk="1" hangingPunct="1">
              <a:defRPr sz="1200" b="0"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38376" y="0"/>
            <a:ext cx="3011699" cy="462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640" tIns="45820" rIns="91640" bIns="45820" numCol="1" anchor="t" anchorCtr="0" compatLnSpc="1">
            <a:prstTxWarp prst="textNoShape">
              <a:avLst/>
            </a:prstTxWarp>
          </a:bodyPr>
          <a:lstStyle>
            <a:lvl1pPr algn="r" defTabSz="915988" eaLnBrk="1" hangingPunct="1">
              <a:defRPr sz="1200" b="0"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73959"/>
            <a:ext cx="3011699" cy="4621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640" tIns="45820" rIns="91640" bIns="45820" numCol="1" anchor="b" anchorCtr="0" compatLnSpc="1">
            <a:prstTxWarp prst="textNoShape">
              <a:avLst/>
            </a:prstTxWarp>
          </a:bodyPr>
          <a:lstStyle>
            <a:lvl1pPr defTabSz="915988" eaLnBrk="1" hangingPunct="1">
              <a:defRPr sz="1200" b="0"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38376" y="8773959"/>
            <a:ext cx="3011699" cy="4621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640" tIns="45820" rIns="91640" bIns="45820" numCol="1" anchor="b" anchorCtr="0" compatLnSpc="1">
            <a:prstTxWarp prst="textNoShape">
              <a:avLst/>
            </a:prstTxWarp>
          </a:bodyPr>
          <a:lstStyle>
            <a:lvl1pPr algn="r" defTabSz="915988" eaLnBrk="1" hangingPunct="1">
              <a:defRPr sz="1200" b="0"/>
            </a:lvl1pPr>
          </a:lstStyle>
          <a:p>
            <a:pPr>
              <a:defRPr/>
            </a:pPr>
            <a:fld id="{440ABF4E-3F21-41A4-8C33-0356FA4CD5AB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6813502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11699" cy="4542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38376" y="0"/>
            <a:ext cx="3011699" cy="4542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681038"/>
            <a:ext cx="4645025" cy="34829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22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6677" y="4390921"/>
            <a:ext cx="5096722" cy="4163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22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81842"/>
            <a:ext cx="3011699" cy="4542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22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38376" y="8781842"/>
            <a:ext cx="3011699" cy="4542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/>
            </a:lvl1pPr>
          </a:lstStyle>
          <a:p>
            <a:pPr>
              <a:defRPr/>
            </a:pPr>
            <a:fld id="{295AEE4B-9EE0-4981-B166-2BBD5E310061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7445873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82224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10638" indent="-273323" defTabSz="882224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093290" indent="-218658" defTabSz="882224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530606" indent="-218658" defTabSz="882224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1967922" indent="-218658" defTabSz="882224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405237" indent="-218658" algn="ctr" defTabSz="882224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842554" indent="-218658" algn="ctr" defTabSz="882224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279870" indent="-218658" algn="ctr" defTabSz="882224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717185" indent="-218658" algn="ctr" defTabSz="882224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A828CAF0-10DC-438D-BACA-D2D89CD36A0B}" type="slidenum">
              <a:rPr lang="en-US" sz="1100"/>
              <a:pPr eaLnBrk="1" hangingPunct="1"/>
              <a:t>1</a:t>
            </a:fld>
            <a:endParaRPr lang="en-US" sz="1100" dirty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144763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82224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10638" indent="-273323" defTabSz="882224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093290" indent="-218658" defTabSz="882224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530606" indent="-218658" defTabSz="882224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1967922" indent="-218658" defTabSz="882224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405237" indent="-218658" algn="ctr" defTabSz="882224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842554" indent="-218658" algn="ctr" defTabSz="882224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279870" indent="-218658" algn="ctr" defTabSz="882224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717185" indent="-218658" algn="ctr" defTabSz="882224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A828CAF0-10DC-438D-BACA-D2D89CD36A0B}" type="slidenum">
              <a:rPr lang="en-US" sz="1100"/>
              <a:pPr eaLnBrk="1" hangingPunct="1"/>
              <a:t>2</a:t>
            </a:fld>
            <a:endParaRPr lang="en-US" sz="1100" dirty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850429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95AEE4B-9EE0-4981-B166-2BBD5E310061}" type="slidenum">
              <a:rPr lang="en-US" altLang="en-US" smtClean="0"/>
              <a:pPr>
                <a:defRPr/>
              </a:pPr>
              <a:t>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168538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95AEE4B-9EE0-4981-B166-2BBD5E310061}" type="slidenum">
              <a:rPr lang="en-US" altLang="en-US" smtClean="0"/>
              <a:pPr>
                <a:defRPr/>
              </a:pPr>
              <a:t>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036933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95AEE4B-9EE0-4981-B166-2BBD5E310061}" type="slidenum">
              <a:rPr lang="en-US" altLang="en-US" smtClean="0"/>
              <a:pPr>
                <a:defRPr/>
              </a:pPr>
              <a:t>8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103368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95AEE4B-9EE0-4981-B166-2BBD5E310061}" type="slidenum">
              <a:rPr lang="en-US" altLang="en-US" smtClean="0"/>
              <a:pPr>
                <a:defRPr/>
              </a:pPr>
              <a:t>9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696168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402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4308" indent="-286272" defTabSz="92402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5089" indent="-229017" defTabSz="92402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3124" indent="-229017" defTabSz="92402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61159" indent="-229017" defTabSz="92402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9195" indent="-229017" algn="ctr" defTabSz="92402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7230" indent="-229017" algn="ctr" defTabSz="92402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35265" indent="-229017" algn="ctr" defTabSz="92402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93301" indent="-229017" algn="ctr" defTabSz="92402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A828CAF0-10DC-438D-BACA-D2D89CD36A0B}" type="slidenum">
              <a:rPr lang="en-US" sz="1200"/>
              <a:pPr eaLnBrk="1" hangingPunct="1"/>
              <a:t>10</a:t>
            </a:fld>
            <a:endParaRPr lang="en-US" sz="1200" dirty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879853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1905000" y="6324600"/>
            <a:ext cx="5334000" cy="3048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Copyright © Center for Medicare Advocacy - MedicareAdvocacy.org</a:t>
            </a:r>
            <a:endParaRPr lang="en-US" dirty="0"/>
          </a:p>
        </p:txBody>
      </p:sp>
      <p:sp>
        <p:nvSpPr>
          <p:cNvPr id="7" name="Rectangle 4"/>
          <p:cNvSpPr txBox="1">
            <a:spLocks noChangeArrowheads="1"/>
          </p:cNvSpPr>
          <p:nvPr userDrawn="1"/>
        </p:nvSpPr>
        <p:spPr bwMode="auto">
          <a:xfrm>
            <a:off x="7715250" y="6250112"/>
            <a:ext cx="8572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9pPr>
          </a:lstStyle>
          <a:p>
            <a:pPr lvl="1">
              <a:defRPr/>
            </a:pPr>
            <a:endParaRPr lang="en-US" sz="600" dirty="0" smtClean="0"/>
          </a:p>
          <a:p>
            <a:pPr lvl="1">
              <a:defRPr/>
            </a:pPr>
            <a:fld id="{5B678750-0EC7-4D01-9C38-E5091D3FCFE9}" type="slidenum">
              <a:rPr lang="en-US" sz="1200" smtClean="0"/>
              <a:t>‹#›</a:t>
            </a:fld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415775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1944688" y="6248400"/>
            <a:ext cx="5181600" cy="3048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Copyright © Center for Medicare Advocacy - MedicareAdvocacy.org</a:t>
            </a:r>
            <a:endParaRPr lang="en-US" dirty="0"/>
          </a:p>
        </p:txBody>
      </p:sp>
      <p:sp>
        <p:nvSpPr>
          <p:cNvPr id="6" name="Rectangle 4"/>
          <p:cNvSpPr txBox="1">
            <a:spLocks noChangeArrowheads="1"/>
          </p:cNvSpPr>
          <p:nvPr userDrawn="1"/>
        </p:nvSpPr>
        <p:spPr bwMode="auto">
          <a:xfrm>
            <a:off x="7715250" y="6250112"/>
            <a:ext cx="8572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9pPr>
          </a:lstStyle>
          <a:p>
            <a:pPr lvl="1">
              <a:defRPr/>
            </a:pPr>
            <a:endParaRPr lang="en-US" sz="600" dirty="0" smtClean="0"/>
          </a:p>
          <a:p>
            <a:pPr lvl="1">
              <a:defRPr/>
            </a:pPr>
            <a:fld id="{5B678750-0EC7-4D01-9C38-E5091D3FCFE9}" type="slidenum">
              <a:rPr lang="en-US" sz="1200" smtClean="0"/>
              <a:t>‹#›</a:t>
            </a:fld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6046756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1944688" y="6248400"/>
            <a:ext cx="5181600" cy="3048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Copyright © Center for Medicare Advocacy - MedicareAdvocacy.org</a:t>
            </a:r>
            <a:endParaRPr lang="en-US" dirty="0"/>
          </a:p>
        </p:txBody>
      </p:sp>
      <p:sp>
        <p:nvSpPr>
          <p:cNvPr id="6" name="Rectangle 4"/>
          <p:cNvSpPr txBox="1">
            <a:spLocks noChangeArrowheads="1"/>
          </p:cNvSpPr>
          <p:nvPr userDrawn="1"/>
        </p:nvSpPr>
        <p:spPr bwMode="auto">
          <a:xfrm>
            <a:off x="7715250" y="6250112"/>
            <a:ext cx="8572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9pPr>
          </a:lstStyle>
          <a:p>
            <a:pPr lvl="1">
              <a:defRPr/>
            </a:pPr>
            <a:endParaRPr lang="en-US" sz="600" dirty="0" smtClean="0"/>
          </a:p>
          <a:p>
            <a:pPr lvl="1">
              <a:defRPr/>
            </a:pPr>
            <a:fld id="{5B678750-0EC7-4D01-9C38-E5091D3FCFE9}" type="slidenum">
              <a:rPr lang="en-US" sz="1200" smtClean="0"/>
              <a:t>‹#›</a:t>
            </a:fld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9597456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 bwMode="auto">
          <a:xfrm>
            <a:off x="1295400" y="314645"/>
            <a:ext cx="6781800" cy="14478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7341" y="1762445"/>
            <a:ext cx="8001000" cy="4189894"/>
          </a:xfrm>
          <a:noFill/>
        </p:spPr>
        <p:txBody>
          <a:bodyPr/>
          <a:lstStyle>
            <a:lvl1pPr>
              <a:defRPr sz="3200"/>
            </a:lvl1pPr>
          </a:lstStyle>
          <a:p>
            <a:pPr eaLnBrk="1" hangingPunct="1">
              <a:lnSpc>
                <a:spcPct val="90000"/>
              </a:lnSpc>
              <a:buNone/>
            </a:pPr>
            <a:r>
              <a:rPr lang="en-US" sz="2400" smtClean="0"/>
              <a:t>Click to edit Master subtitle style</a:t>
            </a:r>
            <a:endParaRPr lang="en-US" sz="2400" dirty="0" smtClean="0"/>
          </a:p>
        </p:txBody>
      </p:sp>
      <p:sp>
        <p:nvSpPr>
          <p:cNvPr id="12" name="Rectangle 4"/>
          <p:cNvSpPr txBox="1">
            <a:spLocks noChangeArrowheads="1"/>
          </p:cNvSpPr>
          <p:nvPr userDrawn="1"/>
        </p:nvSpPr>
        <p:spPr bwMode="auto">
          <a:xfrm>
            <a:off x="7696200" y="6250112"/>
            <a:ext cx="876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9pPr>
          </a:lstStyle>
          <a:p>
            <a:pPr lvl="1">
              <a:defRPr/>
            </a:pPr>
            <a:endParaRPr lang="en-US" sz="600" dirty="0" smtClean="0"/>
          </a:p>
          <a:p>
            <a:pPr lvl="1">
              <a:defRPr/>
            </a:pPr>
            <a:fld id="{5B678750-0EC7-4D01-9C38-E5091D3FCFE9}" type="slidenum">
              <a:rPr lang="en-US" sz="1200" smtClean="0"/>
              <a:t>‹#›</a:t>
            </a:fld>
            <a:endParaRPr lang="en-US" sz="1200" dirty="0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5427" y="573725"/>
            <a:ext cx="6117946" cy="1188720"/>
          </a:xfrm>
          <a:prstGeom prst="rect">
            <a:avLst/>
          </a:prstGeom>
        </p:spPr>
      </p:pic>
      <p:sp>
        <p:nvSpPr>
          <p:cNvPr id="10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1944688" y="6248400"/>
            <a:ext cx="5181600" cy="3048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Copyright © Center for Medicare Advocacy - MedicareAdvocacy.org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92769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 bwMode="auto">
          <a:xfrm>
            <a:off x="1295400" y="314645"/>
            <a:ext cx="6781800" cy="14478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7341" y="1762445"/>
            <a:ext cx="8001000" cy="4189894"/>
          </a:xfrm>
          <a:noFill/>
        </p:spPr>
        <p:txBody>
          <a:bodyPr/>
          <a:lstStyle>
            <a:lvl1pPr>
              <a:defRPr sz="3200"/>
            </a:lvl1pPr>
          </a:lstStyle>
          <a:p>
            <a:pPr eaLnBrk="1" hangingPunct="1">
              <a:lnSpc>
                <a:spcPct val="90000"/>
              </a:lnSpc>
              <a:buNone/>
            </a:pPr>
            <a:r>
              <a:rPr lang="en-US" sz="2400" smtClean="0"/>
              <a:t>Click to edit Master subtitle style</a:t>
            </a:r>
            <a:endParaRPr lang="en-US" sz="2400" dirty="0" smtClean="0"/>
          </a:p>
        </p:txBody>
      </p:sp>
      <p:sp>
        <p:nvSpPr>
          <p:cNvPr id="12" name="Rectangle 4"/>
          <p:cNvSpPr txBox="1">
            <a:spLocks noChangeArrowheads="1"/>
          </p:cNvSpPr>
          <p:nvPr userDrawn="1"/>
        </p:nvSpPr>
        <p:spPr bwMode="auto">
          <a:xfrm>
            <a:off x="7715250" y="6250112"/>
            <a:ext cx="8572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9pPr>
          </a:lstStyle>
          <a:p>
            <a:pPr lvl="1">
              <a:defRPr/>
            </a:pPr>
            <a:endParaRPr lang="en-US" sz="600" dirty="0" smtClean="0"/>
          </a:p>
          <a:p>
            <a:pPr lvl="1">
              <a:defRPr/>
            </a:pPr>
            <a:fld id="{5B678750-0EC7-4D01-9C38-E5091D3FCFE9}" type="slidenum">
              <a:rPr lang="en-US" sz="1200" smtClean="0"/>
              <a:t>‹#›</a:t>
            </a:fld>
            <a:endParaRPr lang="en-US" sz="1200" dirty="0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5427" y="573725"/>
            <a:ext cx="6117946" cy="1188720"/>
          </a:xfrm>
          <a:prstGeom prst="rect">
            <a:avLst/>
          </a:prstGeom>
        </p:spPr>
      </p:pic>
      <p:sp>
        <p:nvSpPr>
          <p:cNvPr id="1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1944688" y="6248400"/>
            <a:ext cx="5181600" cy="3048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Copyright © Center for Medicare Advocacy - MedicareAdvocacy.org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7726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1905000" y="6324600"/>
            <a:ext cx="5334000" cy="3048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Copyright © Center for Medicare Advocacy - MedicareAdvocacy.org</a:t>
            </a:r>
            <a:endParaRPr lang="en-US" dirty="0"/>
          </a:p>
        </p:txBody>
      </p:sp>
      <p:sp>
        <p:nvSpPr>
          <p:cNvPr id="6" name="Rectangle 4"/>
          <p:cNvSpPr txBox="1">
            <a:spLocks noChangeArrowheads="1"/>
          </p:cNvSpPr>
          <p:nvPr userDrawn="1"/>
        </p:nvSpPr>
        <p:spPr bwMode="auto">
          <a:xfrm>
            <a:off x="7715250" y="6250112"/>
            <a:ext cx="8572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9pPr>
          </a:lstStyle>
          <a:p>
            <a:pPr lvl="1">
              <a:defRPr/>
            </a:pPr>
            <a:endParaRPr lang="en-US" sz="600" dirty="0" smtClean="0"/>
          </a:p>
          <a:p>
            <a:pPr lvl="1">
              <a:defRPr/>
            </a:pPr>
            <a:fld id="{5B678750-0EC7-4D01-9C38-E5091D3FCFE9}" type="slidenum">
              <a:rPr lang="en-US" sz="1200" smtClean="0"/>
              <a:t>‹#›</a:t>
            </a:fld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5082289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1905000" y="6324600"/>
            <a:ext cx="5334000" cy="3048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Copyright © Center for Medicare Advocacy - MedicareAdvocacy.org</a:t>
            </a:r>
            <a:endParaRPr lang="en-US" dirty="0"/>
          </a:p>
        </p:txBody>
      </p:sp>
      <p:sp>
        <p:nvSpPr>
          <p:cNvPr id="6" name="Rectangle 4"/>
          <p:cNvSpPr txBox="1">
            <a:spLocks noChangeArrowheads="1"/>
          </p:cNvSpPr>
          <p:nvPr userDrawn="1"/>
        </p:nvSpPr>
        <p:spPr bwMode="auto">
          <a:xfrm>
            <a:off x="7715250" y="6250112"/>
            <a:ext cx="8572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9pPr>
          </a:lstStyle>
          <a:p>
            <a:pPr lvl="1">
              <a:defRPr/>
            </a:pPr>
            <a:endParaRPr lang="en-US" sz="600" dirty="0" smtClean="0"/>
          </a:p>
          <a:p>
            <a:pPr lvl="1">
              <a:defRPr/>
            </a:pPr>
            <a:fld id="{5B678750-0EC7-4D01-9C38-E5091D3FCFE9}" type="slidenum">
              <a:rPr lang="en-US" sz="1200" smtClean="0"/>
              <a:t>‹#›</a:t>
            </a:fld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9262704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1905000" y="6324600"/>
            <a:ext cx="5334000" cy="3048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Copyright © Center for Medicare Advocacy - MedicareAdvocacy.org</a:t>
            </a:r>
            <a:endParaRPr lang="en-US" dirty="0"/>
          </a:p>
        </p:txBody>
      </p:sp>
      <p:sp>
        <p:nvSpPr>
          <p:cNvPr id="7" name="Rectangle 4"/>
          <p:cNvSpPr txBox="1">
            <a:spLocks noChangeArrowheads="1"/>
          </p:cNvSpPr>
          <p:nvPr userDrawn="1"/>
        </p:nvSpPr>
        <p:spPr bwMode="auto">
          <a:xfrm>
            <a:off x="7715250" y="6250112"/>
            <a:ext cx="8572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9pPr>
          </a:lstStyle>
          <a:p>
            <a:pPr lvl="1">
              <a:defRPr/>
            </a:pPr>
            <a:endParaRPr lang="en-US" sz="600" dirty="0" smtClean="0"/>
          </a:p>
          <a:p>
            <a:pPr lvl="1">
              <a:defRPr/>
            </a:pPr>
            <a:fld id="{5B678750-0EC7-4D01-9C38-E5091D3FCFE9}" type="slidenum">
              <a:rPr lang="en-US" sz="1200" smtClean="0"/>
              <a:t>‹#›</a:t>
            </a:fld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7356759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1905000" y="6324600"/>
            <a:ext cx="5334000" cy="3048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Copyright © Center for Medicare Advocacy - MedicareAdvocacy.org</a:t>
            </a:r>
            <a:endParaRPr lang="en-US" dirty="0"/>
          </a:p>
        </p:txBody>
      </p:sp>
      <p:sp>
        <p:nvSpPr>
          <p:cNvPr id="9" name="Rectangle 4"/>
          <p:cNvSpPr txBox="1">
            <a:spLocks noChangeArrowheads="1"/>
          </p:cNvSpPr>
          <p:nvPr userDrawn="1"/>
        </p:nvSpPr>
        <p:spPr bwMode="auto">
          <a:xfrm>
            <a:off x="7715250" y="6250112"/>
            <a:ext cx="8572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9pPr>
          </a:lstStyle>
          <a:p>
            <a:pPr lvl="1">
              <a:defRPr/>
            </a:pPr>
            <a:endParaRPr lang="en-US" sz="600" dirty="0" smtClean="0"/>
          </a:p>
          <a:p>
            <a:pPr lvl="1">
              <a:defRPr/>
            </a:pPr>
            <a:fld id="{5B678750-0EC7-4D01-9C38-E5091D3FCFE9}" type="slidenum">
              <a:rPr lang="en-US" sz="1200" smtClean="0"/>
              <a:t>‹#›</a:t>
            </a:fld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0174445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4"/>
          <p:cNvSpPr txBox="1">
            <a:spLocks noChangeArrowheads="1"/>
          </p:cNvSpPr>
          <p:nvPr userDrawn="1"/>
        </p:nvSpPr>
        <p:spPr bwMode="auto">
          <a:xfrm>
            <a:off x="7715250" y="6250112"/>
            <a:ext cx="8572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9pPr>
          </a:lstStyle>
          <a:p>
            <a:pPr lvl="1">
              <a:defRPr/>
            </a:pPr>
            <a:endParaRPr lang="en-US" sz="600" dirty="0" smtClean="0"/>
          </a:p>
          <a:p>
            <a:pPr lvl="1">
              <a:defRPr/>
            </a:pPr>
            <a:fld id="{5B678750-0EC7-4D01-9C38-E5091D3FCFE9}" type="slidenum">
              <a:rPr lang="en-US" sz="1200" smtClean="0"/>
              <a:t>‹#›</a:t>
            </a:fld>
            <a:endParaRPr lang="en-US" sz="1200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1905000" y="6324600"/>
            <a:ext cx="5334000" cy="3048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Copyright © Center for Medicare Advocacy - MedicareAdvocacy.org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16316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Copyright © Center for Medicare Advocacy - MedicareAdvocacy.org</a:t>
            </a:r>
            <a:endParaRPr lang="en-US" dirty="0"/>
          </a:p>
        </p:txBody>
      </p:sp>
      <p:sp>
        <p:nvSpPr>
          <p:cNvPr id="3" name="Rectangle 4"/>
          <p:cNvSpPr txBox="1">
            <a:spLocks noChangeArrowheads="1"/>
          </p:cNvSpPr>
          <p:nvPr userDrawn="1"/>
        </p:nvSpPr>
        <p:spPr bwMode="auto">
          <a:xfrm>
            <a:off x="7715250" y="6250112"/>
            <a:ext cx="8572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9pPr>
          </a:lstStyle>
          <a:p>
            <a:pPr lvl="1">
              <a:defRPr/>
            </a:pPr>
            <a:endParaRPr lang="en-US" sz="600" dirty="0" smtClean="0"/>
          </a:p>
          <a:p>
            <a:pPr lvl="1">
              <a:defRPr/>
            </a:pPr>
            <a:fld id="{5B678750-0EC7-4D01-9C38-E5091D3FCFE9}" type="slidenum">
              <a:rPr lang="en-US" sz="1200" smtClean="0"/>
              <a:t>‹#›</a:t>
            </a:fld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9162632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1905000" y="6324600"/>
            <a:ext cx="5334000" cy="3048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Copyright © Center for Medicare Advocacy - MedicareAdvocacy.org</a:t>
            </a:r>
            <a:endParaRPr lang="en-US" dirty="0"/>
          </a:p>
        </p:txBody>
      </p:sp>
      <p:sp>
        <p:nvSpPr>
          <p:cNvPr id="6" name="Rectangle 4"/>
          <p:cNvSpPr txBox="1">
            <a:spLocks noChangeArrowheads="1"/>
          </p:cNvSpPr>
          <p:nvPr userDrawn="1"/>
        </p:nvSpPr>
        <p:spPr bwMode="auto">
          <a:xfrm>
            <a:off x="7715250" y="6250112"/>
            <a:ext cx="8572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9pPr>
          </a:lstStyle>
          <a:p>
            <a:pPr lvl="1">
              <a:defRPr/>
            </a:pPr>
            <a:endParaRPr lang="en-US" sz="600" dirty="0" smtClean="0"/>
          </a:p>
          <a:p>
            <a:pPr lvl="1">
              <a:defRPr/>
            </a:pPr>
            <a:fld id="{5B678750-0EC7-4D01-9C38-E5091D3FCFE9}" type="slidenum">
              <a:rPr lang="en-US" sz="1200" smtClean="0"/>
              <a:t>‹#›</a:t>
            </a:fld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8223735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4054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1944688" y="6248400"/>
            <a:ext cx="5181600" cy="3048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Copyright © Center for Medicare Advocacy - MedicareAdvocacy.org</a:t>
            </a:r>
            <a:endParaRPr lang="en-US" dirty="0"/>
          </a:p>
        </p:txBody>
      </p:sp>
      <p:sp>
        <p:nvSpPr>
          <p:cNvPr id="6" name="Rectangle 4"/>
          <p:cNvSpPr txBox="1">
            <a:spLocks noChangeArrowheads="1"/>
          </p:cNvSpPr>
          <p:nvPr userDrawn="1"/>
        </p:nvSpPr>
        <p:spPr bwMode="auto">
          <a:xfrm>
            <a:off x="7715250" y="6250112"/>
            <a:ext cx="8572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9pPr>
          </a:lstStyle>
          <a:p>
            <a:pPr lvl="1">
              <a:defRPr/>
            </a:pPr>
            <a:endParaRPr lang="en-US" sz="600" dirty="0" smtClean="0"/>
          </a:p>
          <a:p>
            <a:pPr lvl="1">
              <a:defRPr/>
            </a:pPr>
            <a:fld id="{5B678750-0EC7-4D01-9C38-E5091D3FCFE9}" type="slidenum">
              <a:rPr lang="en-US" sz="1200" smtClean="0"/>
              <a:t>‹#›</a:t>
            </a:fld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721951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181876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981200" y="6259284"/>
            <a:ext cx="5410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b="0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Copyright © Center for Medicare Advocacy - MedicareAdvocacy.org</a:t>
            </a:r>
            <a:endParaRPr lang="en-US" dirty="0"/>
          </a:p>
        </p:txBody>
      </p:sp>
      <p:sp>
        <p:nvSpPr>
          <p:cNvPr id="2" name="Line 7"/>
          <p:cNvSpPr>
            <a:spLocks noChangeShapeType="1"/>
          </p:cNvSpPr>
          <p:nvPr userDrawn="1"/>
        </p:nvSpPr>
        <p:spPr bwMode="auto">
          <a:xfrm>
            <a:off x="1524000" y="1828800"/>
            <a:ext cx="64008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125000"/>
        <a:buChar char="•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edicareadvocacy.org/important-health-policy-article-published-in-new-england-journal-of-medicine-medicare-advantage-checkup/" TargetMode="External"/><Relationship Id="rId7" Type="http://schemas.openxmlformats.org/officeDocument/2006/relationships/hyperlink" Target="https://www.medicareadvocacy.org/medicare-fully-informed-project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medicareadvocacy.org/as-medicare-enrollment-period-draws-to-a-close-ma-steering-continues-advocates-members-of-congress-write-letters-of-concern-to-cms/" TargetMode="External"/><Relationship Id="rId5" Type="http://schemas.openxmlformats.org/officeDocument/2006/relationships/hyperlink" Target="http://www.medicareadvocacy.org/special-report-recent-changes-in-law-regulations-and-guidance-relating-to-medicare-advantage-and-the-prescription-drug-benefit-program/" TargetMode="External"/><Relationship Id="rId4" Type="http://schemas.openxmlformats.org/officeDocument/2006/relationships/hyperlink" Target="http://www.medicareadvocacy.org/tipping-the-scales-toward-medicare-advantage/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edicareadvocacy.org/core-considerations-for-medicare-for-today-tomorrow-a-medicare-platform-for-the-new-congress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kff.org/medicare/issue-brief/medicare-for-all-and-public-plan-buy-in-proposals-overview-and-key-issues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537148" y="2058649"/>
            <a:ext cx="8001000" cy="4203879"/>
          </a:xfrm>
          <a:noFill/>
        </p:spPr>
        <p:txBody>
          <a:bodyPr/>
          <a:lstStyle/>
          <a:p>
            <a:pPr eaLnBrk="1" hangingPunct="1">
              <a:lnSpc>
                <a:spcPct val="90000"/>
              </a:lnSpc>
              <a:buNone/>
            </a:pPr>
            <a:endParaRPr lang="en-US" sz="400" dirty="0" smtClean="0"/>
          </a:p>
          <a:p>
            <a:pPr marL="342900" indent="-342900" algn="l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marL="342900" indent="-342900" algn="l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sz="2400" dirty="0" smtClean="0"/>
          </a:p>
        </p:txBody>
      </p:sp>
      <p:sp>
        <p:nvSpPr>
          <p:cNvPr id="2" name="Rectangle 1"/>
          <p:cNvSpPr/>
          <p:nvPr/>
        </p:nvSpPr>
        <p:spPr>
          <a:xfrm>
            <a:off x="537148" y="2212362"/>
            <a:ext cx="8001000" cy="33578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  <a:buNone/>
            </a:pPr>
            <a:r>
              <a:rPr lang="en-US" altLang="en-US" sz="3600" dirty="0" smtClean="0"/>
              <a:t>MEDICARE: RISKS &amp; OPPORTUNITIES for 2019</a:t>
            </a:r>
            <a:endParaRPr lang="en-US" altLang="en-US" sz="3600" dirty="0"/>
          </a:p>
          <a:p>
            <a:pPr algn="ctr">
              <a:lnSpc>
                <a:spcPct val="80000"/>
              </a:lnSpc>
              <a:buNone/>
            </a:pPr>
            <a:endParaRPr lang="en-US" sz="1400" dirty="0"/>
          </a:p>
          <a:p>
            <a:pPr algn="ctr">
              <a:lnSpc>
                <a:spcPct val="80000"/>
              </a:lnSpc>
              <a:buNone/>
            </a:pPr>
            <a:r>
              <a:rPr lang="en-US" sz="1400" dirty="0" smtClean="0"/>
              <a:t>_____________________________________</a:t>
            </a:r>
            <a:endParaRPr lang="en-US" sz="1400" dirty="0"/>
          </a:p>
          <a:p>
            <a:pPr algn="ctr">
              <a:lnSpc>
                <a:spcPct val="80000"/>
              </a:lnSpc>
              <a:buNone/>
            </a:pPr>
            <a:endParaRPr lang="en-US" sz="2800" dirty="0"/>
          </a:p>
          <a:p>
            <a:pPr algn="ctr">
              <a:lnSpc>
                <a:spcPct val="80000"/>
              </a:lnSpc>
              <a:buNone/>
            </a:pPr>
            <a:r>
              <a:rPr lang="en-US" sz="2400" dirty="0" smtClean="0"/>
              <a:t>David </a:t>
            </a:r>
            <a:r>
              <a:rPr lang="en-US" sz="2400" dirty="0"/>
              <a:t>Lipschutz, </a:t>
            </a:r>
            <a:r>
              <a:rPr lang="en-US" sz="2400" b="0" dirty="0" smtClean="0"/>
              <a:t>Associate Director</a:t>
            </a:r>
            <a:r>
              <a:rPr lang="en-US" sz="2400" dirty="0" smtClean="0"/>
              <a:t>/</a:t>
            </a:r>
            <a:r>
              <a:rPr lang="en-US" sz="2400" b="0" dirty="0" smtClean="0"/>
              <a:t>Senior </a:t>
            </a:r>
            <a:r>
              <a:rPr lang="en-US" sz="2400" b="0" dirty="0"/>
              <a:t>Policy </a:t>
            </a:r>
            <a:r>
              <a:rPr lang="en-US" sz="2400" b="0" dirty="0" smtClean="0"/>
              <a:t>Attorney</a:t>
            </a:r>
          </a:p>
          <a:p>
            <a:pPr algn="ctr">
              <a:lnSpc>
                <a:spcPct val="80000"/>
              </a:lnSpc>
              <a:buNone/>
            </a:pPr>
            <a:r>
              <a:rPr lang="en-US" sz="2400" b="0" dirty="0" smtClean="0"/>
              <a:t>Center for Medicare Advocacy </a:t>
            </a:r>
            <a:endParaRPr lang="en-US" sz="2400" b="0" dirty="0"/>
          </a:p>
          <a:p>
            <a:pPr algn="ctr">
              <a:lnSpc>
                <a:spcPct val="85000"/>
              </a:lnSpc>
              <a:buNone/>
            </a:pPr>
            <a:endParaRPr lang="en-US" dirty="0"/>
          </a:p>
          <a:p>
            <a:pPr algn="ctr">
              <a:lnSpc>
                <a:spcPct val="85000"/>
              </a:lnSpc>
              <a:buNone/>
            </a:pPr>
            <a:r>
              <a:rPr lang="en-US" sz="3200" dirty="0" smtClean="0"/>
              <a:t>Health Action 2019 Conference </a:t>
            </a:r>
          </a:p>
          <a:p>
            <a:pPr algn="ctr">
              <a:lnSpc>
                <a:spcPct val="85000"/>
              </a:lnSpc>
              <a:buNone/>
            </a:pPr>
            <a:r>
              <a:rPr lang="en-US" sz="3200" dirty="0" smtClean="0"/>
              <a:t>January 25, 2019 </a:t>
            </a:r>
            <a:endParaRPr lang="en-US" sz="32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1870841" y="6172200"/>
            <a:ext cx="5334000" cy="4572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Copyright © Center for Medicare Advocacy - MedicareAdvocacy.org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0824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457200" y="304800"/>
            <a:ext cx="8229600" cy="1470025"/>
          </a:xfrm>
          <a:noFill/>
          <a:ln>
            <a:noFill/>
          </a:ln>
        </p:spPr>
        <p:txBody>
          <a:bodyPr/>
          <a:lstStyle/>
          <a:p>
            <a:pPr eaLnBrk="1" hangingPunct="1"/>
            <a:endParaRPr lang="en-US" sz="3400" b="1" dirty="0" smtClean="0"/>
          </a:p>
        </p:txBody>
      </p:sp>
      <p:sp>
        <p:nvSpPr>
          <p:cNvPr id="2053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457200" y="1904999"/>
            <a:ext cx="8229600" cy="4419601"/>
          </a:xfrm>
          <a:noFill/>
        </p:spPr>
        <p:txBody>
          <a:bodyPr/>
          <a:lstStyle/>
          <a:p>
            <a:pPr eaLnBrk="1" hangingPunct="1">
              <a:lnSpc>
                <a:spcPct val="90000"/>
              </a:lnSpc>
              <a:buNone/>
            </a:pPr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hangingPunct="1">
              <a:buNone/>
            </a:pPr>
            <a:endParaRPr lang="en-US" sz="600" b="1" i="1" dirty="0" smtClean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571500" y="1905000"/>
            <a:ext cx="8001000" cy="4343400"/>
          </a:xfrm>
          <a:noFill/>
        </p:spPr>
        <p:txBody>
          <a:bodyPr/>
          <a:lstStyle/>
          <a:p>
            <a:pPr eaLnBrk="1" hangingPunct="1">
              <a:lnSpc>
                <a:spcPct val="90000"/>
              </a:lnSpc>
              <a:buNone/>
            </a:pPr>
            <a:endParaRPr lang="en-US" sz="400" dirty="0" smtClean="0"/>
          </a:p>
          <a:p>
            <a:pPr marL="342900" indent="-342900" algn="l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marL="342900" indent="-342900" algn="l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sz="2400" dirty="0" smtClean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266700" y="1981200"/>
            <a:ext cx="86106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SzPct val="125000"/>
              <a:buChar char="•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lnSpc>
                <a:spcPct val="90000"/>
              </a:lnSpc>
              <a:buNone/>
            </a:pPr>
            <a:endParaRPr lang="en-US" altLang="en-US" sz="2400" dirty="0" smtClean="0"/>
          </a:p>
          <a:p>
            <a:pPr algn="ctr">
              <a:lnSpc>
                <a:spcPct val="90000"/>
              </a:lnSpc>
              <a:buNone/>
            </a:pPr>
            <a:r>
              <a:rPr lang="en-US" altLang="en-US" sz="2400" dirty="0" smtClean="0"/>
              <a:t>For </a:t>
            </a:r>
            <a:r>
              <a:rPr lang="en-US" altLang="en-US" sz="2400" dirty="0"/>
              <a:t>further information, </a:t>
            </a:r>
            <a:r>
              <a:rPr lang="en-US" altLang="en-US" sz="2400" dirty="0" smtClean="0"/>
              <a:t>or to </a:t>
            </a:r>
            <a:r>
              <a:rPr lang="en-US" altLang="en-US" sz="2400" dirty="0"/>
              <a:t>receive the </a:t>
            </a:r>
          </a:p>
          <a:p>
            <a:pPr algn="ctr">
              <a:lnSpc>
                <a:spcPct val="90000"/>
              </a:lnSpc>
              <a:buNone/>
            </a:pPr>
            <a:r>
              <a:rPr lang="en-US" altLang="en-US" sz="2400" dirty="0"/>
              <a:t>Center’s free weekly electronic newsletter, </a:t>
            </a:r>
            <a:r>
              <a:rPr lang="en-US" altLang="en-US" sz="2400" b="1" i="1" dirty="0"/>
              <a:t>CMA Alert,</a:t>
            </a:r>
            <a:r>
              <a:rPr lang="en-US" altLang="en-US" sz="2400" dirty="0"/>
              <a:t> </a:t>
            </a:r>
          </a:p>
          <a:p>
            <a:pPr algn="ctr">
              <a:buNone/>
            </a:pPr>
            <a:r>
              <a:rPr lang="en-US" altLang="en-US" sz="2400" dirty="0"/>
              <a:t>update emails and webinar announcements, c</a:t>
            </a:r>
            <a:r>
              <a:rPr lang="en-US" altLang="en-US" sz="2400" dirty="0" smtClean="0"/>
              <a:t>ontact</a:t>
            </a:r>
            <a:r>
              <a:rPr lang="en-US" altLang="en-US" sz="2400" dirty="0"/>
              <a:t>:</a:t>
            </a:r>
            <a:endParaRPr lang="en-US" altLang="en-US" sz="1000" dirty="0"/>
          </a:p>
          <a:p>
            <a:pPr algn="ctr">
              <a:buNone/>
            </a:pPr>
            <a:r>
              <a:rPr lang="en-US" altLang="en-US" sz="2400" b="1" dirty="0"/>
              <a:t>Communications@MedicareAdvocacy.org</a:t>
            </a:r>
          </a:p>
          <a:p>
            <a:pPr algn="ctr">
              <a:lnSpc>
                <a:spcPct val="90000"/>
              </a:lnSpc>
              <a:buNone/>
            </a:pPr>
            <a:r>
              <a:rPr lang="en-US" altLang="en-US" sz="2400" dirty="0"/>
              <a:t>Or visit</a:t>
            </a:r>
            <a:endParaRPr lang="en-US" altLang="en-US" sz="2000" dirty="0"/>
          </a:p>
          <a:p>
            <a:pPr algn="ctr">
              <a:lnSpc>
                <a:spcPct val="90000"/>
              </a:lnSpc>
              <a:buNone/>
            </a:pPr>
            <a:r>
              <a:rPr lang="en-US" altLang="en-US" sz="2400" b="1" dirty="0" smtClean="0"/>
              <a:t>MedicareAdvocacy.org</a:t>
            </a:r>
            <a:endParaRPr lang="en-US" altLang="en-US" sz="1000" b="1" dirty="0" smtClean="0"/>
          </a:p>
          <a:p>
            <a:pPr algn="ctr">
              <a:lnSpc>
                <a:spcPct val="90000"/>
              </a:lnSpc>
              <a:buNone/>
            </a:pPr>
            <a:r>
              <a:rPr lang="en-US" altLang="en-US" sz="2400" dirty="0" smtClean="0"/>
              <a:t>___________</a:t>
            </a:r>
          </a:p>
          <a:p>
            <a:pPr algn="ctr">
              <a:lnSpc>
                <a:spcPct val="85000"/>
              </a:lnSpc>
              <a:buNone/>
            </a:pPr>
            <a:r>
              <a:rPr lang="en-US" altLang="en-US" sz="2400" dirty="0"/>
              <a:t>(860) 456-7790 (CT)</a:t>
            </a:r>
          </a:p>
          <a:p>
            <a:pPr algn="ctr">
              <a:lnSpc>
                <a:spcPct val="85000"/>
              </a:lnSpc>
              <a:buNone/>
            </a:pPr>
            <a:r>
              <a:rPr lang="en-US" altLang="en-US" sz="2400" dirty="0"/>
              <a:t>(202) 293-5760 (DC)</a:t>
            </a:r>
          </a:p>
          <a:p>
            <a:pPr algn="ctr">
              <a:lnSpc>
                <a:spcPct val="90000"/>
              </a:lnSpc>
              <a:buNone/>
            </a:pPr>
            <a:endParaRPr lang="en-US" altLang="en-US" sz="2400" b="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1905000" y="6286500"/>
            <a:ext cx="5334000" cy="304801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Copyright © Center for Medicare Advocacy - MedicareAdvocacy.org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9373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346841" y="1752600"/>
            <a:ext cx="8382000" cy="4203879"/>
          </a:xfrm>
          <a:noFill/>
        </p:spPr>
        <p:txBody>
          <a:bodyPr/>
          <a:lstStyle/>
          <a:p>
            <a:pPr eaLnBrk="1" hangingPunct="1">
              <a:lnSpc>
                <a:spcPct val="90000"/>
              </a:lnSpc>
              <a:buNone/>
            </a:pPr>
            <a:endParaRPr lang="en-US" sz="400" dirty="0" smtClean="0"/>
          </a:p>
          <a:p>
            <a:pPr algn="ctr" eaLnBrk="1" hangingPunct="1">
              <a:lnSpc>
                <a:spcPct val="90000"/>
              </a:lnSpc>
              <a:buNone/>
            </a:pPr>
            <a:r>
              <a:rPr lang="en-US" sz="2400" dirty="0" smtClean="0"/>
              <a:t>The Center for Medicare Advocacy is a national non-profit </a:t>
            </a:r>
          </a:p>
          <a:p>
            <a:pPr algn="ctr" eaLnBrk="1" hangingPunct="1">
              <a:buNone/>
            </a:pPr>
            <a:r>
              <a:rPr lang="en-US" sz="2400" dirty="0"/>
              <a:t>l</a:t>
            </a:r>
            <a:r>
              <a:rPr lang="en-US" sz="2400" dirty="0" smtClean="0"/>
              <a:t>aw organization, founded in 1986, that works to advance access to comprehensive Medicare and quality health care</a:t>
            </a:r>
            <a:endParaRPr lang="en-US" sz="1000" dirty="0" smtClean="0"/>
          </a:p>
          <a:p>
            <a:pPr algn="ctr" eaLnBrk="1" hangingPunct="1">
              <a:buNone/>
            </a:pPr>
            <a:r>
              <a:rPr lang="en-US" sz="1050" dirty="0" smtClean="0"/>
              <a:t>_____________________________________________________</a:t>
            </a:r>
          </a:p>
          <a:p>
            <a:pPr marL="342900" indent="-342900" algn="l" eaLnBrk="1" hangingPunct="1">
              <a:buFont typeface="Arial" panose="020B0604020202020204" pitchFamily="34" charset="0"/>
              <a:buChar char="•"/>
            </a:pPr>
            <a:r>
              <a:rPr lang="en-US" sz="2000" dirty="0" smtClean="0"/>
              <a:t>Headquartered in CT and Washington, DC </a:t>
            </a:r>
          </a:p>
          <a:p>
            <a:pPr lvl="1" indent="-342900" eaLnBrk="1" hangingPunct="1">
              <a:buFont typeface="Arial" panose="020B0604020202020204" pitchFamily="34" charset="0"/>
              <a:buChar char="•"/>
            </a:pPr>
            <a:r>
              <a:rPr lang="en-US" sz="2000" dirty="0" smtClean="0"/>
              <a:t>With additional attorneys around the country</a:t>
            </a:r>
          </a:p>
          <a:p>
            <a:pPr marL="342900" indent="-342900" algn="l" eaLnBrk="1" hangingPunct="1">
              <a:buFont typeface="Arial" panose="020B0604020202020204" pitchFamily="34" charset="0"/>
              <a:buChar char="•"/>
            </a:pPr>
            <a:r>
              <a:rPr lang="en-US" sz="2000" dirty="0" smtClean="0"/>
              <a:t>Staffed by attorneys, advocates, nurses, and technical experts </a:t>
            </a:r>
          </a:p>
          <a:p>
            <a:pPr marL="342900" indent="-342900" algn="l" eaLnBrk="1" hangingPunct="1">
              <a:buFont typeface="Arial" panose="020B0604020202020204" pitchFamily="34" charset="0"/>
              <a:buChar char="•"/>
            </a:pPr>
            <a:r>
              <a:rPr lang="en-US" sz="2000" dirty="0"/>
              <a:t>E</a:t>
            </a:r>
            <a:r>
              <a:rPr lang="en-US" sz="2000" dirty="0" smtClean="0"/>
              <a:t>ducation, legal analysis, writing and assistance</a:t>
            </a:r>
          </a:p>
          <a:p>
            <a:pPr marL="342900" indent="-342900" algn="l" eaLnBrk="1" hangingPunct="1">
              <a:buFont typeface="Arial" panose="020B0604020202020204" pitchFamily="34" charset="0"/>
              <a:buChar char="•"/>
            </a:pPr>
            <a:r>
              <a:rPr lang="en-US" sz="2000" dirty="0" smtClean="0"/>
              <a:t>Systemic change – Policy &amp; Litigation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000" dirty="0"/>
              <a:t>B</a:t>
            </a:r>
            <a:r>
              <a:rPr lang="en-US" sz="2000" dirty="0" smtClean="0"/>
              <a:t>ased on our experience with the problems of real people</a:t>
            </a:r>
          </a:p>
          <a:p>
            <a:pPr marL="342900" indent="-342900" algn="l" eaLnBrk="1" hangingPunct="1">
              <a:buFont typeface="Arial" panose="020B0604020202020204" pitchFamily="34" charset="0"/>
              <a:buChar char="•"/>
            </a:pPr>
            <a:r>
              <a:rPr lang="en-US" sz="2000" dirty="0" smtClean="0"/>
              <a:t>Medicare appeals </a:t>
            </a:r>
          </a:p>
          <a:p>
            <a:pPr marL="342900" indent="-342900" algn="l" eaLnBrk="1" hangingPunct="1">
              <a:buFont typeface="Arial" panose="020B0604020202020204" pitchFamily="34" charset="0"/>
              <a:buChar char="•"/>
            </a:pPr>
            <a:r>
              <a:rPr lang="en-US" sz="2000" dirty="0" smtClean="0"/>
              <a:t>Medicare/Medicaid Third Party Liability </a:t>
            </a:r>
            <a:r>
              <a:rPr lang="en-US" sz="2000" dirty="0"/>
              <a:t>P</a:t>
            </a:r>
            <a:r>
              <a:rPr lang="en-US" sz="2000" dirty="0" smtClean="0"/>
              <a:t>rojects</a:t>
            </a:r>
          </a:p>
          <a:p>
            <a:pPr marL="342900" indent="-342900" algn="l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marL="342900" indent="-342900" algn="l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sz="2400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1870841" y="6380813"/>
            <a:ext cx="5334000" cy="4572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Copyright © Center for Medicare Advocacy - MedicareAdvocacy.org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1584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z="3600" b="1" dirty="0" smtClean="0"/>
              <a:t/>
            </a:r>
            <a:br>
              <a:rPr lang="en-US" altLang="en-US" sz="3600" b="1" dirty="0" smtClean="0"/>
            </a:br>
            <a:r>
              <a:rPr lang="en-US" altLang="en-US" sz="3600" b="1" dirty="0" smtClean="0"/>
              <a:t>MEDICARE SNAPSHOT </a:t>
            </a:r>
            <a:br>
              <a:rPr lang="en-US" altLang="en-US" sz="3600" b="1" dirty="0" smtClean="0"/>
            </a:br>
            <a:r>
              <a:rPr lang="en-US" altLang="en-US" sz="3200" b="1" dirty="0" smtClean="0"/>
              <a:t/>
            </a:r>
            <a:br>
              <a:rPr lang="en-US" altLang="en-US" sz="3200" b="1" dirty="0" smtClean="0"/>
            </a:br>
            <a:endParaRPr lang="en-US" altLang="en-US" sz="3200" b="1" dirty="0" smtClean="0"/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057400"/>
            <a:ext cx="7772400" cy="4038600"/>
          </a:xfrm>
        </p:spPr>
        <p:txBody>
          <a:bodyPr/>
          <a:lstStyle/>
          <a:p>
            <a:pPr eaLnBrk="1" hangingPunct="1"/>
            <a:r>
              <a:rPr lang="en-US" altLang="en-US" sz="2400" dirty="0" smtClean="0"/>
              <a:t>60 million enrollees </a:t>
            </a:r>
          </a:p>
          <a:p>
            <a:pPr lvl="1" eaLnBrk="1" hangingPunct="1"/>
            <a:r>
              <a:rPr lang="en-US" altLang="en-US" sz="2000" dirty="0" smtClean="0"/>
              <a:t>Roughly </a:t>
            </a:r>
            <a:r>
              <a:rPr lang="en-US" altLang="en-US" sz="2000" dirty="0" smtClean="0"/>
              <a:t>2/3 of Medicare beneficiaries are in traditional </a:t>
            </a:r>
            <a:r>
              <a:rPr lang="en-US" altLang="en-US" sz="2000" dirty="0" smtClean="0"/>
              <a:t>Medicare</a:t>
            </a:r>
          </a:p>
          <a:p>
            <a:pPr lvl="2" eaLnBrk="1" hangingPunct="1"/>
            <a:r>
              <a:rPr lang="en-US" sz="2000" dirty="0" smtClean="0"/>
              <a:t>8 </a:t>
            </a:r>
            <a:r>
              <a:rPr lang="en-US" sz="2000" dirty="0"/>
              <a:t>in 10 beneficiaries in traditional Medicare (81%) had some type of supplemental insurance, including employer-sponsored insurance (30%), </a:t>
            </a:r>
            <a:r>
              <a:rPr lang="en-US" sz="2000" dirty="0" err="1"/>
              <a:t>Medigap</a:t>
            </a:r>
            <a:r>
              <a:rPr lang="en-US" sz="2000" dirty="0"/>
              <a:t> (29%), and Medicaid (22%) </a:t>
            </a:r>
            <a:endParaRPr lang="en-US" sz="2000" dirty="0" smtClean="0"/>
          </a:p>
          <a:p>
            <a:pPr lvl="2" eaLnBrk="1" hangingPunct="1"/>
            <a:r>
              <a:rPr lang="en-US" sz="2000" dirty="0"/>
              <a:t>N</a:t>
            </a:r>
            <a:r>
              <a:rPr lang="en-US" sz="2000" dirty="0" smtClean="0"/>
              <a:t>early </a:t>
            </a:r>
            <a:r>
              <a:rPr lang="en-US" sz="2000" dirty="0"/>
              <a:t>1 in 5 </a:t>
            </a:r>
            <a:r>
              <a:rPr lang="en-US" sz="2000" dirty="0" smtClean="0"/>
              <a:t>beneficiaries </a:t>
            </a:r>
            <a:r>
              <a:rPr lang="en-US" sz="2000" dirty="0"/>
              <a:t>(19%)—6.1 million beneficiaries overall—had no source of supplemental coverage in </a:t>
            </a:r>
            <a:r>
              <a:rPr lang="en-US" sz="2000" dirty="0" smtClean="0"/>
              <a:t>2016 (</a:t>
            </a:r>
            <a:r>
              <a:rPr lang="en-US" sz="2000" i="1" dirty="0" smtClean="0"/>
              <a:t>Kaiser Family Foundation</a:t>
            </a:r>
            <a:r>
              <a:rPr lang="en-US" sz="2000" dirty="0" smtClean="0"/>
              <a:t>)</a:t>
            </a:r>
          </a:p>
          <a:p>
            <a:pPr lvl="1" eaLnBrk="1" hangingPunct="1"/>
            <a:r>
              <a:rPr lang="en-US" altLang="en-US" sz="2000" dirty="0" smtClean="0"/>
              <a:t>Over </a:t>
            </a:r>
            <a:r>
              <a:rPr lang="en-US" altLang="en-US" sz="2000" dirty="0" smtClean="0"/>
              <a:t>1/3 of Medicare beneficiaries are enrolled in private Medicare Advantage (MA) </a:t>
            </a:r>
            <a:r>
              <a:rPr lang="en-US" altLang="en-US" sz="2000" dirty="0" smtClean="0"/>
              <a:t>plans</a:t>
            </a:r>
          </a:p>
          <a:p>
            <a:pPr lvl="2" eaLnBrk="1" hangingPunct="1"/>
            <a:r>
              <a:rPr lang="en-US" altLang="en-US" sz="1800" dirty="0" smtClean="0"/>
              <a:t>Pros – one-stop shopping, some extra benefits, required </a:t>
            </a:r>
            <a:r>
              <a:rPr lang="en-US" altLang="en-US" sz="1800" dirty="0" err="1" smtClean="0"/>
              <a:t>oop</a:t>
            </a:r>
            <a:r>
              <a:rPr lang="en-US" altLang="en-US" sz="1800" dirty="0" smtClean="0"/>
              <a:t> cap</a:t>
            </a:r>
          </a:p>
          <a:p>
            <a:pPr lvl="2" eaLnBrk="1" hangingPunct="1"/>
            <a:r>
              <a:rPr lang="en-US" altLang="en-US" sz="1800" dirty="0" smtClean="0"/>
              <a:t>Cons – limited networks, gatekeeper/prior </a:t>
            </a:r>
            <a:r>
              <a:rPr lang="en-US" altLang="en-US" sz="1800" dirty="0" err="1" smtClean="0"/>
              <a:t>auth</a:t>
            </a:r>
            <a:r>
              <a:rPr lang="en-US" altLang="en-US" sz="1800" dirty="0" smtClean="0"/>
              <a:t>, access to care (?)</a:t>
            </a:r>
            <a:endParaRPr lang="en-US" altLang="en-US" sz="1800" dirty="0" smtClean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1828800" y="6324600"/>
            <a:ext cx="5486400" cy="3048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Copyright © Center for Medicare Advocacy - MedicareAdvocacy.org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1212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z="3600" b="1" dirty="0" smtClean="0"/>
              <a:t/>
            </a:r>
            <a:br>
              <a:rPr lang="en-US" altLang="en-US" sz="3600" b="1" dirty="0" smtClean="0"/>
            </a:br>
            <a:r>
              <a:rPr lang="en-US" altLang="en-US" sz="3600" b="1" dirty="0" smtClean="0"/>
              <a:t>FAVORING MA</a:t>
            </a:r>
            <a:r>
              <a:rPr lang="en-US" altLang="en-US" sz="3600" b="1" dirty="0" smtClean="0"/>
              <a:t/>
            </a:r>
            <a:br>
              <a:rPr lang="en-US" altLang="en-US" sz="3600" b="1" dirty="0" smtClean="0"/>
            </a:br>
            <a:r>
              <a:rPr lang="en-US" altLang="en-US" sz="3200" b="1" dirty="0" smtClean="0"/>
              <a:t/>
            </a:r>
            <a:br>
              <a:rPr lang="en-US" altLang="en-US" sz="3200" b="1" dirty="0" smtClean="0"/>
            </a:br>
            <a:endParaRPr lang="en-US" altLang="en-US" sz="3200" b="1" dirty="0" smtClean="0"/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057400"/>
            <a:ext cx="7772400" cy="4038600"/>
          </a:xfrm>
        </p:spPr>
        <p:txBody>
          <a:bodyPr/>
          <a:lstStyle/>
          <a:p>
            <a:pPr eaLnBrk="1" hangingPunct="1"/>
            <a:r>
              <a:rPr lang="en-US" altLang="en-US" sz="2400" dirty="0"/>
              <a:t>Policy Changes and CMS Efforts Favoring MA</a:t>
            </a:r>
          </a:p>
          <a:p>
            <a:pPr lvl="1" eaLnBrk="1" hangingPunct="1"/>
            <a:r>
              <a:rPr lang="en-US" altLang="en-US" sz="2000" dirty="0"/>
              <a:t>Law, regulations and </a:t>
            </a:r>
            <a:r>
              <a:rPr lang="en-US" altLang="en-US" sz="2000" dirty="0" smtClean="0"/>
              <a:t>policy</a:t>
            </a:r>
          </a:p>
          <a:p>
            <a:pPr lvl="2" eaLnBrk="1" hangingPunct="1"/>
            <a:r>
              <a:rPr lang="en-US" altLang="en-US" sz="1800" dirty="0" smtClean="0"/>
              <a:t>Erosion of </a:t>
            </a:r>
            <a:r>
              <a:rPr lang="en-US" altLang="en-US" sz="1800" dirty="0" err="1" smtClean="0"/>
              <a:t>Medigap</a:t>
            </a:r>
            <a:r>
              <a:rPr lang="en-US" altLang="en-US" sz="1800" dirty="0" smtClean="0"/>
              <a:t> coverage, expansion of MA coverage (without corresponding expansion in </a:t>
            </a:r>
            <a:r>
              <a:rPr lang="en-US" altLang="en-US" sz="1800" dirty="0" err="1" smtClean="0"/>
              <a:t>trad</a:t>
            </a:r>
            <a:r>
              <a:rPr lang="en-US" altLang="en-US" sz="1800" dirty="0" smtClean="0"/>
              <a:t>. Medicare)</a:t>
            </a:r>
          </a:p>
          <a:p>
            <a:pPr lvl="2" eaLnBrk="1" hangingPunct="1"/>
            <a:r>
              <a:rPr lang="en-US" altLang="en-US" sz="1800" dirty="0" smtClean="0"/>
              <a:t>New deregulatory efforts and MA “flexibilities” that make things more, not less, complex for beneficiaries</a:t>
            </a:r>
            <a:endParaRPr lang="en-US" altLang="en-US" sz="1800" dirty="0" smtClean="0"/>
          </a:p>
          <a:p>
            <a:pPr lvl="1" eaLnBrk="1" hangingPunct="1"/>
            <a:r>
              <a:rPr lang="en-US" altLang="en-US" sz="2000" dirty="0" smtClean="0"/>
              <a:t>CMS </a:t>
            </a:r>
            <a:r>
              <a:rPr lang="en-US" altLang="en-US" sz="2000" dirty="0"/>
              <a:t>materials – including </a:t>
            </a:r>
            <a:r>
              <a:rPr lang="en-US" altLang="en-US" sz="2000" i="1" dirty="0"/>
              <a:t>Medicare &amp; You</a:t>
            </a:r>
            <a:r>
              <a:rPr lang="en-US" altLang="en-US" sz="2000" dirty="0"/>
              <a:t>, online tools, outreach and enrollment materials (including email campaign</a:t>
            </a:r>
            <a:r>
              <a:rPr lang="en-US" altLang="en-US" sz="2000" dirty="0" smtClean="0"/>
              <a:t>)</a:t>
            </a:r>
          </a:p>
          <a:p>
            <a:pPr lvl="2" eaLnBrk="1" hangingPunct="1"/>
            <a:r>
              <a:rPr lang="en-US" sz="1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Overplay </a:t>
            </a:r>
            <a:r>
              <a:rPr lang="en-US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the pluses of MA and </a:t>
            </a:r>
            <a:r>
              <a:rPr lang="en-US" sz="1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downplay </a:t>
            </a:r>
            <a:r>
              <a:rPr lang="en-US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any minuses in a manner that is highly misleading, at </a:t>
            </a:r>
            <a:r>
              <a:rPr lang="en-US" sz="1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best</a:t>
            </a:r>
          </a:p>
          <a:p>
            <a:pPr lvl="2" eaLnBrk="1" hangingPunct="1"/>
            <a:r>
              <a:rPr lang="en-US" altLang="en-US" sz="1800" dirty="0" smtClean="0">
                <a:latin typeface="Times New Roman" panose="02020603050405020304" pitchFamily="18" charset="0"/>
              </a:rPr>
              <a:t>Annual election period materials minimize or altogether omit reference to </a:t>
            </a:r>
            <a:r>
              <a:rPr lang="en-US" altLang="en-US" sz="1800" dirty="0" err="1" smtClean="0">
                <a:latin typeface="Times New Roman" panose="02020603050405020304" pitchFamily="18" charset="0"/>
              </a:rPr>
              <a:t>trad</a:t>
            </a:r>
            <a:r>
              <a:rPr lang="en-US" altLang="en-US" sz="1800" dirty="0" smtClean="0">
                <a:latin typeface="Times New Roman" panose="02020603050405020304" pitchFamily="18" charset="0"/>
              </a:rPr>
              <a:t>. Medicare as an option</a:t>
            </a:r>
            <a:endParaRPr lang="en-US" altLang="en-US" sz="1800" dirty="0"/>
          </a:p>
          <a:p>
            <a:pPr eaLnBrk="1" hangingPunct="1"/>
            <a:endParaRPr lang="en-US" altLang="en-US" sz="2400" dirty="0" smtClean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1828800" y="6324600"/>
            <a:ext cx="5486400" cy="3048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Copyright © Center for Medicare Advocacy - MedicareAdvocacy.org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5014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z="3600" b="1" dirty="0" smtClean="0"/>
              <a:t/>
            </a:r>
            <a:br>
              <a:rPr lang="en-US" altLang="en-US" sz="3600" b="1" dirty="0" smtClean="0"/>
            </a:br>
            <a:r>
              <a:rPr lang="en-US" altLang="en-US" sz="3600" b="1" dirty="0" smtClean="0"/>
              <a:t>PROGRAMMATIC CONSIDERATIONS</a:t>
            </a:r>
            <a:r>
              <a:rPr lang="en-US" altLang="en-US" sz="3600" b="1" dirty="0" smtClean="0"/>
              <a:t/>
            </a:r>
            <a:br>
              <a:rPr lang="en-US" altLang="en-US" sz="3600" b="1" dirty="0" smtClean="0"/>
            </a:br>
            <a:r>
              <a:rPr lang="en-US" altLang="en-US" sz="3200" b="1" dirty="0" smtClean="0"/>
              <a:t/>
            </a:r>
            <a:br>
              <a:rPr lang="en-US" altLang="en-US" sz="3200" b="1" dirty="0" smtClean="0"/>
            </a:br>
            <a:endParaRPr lang="en-US" altLang="en-US" sz="3200" b="1" dirty="0" smtClean="0"/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057400"/>
            <a:ext cx="7772400" cy="4038600"/>
          </a:xfrm>
        </p:spPr>
        <p:txBody>
          <a:bodyPr/>
          <a:lstStyle/>
          <a:p>
            <a:pPr eaLnBrk="1" hangingPunct="1"/>
            <a:r>
              <a:rPr lang="en-US" altLang="en-US" sz="2000" dirty="0" smtClean="0"/>
              <a:t>Limited data about beneficiary experiences in MA</a:t>
            </a:r>
          </a:p>
          <a:p>
            <a:pPr lvl="1" eaLnBrk="1" hangingPunct="1"/>
            <a:r>
              <a:rPr lang="en-US" altLang="en-US" sz="2000" dirty="0" smtClean="0"/>
              <a:t>Mixed health and quality outcomes </a:t>
            </a:r>
          </a:p>
          <a:p>
            <a:pPr eaLnBrk="1" hangingPunct="1"/>
            <a:r>
              <a:rPr lang="en-US" altLang="en-US" sz="2000" dirty="0" smtClean="0"/>
              <a:t>After ACA, costs more in line with </a:t>
            </a:r>
            <a:r>
              <a:rPr lang="en-US" altLang="en-US" sz="2000" dirty="0" err="1" smtClean="0"/>
              <a:t>trad</a:t>
            </a:r>
            <a:r>
              <a:rPr lang="en-US" altLang="en-US" sz="2000" dirty="0" smtClean="0"/>
              <a:t>. Medicare but still paid more, on average, due to quality bonuses, questionable risk adjustment practices</a:t>
            </a:r>
          </a:p>
          <a:p>
            <a:pPr eaLnBrk="1" hangingPunct="1"/>
            <a:r>
              <a:rPr lang="en-US" altLang="en-US" sz="2000" i="1" dirty="0" smtClean="0"/>
              <a:t>New England Journal of Medicine </a:t>
            </a:r>
            <a:r>
              <a:rPr lang="en-US" altLang="en-US" sz="2000" dirty="0" smtClean="0"/>
              <a:t>article (Nov. 2018)</a:t>
            </a:r>
          </a:p>
          <a:p>
            <a:pPr lvl="1" eaLnBrk="1" hangingPunct="1"/>
            <a:r>
              <a:rPr lang="en-US" sz="2000" dirty="0"/>
              <a:t>“[w]</a:t>
            </a:r>
            <a:r>
              <a:rPr lang="en-US" sz="2000" dirty="0" err="1"/>
              <a:t>ithout</a:t>
            </a:r>
            <a:r>
              <a:rPr lang="en-US" sz="2000" dirty="0"/>
              <a:t> much fanfare, </a:t>
            </a:r>
            <a:r>
              <a:rPr lang="en-US" sz="2000" dirty="0" smtClean="0"/>
              <a:t>Medicare </a:t>
            </a:r>
            <a:r>
              <a:rPr lang="en-US" sz="2000" dirty="0"/>
              <a:t>has evolved into a program that provides benefits that are more generous to beneficiaries in [MA] plans than to their counterparts in traditional Medicare</a:t>
            </a:r>
            <a:r>
              <a:rPr lang="en-US" sz="2000" dirty="0" smtClean="0"/>
              <a:t>.”</a:t>
            </a:r>
          </a:p>
          <a:p>
            <a:pPr lvl="1" eaLnBrk="1" hangingPunct="1"/>
            <a:r>
              <a:rPr lang="en-US" sz="2000" dirty="0"/>
              <a:t>Assuming MA enrollment continues to grow, “the Medicare of tomorrow could look much different than it does today – more like a marketplace of private plans, with a backup public plan, and less like a national insurance program.”  </a:t>
            </a:r>
            <a:endParaRPr lang="en-US" sz="2000" dirty="0" smtClean="0"/>
          </a:p>
          <a:p>
            <a:pPr lvl="1" eaLnBrk="1" hangingPunct="1"/>
            <a:endParaRPr lang="en-US" altLang="en-US" sz="2400" dirty="0" smtClean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1828800" y="6324600"/>
            <a:ext cx="5486400" cy="3048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Copyright © Center for Medicare Advocacy - MedicareAdvocacy.org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9651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 b="1" dirty="0" smtClean="0"/>
              <a:t>COVERAGE EXPANSION PROPOSALS </a:t>
            </a:r>
            <a:r>
              <a:rPr lang="en-US" altLang="en-US" sz="3600" b="1" dirty="0" smtClean="0"/>
              <a:t> </a:t>
            </a:r>
            <a:endParaRPr lang="en-US" altLang="en-US" sz="3600" b="1" dirty="0" smtClean="0"/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67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600" dirty="0" smtClean="0"/>
              <a:t>Medicare For All, Medicare Buy-In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200" dirty="0" smtClean="0"/>
              <a:t>Is it “Medicare”?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200" dirty="0" smtClean="0"/>
              <a:t>Does it keep current system in place, including MA?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200" dirty="0" smtClean="0"/>
              <a:t>Does it keep current coverage or expand coverage?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200" dirty="0" smtClean="0"/>
              <a:t>Does it lead to any unintended consequences?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600" dirty="0" smtClean="0"/>
              <a:t>Our position – improve Medicare now 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 sz="2200" dirty="0" smtClean="0"/>
          </a:p>
          <a:p>
            <a:pPr eaLnBrk="1" hangingPunct="1">
              <a:lnSpc>
                <a:spcPct val="90000"/>
              </a:lnSpc>
            </a:pPr>
            <a:endParaRPr lang="en-US" altLang="en-US" dirty="0" smtClean="0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1828800" y="6324600"/>
            <a:ext cx="5486400" cy="3048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Copyright © Center for Medicare Advocacy - MedicareAdvocacy.org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5110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 b="1" dirty="0" smtClean="0"/>
              <a:t>IMPROVE MEDICARE  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67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600" dirty="0" smtClean="0"/>
              <a:t>Create parity between MA and </a:t>
            </a:r>
            <a:r>
              <a:rPr lang="en-US" altLang="en-US" sz="2600" dirty="0" err="1" smtClean="0"/>
              <a:t>trad</a:t>
            </a:r>
            <a:r>
              <a:rPr lang="en-US" altLang="en-US" sz="2600" dirty="0" smtClean="0"/>
              <a:t>. Medicare</a:t>
            </a:r>
            <a:endParaRPr lang="en-US" altLang="en-US" sz="2600" dirty="0" smtClean="0"/>
          </a:p>
          <a:p>
            <a:pPr lvl="1" eaLnBrk="1" hangingPunct="1">
              <a:lnSpc>
                <a:spcPct val="90000"/>
              </a:lnSpc>
            </a:pPr>
            <a:r>
              <a:rPr lang="en-US" altLang="en-US" sz="2200" dirty="0" smtClean="0"/>
              <a:t>Expand </a:t>
            </a:r>
            <a:r>
              <a:rPr lang="en-US" altLang="en-US" sz="2200" dirty="0" err="1" smtClean="0"/>
              <a:t>Medigap</a:t>
            </a:r>
            <a:r>
              <a:rPr lang="en-US" altLang="en-US" sz="2200" dirty="0" smtClean="0"/>
              <a:t> rights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200" dirty="0" smtClean="0"/>
              <a:t>Add out-of-pocket </a:t>
            </a:r>
            <a:r>
              <a:rPr lang="en-US" altLang="en-US" sz="2200" dirty="0" smtClean="0"/>
              <a:t>limit to </a:t>
            </a:r>
            <a:r>
              <a:rPr lang="en-US" altLang="en-US" sz="2200" dirty="0" err="1" smtClean="0"/>
              <a:t>trad</a:t>
            </a:r>
            <a:r>
              <a:rPr lang="en-US" altLang="en-US" sz="2200" dirty="0" smtClean="0"/>
              <a:t>. Medicare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200" dirty="0" smtClean="0"/>
              <a:t>Ensure all benefits in MA available in </a:t>
            </a:r>
            <a:r>
              <a:rPr lang="en-US" altLang="en-US" sz="2200" dirty="0" err="1" smtClean="0"/>
              <a:t>trad</a:t>
            </a:r>
            <a:r>
              <a:rPr lang="en-US" altLang="en-US" sz="2200" dirty="0" smtClean="0"/>
              <a:t>. Medicare</a:t>
            </a:r>
            <a:endParaRPr lang="en-US" altLang="en-US" sz="2200" dirty="0" smtClean="0"/>
          </a:p>
          <a:p>
            <a:pPr eaLnBrk="1" hangingPunct="1">
              <a:lnSpc>
                <a:spcPct val="90000"/>
              </a:lnSpc>
            </a:pPr>
            <a:r>
              <a:rPr lang="en-US" altLang="en-US" sz="2600" dirty="0" smtClean="0"/>
              <a:t>Address barriers to care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200" dirty="0" smtClean="0"/>
              <a:t>Observation status, access to home health care, DME, etc.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600" dirty="0" smtClean="0"/>
              <a:t>Improve low-income protections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600" dirty="0" smtClean="0"/>
              <a:t>Ease transitions from other insurance</a:t>
            </a:r>
            <a:endParaRPr lang="en-US" altLang="en-US" sz="2600" dirty="0" smtClean="0"/>
          </a:p>
          <a:p>
            <a:pPr eaLnBrk="1" hangingPunct="1">
              <a:lnSpc>
                <a:spcPct val="90000"/>
              </a:lnSpc>
            </a:pPr>
            <a:r>
              <a:rPr lang="en-US" altLang="en-US" sz="2600" dirty="0" smtClean="0"/>
              <a:t>Expand </a:t>
            </a:r>
            <a:r>
              <a:rPr lang="en-US" altLang="en-US" sz="2600" dirty="0" smtClean="0"/>
              <a:t>coverage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200" dirty="0" smtClean="0"/>
              <a:t>Oral health, vision, hearing, long-term care</a:t>
            </a:r>
            <a:endParaRPr lang="en-US" altLang="en-US" sz="2200" dirty="0" smtClean="0"/>
          </a:p>
          <a:p>
            <a:pPr eaLnBrk="1" hangingPunct="1">
              <a:lnSpc>
                <a:spcPct val="90000"/>
              </a:lnSpc>
            </a:pPr>
            <a:endParaRPr lang="en-US" altLang="en-US" dirty="0" smtClean="0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1828800" y="6324600"/>
            <a:ext cx="5486400" cy="3048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Copyright © Center for Medicare Advocacy - MedicareAdvocacy.org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 b="1" dirty="0" smtClean="0"/>
              <a:t>RESOURCES</a:t>
            </a:r>
            <a:r>
              <a:rPr lang="en-US" altLang="en-US" sz="3600" b="1" dirty="0" smtClean="0"/>
              <a:t>  </a:t>
            </a:r>
            <a:endParaRPr lang="en-US" altLang="en-US" sz="3600" b="1" dirty="0" smtClean="0"/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05000"/>
            <a:ext cx="7772400" cy="4343400"/>
          </a:xfrm>
        </p:spPr>
        <p:txBody>
          <a:bodyPr/>
          <a:lstStyle/>
          <a:p>
            <a:pPr lvl="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CMA </a:t>
            </a:r>
            <a:r>
              <a:rPr lang="en-US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Weekly </a:t>
            </a:r>
            <a:r>
              <a:rPr lang="en-US" sz="1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Alert re: </a:t>
            </a:r>
            <a:r>
              <a:rPr lang="en-US" sz="1600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NEJM</a:t>
            </a:r>
            <a:r>
              <a:rPr lang="en-US" sz="1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article re: Medicare Advantage (November 2018): </a:t>
            </a:r>
            <a:r>
              <a:rPr lang="en-US" sz="1600" dirty="0" smtClean="0">
                <a:latin typeface="Times New Roman" panose="02020603050405020304" pitchFamily="18" charset="0"/>
                <a:ea typeface="Times New Roman" panose="02020603050405020304" pitchFamily="18" charset="0"/>
                <a:hlinkClick r:id="rId3"/>
              </a:rPr>
              <a:t>https</a:t>
            </a:r>
            <a:r>
              <a:rPr lang="en-US" sz="1600" dirty="0">
                <a:latin typeface="Times New Roman" panose="02020603050405020304" pitchFamily="18" charset="0"/>
                <a:ea typeface="Times New Roman" panose="02020603050405020304" pitchFamily="18" charset="0"/>
                <a:hlinkClick r:id="rId3"/>
              </a:rPr>
              <a:t>://www.medicareadvocacy.org/important-health-policy-article-published-in-new-england-journal-of-medicine-medicare-advantage-checkup</a:t>
            </a:r>
            <a:r>
              <a:rPr lang="en-US" sz="1600" dirty="0" smtClean="0">
                <a:latin typeface="Times New Roman" panose="02020603050405020304" pitchFamily="18" charset="0"/>
                <a:ea typeface="Times New Roman" panose="02020603050405020304" pitchFamily="18" charset="0"/>
                <a:hlinkClick r:id="rId3"/>
              </a:rPr>
              <a:t>/</a:t>
            </a:r>
            <a:r>
              <a:rPr lang="en-US" sz="1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  </a:t>
            </a:r>
            <a:endParaRPr lang="en-US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CMA </a:t>
            </a:r>
            <a:r>
              <a:rPr lang="en-US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Weekly Alert re: Tipping the Scales Towards MA Plans (March 2018): </a:t>
            </a:r>
            <a:r>
              <a:rPr lang="en-US" sz="1600" u="sng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4"/>
              </a:rPr>
              <a:t>http://www.medicareadvocacy.org/tipping-the-scales-toward-medicare-advantage</a:t>
            </a:r>
            <a:r>
              <a:rPr lang="en-US" sz="1600" u="sng" dirty="0" smtClean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4"/>
              </a:rPr>
              <a:t>/</a:t>
            </a:r>
            <a:endParaRPr lang="en-US" sz="1600" u="sng" dirty="0" smtClean="0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CMA 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“Special Report: Recent Changes in Law, Regulations and Guidance Relating to Medicare Advantage and the Prescription Drug Benefit Program”(September 2018), available at: </a:t>
            </a:r>
            <a:r>
              <a:rPr lang="en-US" sz="1600" u="sng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http://www.medicareadvocacy.org/special-report-recent-changes-in-law-regulations-and-guidance-relating-to-medicare-advantage-and-the-prescription-drug-benefit-program/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sz="16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CMA Weekly 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Alert “As Medicare Enrollment Period Draws to a Close, MA Steering Continues – Advocates &amp; Members of Congress Write Letters of Concern to CMS” (October 2018): </a:t>
            </a:r>
            <a:r>
              <a:rPr lang="en-US" sz="1600" u="sng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6"/>
              </a:rPr>
              <a:t>http://www.medicareadvocacy.org/as-medicare-enrollment-period-draws-to-a-close-ma-steering-continues-advocates-members-of-congress-write-letters-of-concern-to-cms/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sz="16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CMA and National Committee to Preserve Social Security 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and Medicare (NCPSSM) </a:t>
            </a:r>
            <a:r>
              <a:rPr lang="en-US" sz="1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7"/>
              </a:rPr>
              <a:t>–</a:t>
            </a:r>
            <a:r>
              <a:rPr lang="en-US" sz="1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Medicare Fully Informed Project: </a:t>
            </a:r>
            <a:r>
              <a:rPr lang="en-US" sz="1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7"/>
              </a:rPr>
              <a:t>https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7"/>
              </a:rPr>
              <a:t>://www.medicareadvocacy.org/medicare-fully-informed-project</a:t>
            </a:r>
            <a:r>
              <a:rPr lang="en-US" sz="1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7"/>
              </a:rPr>
              <a:t>/</a:t>
            </a:r>
            <a:r>
              <a:rPr lang="en-US" sz="1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endParaRPr lang="en-US" altLang="en-US" dirty="0" smtClean="0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1828800" y="6324600"/>
            <a:ext cx="5486400" cy="3048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Copyright © Center for Medicare Advocacy - MedicareAdvocacy.org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57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 b="1" dirty="0" smtClean="0"/>
              <a:t>RESOURCES</a:t>
            </a:r>
            <a:r>
              <a:rPr lang="en-US" altLang="en-US" sz="3600" b="1" dirty="0" smtClean="0"/>
              <a:t> (cont’d) </a:t>
            </a:r>
            <a:endParaRPr lang="en-US" altLang="en-US" sz="3600" b="1" dirty="0" smtClean="0"/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05000"/>
            <a:ext cx="7772400" cy="4343400"/>
          </a:xfrm>
        </p:spPr>
        <p:txBody>
          <a:bodyPr/>
          <a:lstStyle/>
          <a:p>
            <a:pPr lvl="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CMA Medicare Platform 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for </a:t>
            </a:r>
            <a:r>
              <a:rPr lang="en-US" sz="1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 New Congress (December 2018): </a:t>
            </a:r>
            <a:r>
              <a:rPr lang="en-US" sz="1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https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://www.medicareadvocacy.org/core-considerations-for-medicare-for-today-tomorrow-a-medicare-platform-for-the-new-congress</a:t>
            </a:r>
            <a:r>
              <a:rPr lang="en-US" sz="1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/</a:t>
            </a:r>
            <a:r>
              <a:rPr lang="en-US" sz="1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sz="1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Kaiser Family Foundation - </a:t>
            </a:r>
            <a:r>
              <a:rPr lang="en-US" sz="1600" dirty="0"/>
              <a:t>Medicare-for-All and Public Plan Buy-In Proposals: Overview and Key </a:t>
            </a:r>
            <a:r>
              <a:rPr lang="en-US" sz="1600" dirty="0" smtClean="0"/>
              <a:t>Issues (October 2018): </a:t>
            </a:r>
            <a:r>
              <a:rPr lang="en-US" sz="1600" u="sng" dirty="0" smtClean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4"/>
              </a:rPr>
              <a:t>https</a:t>
            </a:r>
            <a:r>
              <a:rPr lang="en-US" sz="1600" u="sng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4"/>
              </a:rPr>
              <a:t>://www.kff.org/medicare/issue-brief/medicare-for-all-and-public-plan-buy-in-proposals-overview-and-key-issues/</a:t>
            </a:r>
            <a:r>
              <a:rPr lang="en-US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endParaRPr lang="en-US" altLang="en-US" dirty="0" smtClean="0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1828800" y="6324600"/>
            <a:ext cx="5486400" cy="3048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Copyright © Center for Medicare Advocacy - MedicareAdvocacy.org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9382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808080"/>
      </a:dk1>
      <a:lt1>
        <a:srgbClr val="FFFFFF"/>
      </a:lt1>
      <a:dk2>
        <a:srgbClr val="3333FF"/>
      </a:dk2>
      <a:lt2>
        <a:srgbClr val="99CCFF"/>
      </a:lt2>
      <a:accent1>
        <a:srgbClr val="00CC99"/>
      </a:accent1>
      <a:accent2>
        <a:srgbClr val="FF0000"/>
      </a:accent2>
      <a:accent3>
        <a:srgbClr val="ADADFF"/>
      </a:accent3>
      <a:accent4>
        <a:srgbClr val="DADADA"/>
      </a:accent4>
      <a:accent5>
        <a:srgbClr val="AAE2CA"/>
      </a:accent5>
      <a:accent6>
        <a:srgbClr val="E70000"/>
      </a:accent6>
      <a:hlink>
        <a:srgbClr val="CCCCFF"/>
      </a:hlink>
      <a:folHlink>
        <a:srgbClr val="CCCCFF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8712</TotalTime>
  <Words>871</Words>
  <Application>Microsoft Office PowerPoint</Application>
  <PresentationFormat>On-screen Show (4:3)</PresentationFormat>
  <Paragraphs>104</Paragraphs>
  <Slides>10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Symbol</vt:lpstr>
      <vt:lpstr>Times New Roman</vt:lpstr>
      <vt:lpstr>Wingdings</vt:lpstr>
      <vt:lpstr>Default Design</vt:lpstr>
      <vt:lpstr>PowerPoint Presentation</vt:lpstr>
      <vt:lpstr>PowerPoint Presentation</vt:lpstr>
      <vt:lpstr> MEDICARE SNAPSHOT   </vt:lpstr>
      <vt:lpstr> FAVORING MA  </vt:lpstr>
      <vt:lpstr> PROGRAMMATIC CONSIDERATIONS  </vt:lpstr>
      <vt:lpstr>COVERAGE EXPANSION PROPOSALS  </vt:lpstr>
      <vt:lpstr>IMPROVE MEDICARE  </vt:lpstr>
      <vt:lpstr>RESOURCES  </vt:lpstr>
      <vt:lpstr>RESOURCES (cont’d) </vt:lpstr>
      <vt:lpstr>PowerPoint Presentation</vt:lpstr>
    </vt:vector>
  </TitlesOfParts>
  <Company>CMA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CMA</dc:creator>
  <cp:lastModifiedBy>David Lipschutz</cp:lastModifiedBy>
  <cp:revision>500</cp:revision>
  <cp:lastPrinted>2018-10-18T15:19:17Z</cp:lastPrinted>
  <dcterms:created xsi:type="dcterms:W3CDTF">2003-02-16T22:45:44Z</dcterms:created>
  <dcterms:modified xsi:type="dcterms:W3CDTF">2019-01-18T16:13:21Z</dcterms:modified>
</cp:coreProperties>
</file>