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73" r:id="rId3"/>
    <p:sldId id="274" r:id="rId4"/>
    <p:sldId id="275" r:id="rId5"/>
    <p:sldId id="272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8" r:id="rId15"/>
    <p:sldId id="269" r:id="rId16"/>
    <p:sldId id="277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53B4F-FDF3-4197-BEA5-232F2B334A10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9B24A-EE3A-4EED-81B1-2E555C3E9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8" name="Google Shape;35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Unfair</a:t>
            </a:r>
            <a:r>
              <a:rPr lang="en-US" sz="3200" b="0" i="0" u="none" strike="noStrike" cap="none" baseline="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 trade practices </a:t>
            </a: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Prohibit discrimination between people of the same class and hazard</a:t>
            </a:r>
            <a:endParaRPr lang="en-US" sz="3200" dirty="0" smtClean="0">
              <a:latin typeface="Proxima Nova Rg" panose="02000506030000020004"/>
            </a:endParaRP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Often prohibit discrimination on the basis of sex</a:t>
            </a: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endParaRPr lang="en-US" sz="3200" b="0" i="0" u="none" strike="noStrike" cap="none" dirty="0" smtClean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</a:t>
            </a:r>
            <a:r>
              <a:rPr lang="en-US" sz="3200" b="0" i="0" u="none" strike="noStrike" cap="none" dirty="0" err="1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nondiscrim</a:t>
            </a: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: public accommodations or insurance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9" name="Google Shape;359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7468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5" name="Google Shape;485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/>
              <a:t>Regulatory = human services, medical assistance</a:t>
            </a:r>
            <a:endParaRPr dirty="0"/>
          </a:p>
        </p:txBody>
      </p:sp>
      <p:sp>
        <p:nvSpPr>
          <p:cNvPr id="486" name="Google Shape;486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10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948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4" name="Google Shape;46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65" name="Google Shape;465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11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222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3" name="Google Shape;503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504" name="Google Shape;504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12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32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3" name="Google Shape;523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Illlinois, Iowa, Wisconsin</a:t>
            </a:r>
            <a:endParaRPr/>
          </a:p>
        </p:txBody>
      </p:sp>
      <p:sp>
        <p:nvSpPr>
          <p:cNvPr id="524" name="Google Shape;524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13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6" name="Google Shape;576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77" name="Google Shape;577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14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056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15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90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16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9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17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188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2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4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3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16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4" name="Google Shape;594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Give Wisconsin and North Carolina examples</a:t>
            </a:r>
            <a:endParaRPr/>
          </a:p>
        </p:txBody>
      </p:sp>
      <p:sp>
        <p:nvSpPr>
          <p:cNvPr id="595" name="Google Shape;595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4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63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Primarily</a:t>
            </a:r>
            <a:r>
              <a:rPr lang="en-US" baseline="0" dirty="0" smtClean="0"/>
              <a:t> administrative goals</a:t>
            </a: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Others </a:t>
            </a:r>
            <a:r>
              <a:rPr lang="en-US" dirty="0"/>
              <a:t>can be: Hospital, state and local health programs (including long-term health facilities) nondiscrimination policies, ensuring adequate funding and trans competency for HIV treatment programs, mandating CE on trans health</a:t>
            </a:r>
            <a:endParaRPr dirty="0"/>
          </a:p>
        </p:txBody>
      </p:sp>
      <p:sp>
        <p:nvSpPr>
          <p:cNvPr id="131" name="Google Shape;13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1196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8" name="Google Shape;35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Unfair</a:t>
            </a:r>
            <a:r>
              <a:rPr lang="en-US" sz="3200" b="0" i="0" u="none" strike="noStrike" cap="none" baseline="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 trade practices </a:t>
            </a: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Prohibit discrimination between people of the same class and hazard</a:t>
            </a:r>
            <a:endParaRPr lang="en-US" sz="3200" dirty="0" smtClean="0">
              <a:latin typeface="Proxima Nova Rg" panose="02000506030000020004"/>
            </a:endParaRP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Often prohibit discrimination on the basis of sex</a:t>
            </a: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endParaRPr lang="en-US" sz="3200" b="0" i="0" u="none" strike="noStrike" cap="none" dirty="0" smtClean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  <a:p>
            <a: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None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</a:t>
            </a:r>
            <a:r>
              <a:rPr lang="en-US" sz="3200" b="0" i="0" u="none" strike="noStrike" cap="none" dirty="0" err="1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nondiscrim</a:t>
            </a: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: public accommodations or insurance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9" name="Google Shape;359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2542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4" name="Google Shape;39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395" name="Google Shape;395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7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550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2" name="Google Shape;412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 smtClean="0"/>
              <a:t>* = through law</a:t>
            </a:r>
            <a:endParaRPr dirty="0"/>
          </a:p>
        </p:txBody>
      </p:sp>
      <p:sp>
        <p:nvSpPr>
          <p:cNvPr id="413" name="Google Shape;413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8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1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5" name="Google Shape;485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 smtClean="0"/>
              <a:t>Requires coverage for inpatient and outpatient hospital services, physician services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US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 smtClean="0"/>
              <a:t>Early and Periodic Screening, Diagnostic and Treatment</a:t>
            </a:r>
            <a:endParaRPr lang="en-US" dirty="0"/>
          </a:p>
        </p:txBody>
      </p:sp>
      <p:sp>
        <p:nvSpPr>
          <p:cNvPr id="486" name="Google Shape;486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9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028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8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5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9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5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8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4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2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2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1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6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E0AC0-B925-4BD3-BEA1-FFB7DD36DD63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FCBF9-D110-41B8-A7A8-207BC45A4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gbtmap.org/equality-maps/healthcare_laws_and_policie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9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29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9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4" name="Google Shape;36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29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9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7" name="Google Shape;367;p29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368" name="Google Shape;368;p29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9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9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9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2" name="Google Shape;372;p29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IMPLEMENTING SECTION 1557</a:t>
            </a:r>
            <a:endParaRPr dirty="0">
              <a:latin typeface="Proxima Nova Rg" panose="02000506030000020004"/>
            </a:endParaRPr>
          </a:p>
        </p:txBody>
      </p:sp>
      <p:sp>
        <p:nvSpPr>
          <p:cNvPr id="373" name="Google Shape;373;p29"/>
          <p:cNvSpPr txBox="1"/>
          <p:nvPr/>
        </p:nvSpPr>
        <p:spPr>
          <a:xfrm>
            <a:off x="745790" y="1177916"/>
            <a:ext cx="11253806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28700" lvl="1" indent="-5715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Progress in the courts </a:t>
            </a:r>
          </a:p>
          <a:p>
            <a:pPr marL="1028700" lvl="1" indent="-5715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Stakeholder support</a:t>
            </a:r>
          </a:p>
          <a:p>
            <a:pPr marL="1028700" lvl="1" indent="-5715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Public support</a:t>
            </a: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State-level protections</a:t>
            </a:r>
            <a:endParaRPr sz="3200" dirty="0">
              <a:latin typeface="Proxima Nova Rg" panose="02000506030000020004"/>
            </a:endParaRP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How you can help</a:t>
            </a: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endParaRPr lang="en-US" sz="3200" b="0" i="0" u="none" strike="noStrike" cap="none" dirty="0" smtClean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09107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36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36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36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1" name="Google Shape;49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36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36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4" name="Google Shape;494;p36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495" name="Google Shape;495;p36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36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36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36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9" name="Google Shape;499;p36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</a:t>
            </a:r>
            <a:endParaRPr dirty="0">
              <a:latin typeface="Proxima Nova Rg" panose="02000506030000020004"/>
            </a:endParaRPr>
          </a:p>
        </p:txBody>
      </p:sp>
      <p:sp>
        <p:nvSpPr>
          <p:cNvPr id="500" name="Google Shape;500;p36"/>
          <p:cNvSpPr txBox="1"/>
          <p:nvPr/>
        </p:nvSpPr>
        <p:spPr>
          <a:xfrm>
            <a:off x="330996" y="1101838"/>
            <a:ext cx="10876266" cy="4134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323A49"/>
              </a:buClr>
              <a:buSzPts val="3600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Guidance documents:</a:t>
            </a: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Issued </a:t>
            </a: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by Medicaid regulatory agency</a:t>
            </a: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Typically contain utilization review criteria </a:t>
            </a:r>
            <a:endParaRPr lang="en-US" dirty="0" smtClean="0">
              <a:latin typeface="Proxima Nova Rg" panose="02000506030000020004"/>
            </a:endParaRP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Best </a:t>
            </a: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practices: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Flexibility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Based on most up to date standards of care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Do not have procedure-specific exclusions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Do not have arbitrary age exclusions</a:t>
            </a:r>
            <a:endParaRPr lang="en-US"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56764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5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35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35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0" name="Google Shape;470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35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35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3" name="Google Shape;473;p35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474" name="Google Shape;474;p35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35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35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35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8" name="Google Shape;478;p35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79" name="Google Shape;479;p35"/>
          <p:cNvSpPr txBox="1"/>
          <p:nvPr/>
        </p:nvSpPr>
        <p:spPr>
          <a:xfrm>
            <a:off x="330996" y="1162108"/>
            <a:ext cx="1087626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12 states + D.C. have adopted affirmative care guidance that explains how to access coverage for transition-related care under Medicaid and what should be covered</a:t>
            </a:r>
            <a:endParaRPr dirty="0">
              <a:latin typeface="Proxima Nova Rg"/>
            </a:endParaRPr>
          </a:p>
          <a:p>
            <a: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dirty="0">
              <a:solidFill>
                <a:srgbClr val="323A49"/>
              </a:solidFill>
              <a:latin typeface="Proxima Nova Rg"/>
              <a:ea typeface="Proxima Nova"/>
              <a:cs typeface="Proxima Nova"/>
              <a:sym typeface="Proxima Nova"/>
            </a:endParaRPr>
          </a:p>
        </p:txBody>
      </p:sp>
      <p:sp>
        <p:nvSpPr>
          <p:cNvPr id="480" name="Google Shape;480;p35"/>
          <p:cNvSpPr txBox="1"/>
          <p:nvPr/>
        </p:nvSpPr>
        <p:spPr>
          <a:xfrm>
            <a:off x="896259" y="3235197"/>
            <a:ext cx="3491673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California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Colorado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Connecticut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District of Columbia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81" name="Google Shape;481;p35"/>
          <p:cNvSpPr txBox="1"/>
          <p:nvPr/>
        </p:nvSpPr>
        <p:spPr>
          <a:xfrm>
            <a:off x="5059937" y="3268745"/>
            <a:ext cx="234175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Maryland Massachusetts 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Minnesota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Nevada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82" name="Google Shape;482;p35"/>
          <p:cNvSpPr txBox="1"/>
          <p:nvPr/>
        </p:nvSpPr>
        <p:spPr>
          <a:xfrm>
            <a:off x="8463776" y="3162657"/>
            <a:ext cx="234175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Oregon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Rhode Island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Vermont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Washington</a:t>
            </a:r>
            <a:endParaRPr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78740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7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37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37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9" name="Google Shape;509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37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37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2" name="Google Shape;512;p37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513" name="Google Shape;513;p37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37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37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37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7" name="Google Shape;517;p37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</a:t>
            </a:r>
            <a:endParaRPr dirty="0">
              <a:latin typeface="Proxima Nova Rg" panose="02000506030000020004"/>
            </a:endParaRPr>
          </a:p>
        </p:txBody>
      </p:sp>
      <p:sp>
        <p:nvSpPr>
          <p:cNvPr id="518" name="Google Shape;518;p37"/>
          <p:cNvSpPr txBox="1"/>
          <p:nvPr/>
        </p:nvSpPr>
        <p:spPr>
          <a:xfrm>
            <a:off x="413057" y="1343243"/>
            <a:ext cx="10876266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Another 5 states got rid of explicit blanket exclusions and/or clarified that medically necessary transition-related care is covered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/>
              <a:ea typeface="Proxima Nova"/>
              <a:cs typeface="Proxima Nova"/>
              <a:sym typeface="Proxima Nova"/>
            </a:endParaRPr>
          </a:p>
        </p:txBody>
      </p:sp>
      <p:sp>
        <p:nvSpPr>
          <p:cNvPr id="519" name="Google Shape;519;p37"/>
          <p:cNvSpPr txBox="1"/>
          <p:nvPr/>
        </p:nvSpPr>
        <p:spPr>
          <a:xfrm>
            <a:off x="858644" y="3237966"/>
            <a:ext cx="2943922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Hawaii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Montana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New Hampshire</a:t>
            </a:r>
            <a:endParaRPr dirty="0">
              <a:latin typeface="Proxima Nova Rg"/>
            </a:endParaRPr>
          </a:p>
        </p:txBody>
      </p:sp>
      <p:sp>
        <p:nvSpPr>
          <p:cNvPr id="520" name="Google Shape;520;p37"/>
          <p:cNvSpPr txBox="1"/>
          <p:nvPr/>
        </p:nvSpPr>
        <p:spPr>
          <a:xfrm>
            <a:off x="6486292" y="3237017"/>
            <a:ext cx="294392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New Jersey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Pennsylvania</a:t>
            </a:r>
            <a:endParaRPr dirty="0">
              <a:latin typeface="Proxima Nova Rg"/>
            </a:endParaRPr>
          </a:p>
        </p:txBody>
      </p:sp>
    </p:spTree>
    <p:extLst>
      <p:ext uri="{BB962C8B-B14F-4D97-AF65-F5344CB8AC3E}">
        <p14:creationId xmlns:p14="http://schemas.microsoft.com/office/powerpoint/2010/main" val="43573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8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38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38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9" name="Google Shape;529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Google Shape;530;p38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38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32" name="Google Shape;532;p38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533" name="Google Shape;533;p38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7" name="Google Shape;537;p38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</a:t>
            </a:r>
            <a:endParaRPr dirty="0">
              <a:latin typeface="Proxima Nova Rg" panose="02000506030000020004"/>
            </a:endParaRPr>
          </a:p>
        </p:txBody>
      </p:sp>
      <p:sp>
        <p:nvSpPr>
          <p:cNvPr id="538" name="Google Shape;538;p38"/>
          <p:cNvSpPr txBox="1"/>
          <p:nvPr/>
        </p:nvSpPr>
        <p:spPr>
          <a:xfrm>
            <a:off x="337005" y="1216449"/>
            <a:ext cx="10876266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11 states still have blanket exclusions of transition-related care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/>
              <a:ea typeface="Proxima Nova"/>
              <a:cs typeface="Proxima Nova"/>
              <a:sym typeface="Proxima Nova"/>
            </a:endParaRPr>
          </a:p>
        </p:txBody>
      </p:sp>
      <p:sp>
        <p:nvSpPr>
          <p:cNvPr id="539" name="Google Shape;539;p38"/>
          <p:cNvSpPr txBox="1"/>
          <p:nvPr/>
        </p:nvSpPr>
        <p:spPr>
          <a:xfrm>
            <a:off x="1393301" y="2243169"/>
            <a:ext cx="3144644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Alaska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Georgia 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Iowa*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Illinois*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Proxima Nova Rg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38"/>
          <p:cNvSpPr txBox="1"/>
          <p:nvPr/>
        </p:nvSpPr>
        <p:spPr>
          <a:xfrm>
            <a:off x="8058013" y="2142804"/>
            <a:ext cx="314464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Tennessee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Wisconsin*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Wyoming</a:t>
            </a:r>
            <a:endParaRPr dirty="0">
              <a:latin typeface="Proxima Nova Rg"/>
            </a:endParaRPr>
          </a:p>
        </p:txBody>
      </p:sp>
      <p:sp>
        <p:nvSpPr>
          <p:cNvPr id="541" name="Google Shape;541;p38"/>
          <p:cNvSpPr txBox="1"/>
          <p:nvPr/>
        </p:nvSpPr>
        <p:spPr>
          <a:xfrm>
            <a:off x="4913369" y="2204064"/>
            <a:ext cx="314464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Maine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Missouri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Nebraska</a:t>
            </a:r>
            <a:endParaRPr dirty="0">
              <a:latin typeface="Proxima Nova Rg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/>
                <a:ea typeface="Proxima Nova"/>
                <a:cs typeface="Proxima Nova"/>
                <a:sym typeface="Proxima Nova"/>
              </a:rPr>
              <a:t>Ohio</a:t>
            </a:r>
            <a:endParaRPr dirty="0">
              <a:latin typeface="Proxima Nova Rg"/>
            </a:endParaRPr>
          </a:p>
        </p:txBody>
      </p:sp>
    </p:spTree>
    <p:extLst>
      <p:ext uri="{BB962C8B-B14F-4D97-AF65-F5344CB8AC3E}">
        <p14:creationId xmlns:p14="http://schemas.microsoft.com/office/powerpoint/2010/main" val="288605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41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41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41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2" name="Google Shape;582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41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41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85" name="Google Shape;585;p41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586" name="Google Shape;586;p41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41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8" name="Google Shape;588;p41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41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0" name="Google Shape;590;p41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EMPLOYEE PLANS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591" name="Google Shape;591;p41"/>
          <p:cNvSpPr txBox="1"/>
          <p:nvPr/>
        </p:nvSpPr>
        <p:spPr>
          <a:xfrm>
            <a:off x="330996" y="1239665"/>
            <a:ext cx="1087626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Regulated differently in every state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Can be Management Services, a Board of Trustees, a commission, human resources, etc.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Can easily be politicized…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…but can also be an easy lift in new administrations eager to do something good</a:t>
            </a:r>
            <a:endParaRPr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38312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EMPLOYEE PLANS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5"/>
            <a:ext cx="1087626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17 states + D.C. affirmatively cover transition-related care in state employee plans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12 states still have broad, explicit exclusions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21 states are silent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For more information: </a:t>
            </a:r>
            <a:r>
              <a:rPr lang="en-US" sz="3600" u="sng" dirty="0">
                <a:solidFill>
                  <a:schemeClr val="hlink"/>
                </a:solidFill>
                <a:latin typeface="Proxima Nova Rg" panose="02000506030000020004"/>
                <a:ea typeface="Proxima Nova"/>
                <a:cs typeface="Proxima Nova"/>
                <a:sym typeface="Proxima Nova"/>
                <a:hlinkClick r:id="rId4"/>
              </a:rPr>
              <a:t>Movement Advancement Project</a:t>
            </a: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31852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ONGOING THREATS: WHAT WE EXPECT IN 2019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5"/>
            <a:ext cx="1087626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HHS revising 2016 rule</a:t>
            </a: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i="1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Franciscan Alliance </a:t>
            </a: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ruling</a:t>
            </a: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HHS, Ed, DOJ efforts to redefine sex discrimination protections</a:t>
            </a:r>
          </a:p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Broad religious and moral refusals regulations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Supreme Court action on civil rights protections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Overall threats to ACA’s protections, Medicaid program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endParaRPr lang="en-US" sz="3600" i="1" dirty="0" smtClean="0">
              <a:solidFill>
                <a:srgbClr val="323A49"/>
              </a:solidFill>
              <a:latin typeface="Proxima Nova Rg" panose="02000506030000020004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80466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HOW YOU CAN HELP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5"/>
            <a:ext cx="1087626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Submit federal comments on Section 1557 and other rules that affect LGBT people (e.g. religious refusals)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Sign up to ProtectTransHealth.org for updates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Support bills that would shore up protections, like the Equality Act and HEAA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Help educate your constituents and communities about their rights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endParaRPr lang="en-US" sz="3600" dirty="0" smtClean="0">
              <a:solidFill>
                <a:srgbClr val="323A49"/>
              </a:solidFill>
              <a:latin typeface="Proxima Nova Rg" panose="02000506030000020004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73915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CASES ON HEALTHCARE NONDISCRIMINATION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5"/>
            <a:ext cx="1087626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Flack v. Wisconsin Department of Health: Medicaid exclusion violates Section 1557</a:t>
            </a:r>
            <a:endParaRPr i="1"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Boyden v. Wisconsin: state plan exclusion violates Title VII, Section 1557</a:t>
            </a:r>
            <a:endParaRPr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Tovar v. </a:t>
            </a:r>
            <a:r>
              <a:rPr lang="en-US" sz="3600" dirty="0" err="1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Essentia</a:t>
            </a: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 Health: health care organization employee plan’s exclusion violates Section 1557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Iowa, Indiana state court decisions on Medicaid exclusions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67317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OTHER STAKEHOLDER SUPPORT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4"/>
            <a:ext cx="10876266" cy="4022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American Academy on Pediatrics joins AMA, APA, ACOG, and other associations in support for nondiscriminatory coverage</a:t>
            </a:r>
            <a:endParaRPr i="1" dirty="0">
              <a:latin typeface="Proxima Nova Rg" panose="02000506030000020004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8 insurance commissioners sign letter in support of 1557’s protections for LGBT people</a:t>
            </a:r>
            <a:endParaRPr lang="en-US" dirty="0">
              <a:latin typeface="Proxima Nova Rg" panose="02000506030000020004"/>
              <a:sym typeface="Proxima Nova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Over half of Fortune 500 companies provide affirmative coverage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Overwhelming rebuke of HHS “leaked memo” in October</a:t>
            </a:r>
            <a:endParaRPr lang="en-US" sz="3600" dirty="0" smtClean="0">
              <a:latin typeface="Proxima Nova Rg" panose="02000506030000020004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9934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4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4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0" name="Google Shape;600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4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4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03" name="Google Shape;603;p4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604" name="Google Shape;604;p4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4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INCREASING PUBLIC SUPPORT</a:t>
            </a:r>
            <a:endParaRPr dirty="0">
              <a:latin typeface="Proxima Nova Rg" panose="02000506030000020004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330996" y="1239665"/>
            <a:ext cx="11645240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2018 election – record number of LGBT running for office and winning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NH Republican-controlled state government passes GI nondiscrimination protections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NY legislature passes GI nondiscrimination protections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Ballot measures in AK and MA are soundly defeated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Six governors (3 Republicans) in four states – KS, MI, OH, WI – issued executive orders with SOGI nondiscrimination </a:t>
            </a:r>
            <a:r>
              <a:rPr lang="en-US" sz="3400" dirty="0" smtClean="0">
                <a:solidFill>
                  <a:srgbClr val="323A49"/>
                </a:solidFill>
                <a:latin typeface="Proxima Nova Rg" panose="02000506030000020004"/>
                <a:sym typeface="Proxima Nova"/>
              </a:rPr>
              <a:t>protections</a:t>
            </a:r>
            <a:endParaRPr lang="en-US" sz="3400" dirty="0" smtClean="0">
              <a:latin typeface="Proxima Nova Rg" panose="02000506030000020004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6395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6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6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6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" name="Google Shape;139;p16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140" name="Google Shape;140;p16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4" name="Google Shape;144;p16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</a:t>
            </a: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PROTECTIONS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912156" y="1404582"/>
            <a:ext cx="1011415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Private insurance bulletins</a:t>
            </a:r>
            <a:endParaRPr dirty="0">
              <a:latin typeface="Proxima Nova Rg" panose="02000506030000020004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 affirmative coverage guidelines</a:t>
            </a:r>
            <a:endParaRPr dirty="0">
              <a:latin typeface="Proxima Nova Rg" panose="02000506030000020004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employee plan affirmative </a:t>
            </a: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coverage</a:t>
            </a:r>
            <a:endParaRPr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03815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9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29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9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4" name="Google Shape;36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29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9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7" name="Google Shape;367;p29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368" name="Google Shape;368;p29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9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9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9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2" name="Google Shape;372;p29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PRIVATE INSURANCE BULLETINS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373" name="Google Shape;373;p29"/>
          <p:cNvSpPr txBox="1"/>
          <p:nvPr/>
        </p:nvSpPr>
        <p:spPr>
          <a:xfrm>
            <a:off x="745790" y="1177916"/>
            <a:ext cx="11253806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Issued by Department of </a:t>
            </a: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Insurance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Based </a:t>
            </a: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on different state and federal laws, such as</a:t>
            </a:r>
            <a:endParaRPr dirty="0">
              <a:latin typeface="Proxima Nova Rg" panose="02000506030000020004"/>
            </a:endParaRP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Unfair trade/business practice laws</a:t>
            </a:r>
            <a:endParaRPr sz="3200" dirty="0">
              <a:latin typeface="Proxima Nova Rg" panose="02000506030000020004"/>
            </a:endParaRP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mental health parity laws</a:t>
            </a: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nondiscrimination laws</a:t>
            </a: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 constitution</a:t>
            </a:r>
          </a:p>
          <a:p>
            <a:pPr marL="1028700" marR="0" lvl="1" indent="-5715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2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Affordable Care Act</a:t>
            </a:r>
          </a:p>
        </p:txBody>
      </p:sp>
    </p:spTree>
    <p:extLst>
      <p:ext uri="{BB962C8B-B14F-4D97-AF65-F5344CB8AC3E}">
        <p14:creationId xmlns:p14="http://schemas.microsoft.com/office/powerpoint/2010/main" val="106774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1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31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31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0" name="Google Shape;400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31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1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3" name="Google Shape;403;p31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404" name="Google Shape;404;p31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31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31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31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8" name="Google Shape;408;p31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PRIVATE INSURANCE BULLETINS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09" name="Google Shape;409;p31"/>
          <p:cNvSpPr txBox="1"/>
          <p:nvPr/>
        </p:nvSpPr>
        <p:spPr>
          <a:xfrm>
            <a:off x="330996" y="1239665"/>
            <a:ext cx="1087626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Insurance Commissioners in at least 19 states and D.C. have issued bulletins and other guidance affirming that private insurance plans:</a:t>
            </a:r>
            <a:endParaRPr dirty="0">
              <a:latin typeface="Proxima Nova Rg" panose="02000506030000020004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Cannot discriminate against transgender people based on federal and/or state law</a:t>
            </a:r>
            <a:endParaRPr dirty="0">
              <a:latin typeface="Proxima Nova Rg" panose="02000506030000020004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Cannot have blanket exclusions of transition-related care</a:t>
            </a:r>
            <a:endParaRPr dirty="0">
              <a:latin typeface="Proxima Nova Rg" panose="02000506030000020004"/>
            </a:endParaRPr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Cannot deny coverage for medically necessary transition-related </a:t>
            </a:r>
            <a:r>
              <a:rPr lang="en-US" sz="3600" b="0" i="0" u="none" strike="noStrike" cap="none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care</a:t>
            </a:r>
            <a:endParaRPr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3552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2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32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32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8" name="Google Shape;418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p32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32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1" name="Google Shape;421;p32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422" name="Google Shape;422;p32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32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32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32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6" name="Google Shape;426;p32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PRIVATE INSURANCE BULLETINS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27" name="Google Shape;427;p32"/>
          <p:cNvSpPr txBox="1"/>
          <p:nvPr/>
        </p:nvSpPr>
        <p:spPr>
          <a:xfrm>
            <a:off x="413057" y="1071141"/>
            <a:ext cx="5853928" cy="433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States that have issued bulletins: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California 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Colorado 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Connecticut 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Delaware 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District of Columbia </a:t>
            </a:r>
            <a:b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</a:b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Hawaii*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Illinois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28" name="Google Shape;428;p32"/>
          <p:cNvSpPr txBox="1"/>
          <p:nvPr/>
        </p:nvSpPr>
        <p:spPr>
          <a:xfrm>
            <a:off x="4195926" y="2086388"/>
            <a:ext cx="3546087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Maryland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Massachusetts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Minnesota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Montana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Nevada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New Jersey*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New Mexico</a:t>
            </a:r>
            <a:endParaRPr dirty="0">
              <a:latin typeface="Proxima Nova Rg" panose="02000506030000020004"/>
            </a:endParaRPr>
          </a:p>
        </p:txBody>
      </p:sp>
      <p:sp>
        <p:nvSpPr>
          <p:cNvPr id="429" name="Google Shape;429;p32"/>
          <p:cNvSpPr txBox="1"/>
          <p:nvPr/>
        </p:nvSpPr>
        <p:spPr>
          <a:xfrm>
            <a:off x="8645913" y="2086388"/>
            <a:ext cx="3546087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New York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Oregon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Pennsylvania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Rhode Island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Vermont</a:t>
            </a:r>
            <a:endParaRPr dirty="0">
              <a:latin typeface="Proxima Nova Rg" panose="02000506030000020004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Washington</a:t>
            </a:r>
            <a:endParaRPr dirty="0">
              <a:latin typeface="Proxima Nova Rg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7165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36"/>
          <p:cNvSpPr/>
          <p:nvPr/>
        </p:nvSpPr>
        <p:spPr>
          <a:xfrm>
            <a:off x="0" y="5869458"/>
            <a:ext cx="12192000" cy="988541"/>
          </a:xfrm>
          <a:prstGeom prst="rect">
            <a:avLst/>
          </a:prstGeom>
          <a:solidFill>
            <a:srgbClr val="23408D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36"/>
          <p:cNvSpPr/>
          <p:nvPr/>
        </p:nvSpPr>
        <p:spPr>
          <a:xfrm>
            <a:off x="988541" y="5869456"/>
            <a:ext cx="988541" cy="988541"/>
          </a:xfrm>
          <a:prstGeom prst="rect">
            <a:avLst/>
          </a:prstGeom>
          <a:solidFill>
            <a:srgbClr val="669F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36"/>
          <p:cNvSpPr/>
          <p:nvPr/>
        </p:nvSpPr>
        <p:spPr>
          <a:xfrm>
            <a:off x="1977082" y="5869459"/>
            <a:ext cx="988541" cy="988541"/>
          </a:xfrm>
          <a:prstGeom prst="rect">
            <a:avLst/>
          </a:prstGeom>
          <a:solidFill>
            <a:srgbClr val="4570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1" name="Google Shape;49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0306" y="6007285"/>
            <a:ext cx="1525930" cy="712886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36"/>
          <p:cNvSpPr/>
          <p:nvPr/>
        </p:nvSpPr>
        <p:spPr>
          <a:xfrm>
            <a:off x="0" y="5869457"/>
            <a:ext cx="988541" cy="988541"/>
          </a:xfrm>
          <a:prstGeom prst="rect">
            <a:avLst/>
          </a:prstGeom>
          <a:solidFill>
            <a:srgbClr val="E5E4E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36"/>
          <p:cNvSpPr/>
          <p:nvPr/>
        </p:nvSpPr>
        <p:spPr>
          <a:xfrm>
            <a:off x="2965623" y="5869459"/>
            <a:ext cx="988541" cy="988541"/>
          </a:xfrm>
          <a:prstGeom prst="rect">
            <a:avLst/>
          </a:prstGeom>
          <a:solidFill>
            <a:srgbClr val="323A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4" name="Google Shape;494;p36"/>
          <p:cNvGrpSpPr/>
          <p:nvPr/>
        </p:nvGrpSpPr>
        <p:grpSpPr>
          <a:xfrm>
            <a:off x="413057" y="405675"/>
            <a:ext cx="665466" cy="665732"/>
            <a:chOff x="1141821" y="1234535"/>
            <a:chExt cx="966744" cy="967130"/>
          </a:xfrm>
        </p:grpSpPr>
        <p:sp>
          <p:nvSpPr>
            <p:cNvPr id="495" name="Google Shape;495;p36"/>
            <p:cNvSpPr/>
            <p:nvPr/>
          </p:nvSpPr>
          <p:spPr>
            <a:xfrm>
              <a:off x="1141821" y="1234921"/>
              <a:ext cx="483372" cy="483372"/>
            </a:xfrm>
            <a:prstGeom prst="rect">
              <a:avLst/>
            </a:prstGeom>
            <a:solidFill>
              <a:srgbClr val="E5E4E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36"/>
            <p:cNvSpPr/>
            <p:nvPr/>
          </p:nvSpPr>
          <p:spPr>
            <a:xfrm>
              <a:off x="1141821" y="1718293"/>
              <a:ext cx="483372" cy="483372"/>
            </a:xfrm>
            <a:prstGeom prst="rect">
              <a:avLst/>
            </a:prstGeom>
            <a:solidFill>
              <a:srgbClr val="669FD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36"/>
            <p:cNvSpPr/>
            <p:nvPr/>
          </p:nvSpPr>
          <p:spPr>
            <a:xfrm>
              <a:off x="1625193" y="1718293"/>
              <a:ext cx="483372" cy="483372"/>
            </a:xfrm>
            <a:prstGeom prst="rect">
              <a:avLst/>
            </a:prstGeom>
            <a:solidFill>
              <a:srgbClr val="4570B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36"/>
            <p:cNvSpPr/>
            <p:nvPr/>
          </p:nvSpPr>
          <p:spPr>
            <a:xfrm>
              <a:off x="1625193" y="1234535"/>
              <a:ext cx="483372" cy="483372"/>
            </a:xfrm>
            <a:prstGeom prst="rect">
              <a:avLst/>
            </a:prstGeom>
            <a:solidFill>
              <a:srgbClr val="323A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9" name="Google Shape;499;p36"/>
          <p:cNvSpPr txBox="1"/>
          <p:nvPr/>
        </p:nvSpPr>
        <p:spPr>
          <a:xfrm>
            <a:off x="1254369" y="393952"/>
            <a:ext cx="99528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23408D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 AFFIRMATIVE COVERAGE GUIDELINES</a:t>
            </a:r>
            <a:endParaRPr dirty="0">
              <a:latin typeface="Proxima Nova Rg" panose="02000506030000020004"/>
            </a:endParaRPr>
          </a:p>
        </p:txBody>
      </p:sp>
      <p:sp>
        <p:nvSpPr>
          <p:cNvPr id="500" name="Google Shape;500;p36"/>
          <p:cNvSpPr txBox="1"/>
          <p:nvPr/>
        </p:nvSpPr>
        <p:spPr>
          <a:xfrm>
            <a:off x="330996" y="1232249"/>
            <a:ext cx="10876266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Medicaid </a:t>
            </a:r>
            <a:r>
              <a:rPr lang="en-US" sz="36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Act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Coverage for mandatory and optional benefits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Benefits must be equivalent in amount, duration, and scope 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Prohibits plans from banning coverage for treatment on the basis of a specific medical diagnosis </a:t>
            </a:r>
            <a:endParaRPr lang="en-US" dirty="0">
              <a:latin typeface="Proxima Nova Rg" panose="02000506030000020004"/>
            </a:endParaRPr>
          </a:p>
          <a:p>
            <a:pPr marL="914400" lvl="1" indent="-457200">
              <a:buClr>
                <a:srgbClr val="323A49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EPSDT: medically necessary services needed to correct and ameliorate health </a:t>
            </a:r>
            <a:r>
              <a:rPr lang="en-US" sz="32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conditions</a:t>
            </a:r>
            <a:endParaRPr lang="en-US" dirty="0">
              <a:latin typeface="Proxima Nova Rg" panose="02000506030000020004"/>
            </a:endParaRPr>
          </a:p>
          <a:p>
            <a:pPr marL="457200" indent="-457200">
              <a:buClr>
                <a:srgbClr val="323A49"/>
              </a:buClr>
              <a:buSzPts val="3600"/>
              <a:buFont typeface="Arial"/>
              <a:buChar char="•"/>
            </a:pPr>
            <a:r>
              <a:rPr lang="en-US" sz="3600" dirty="0" smtClean="0">
                <a:solidFill>
                  <a:srgbClr val="323A49"/>
                </a:solidFill>
                <a:latin typeface="Proxima Nova Rg" panose="02000506030000020004"/>
                <a:ea typeface="Proxima Nova"/>
                <a:cs typeface="Proxima Nova"/>
                <a:sym typeface="Proxima Nova"/>
              </a:rPr>
              <a:t>Other state and federal laws</a:t>
            </a:r>
            <a:endParaRPr lang="en-US"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323A49"/>
              </a:buClr>
              <a:buSzPts val="3600"/>
              <a:buFont typeface="Arial"/>
              <a:buChar char="•"/>
            </a:pPr>
            <a:endParaRPr sz="3600" dirty="0">
              <a:solidFill>
                <a:srgbClr val="323A49"/>
              </a:solidFill>
              <a:latin typeface="Proxima Nova Rg" panose="02000506030000020004"/>
              <a:ea typeface="Proxima Nova"/>
              <a:cs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93339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878</Words>
  <Application>Microsoft Office PowerPoint</Application>
  <PresentationFormat>Widescreen</PresentationFormat>
  <Paragraphs>174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Proxima Nova</vt:lpstr>
      <vt:lpstr>Proxima Nova Rg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 Athayde-Rizzaro</dc:creator>
  <cp:lastModifiedBy>Luc Athayde-Rizzaro</cp:lastModifiedBy>
  <cp:revision>11</cp:revision>
  <dcterms:created xsi:type="dcterms:W3CDTF">2019-01-16T14:42:42Z</dcterms:created>
  <dcterms:modified xsi:type="dcterms:W3CDTF">2019-01-16T16:11:35Z</dcterms:modified>
</cp:coreProperties>
</file>