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780" r:id="rId2"/>
    <p:sldId id="885" r:id="rId3"/>
    <p:sldId id="883" r:id="rId4"/>
    <p:sldId id="879" r:id="rId5"/>
    <p:sldId id="882" r:id="rId6"/>
    <p:sldId id="865" r:id="rId7"/>
    <p:sldId id="864" r:id="rId8"/>
    <p:sldId id="886" r:id="rId9"/>
    <p:sldId id="841" r:id="rId10"/>
    <p:sldId id="88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623E"/>
    <a:srgbClr val="B84C23"/>
    <a:srgbClr val="5F71B6"/>
    <a:srgbClr val="AC4721"/>
    <a:srgbClr val="FFFFFF"/>
    <a:srgbClr val="9EAFFF"/>
    <a:srgbClr val="829CFF"/>
    <a:srgbClr val="6C82D3"/>
    <a:srgbClr val="5E6FB4"/>
    <a:srgbClr val="CCC6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13" autoAdjust="0"/>
    <p:restoredTop sz="97214" autoAdjust="0"/>
  </p:normalViewPr>
  <p:slideViewPr>
    <p:cSldViewPr snapToGrid="0" snapToObjects="1">
      <p:cViewPr>
        <p:scale>
          <a:sx n="63" d="100"/>
          <a:sy n="63" d="100"/>
        </p:scale>
        <p:origin x="-2496" y="-14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898466-71CE-344F-9AAF-11E577C69B01}" type="doc">
      <dgm:prSet loTypeId="urn:microsoft.com/office/officeart/2005/8/layout/chevron1" loCatId="" qsTypeId="urn:microsoft.com/office/officeart/2005/8/quickstyle/simple4" qsCatId="simple" csTypeId="urn:microsoft.com/office/officeart/2005/8/colors/accent1_2" csCatId="accent1" phldr="1"/>
      <dgm:spPr/>
    </dgm:pt>
    <dgm:pt modelId="{343A4311-027D-8C43-8AF9-336516E631C9}">
      <dgm:prSet phldrT="[Text]" custT="1"/>
      <dgm:spPr>
        <a:solidFill>
          <a:srgbClr val="BC4D23"/>
        </a:solidFill>
      </dgm:spPr>
      <dgm:t>
        <a:bodyPr/>
        <a:lstStyle/>
        <a:p>
          <a:r>
            <a:rPr lang="en-US" sz="2000" b="1" dirty="0" smtClean="0"/>
            <a:t>Segregationists</a:t>
          </a:r>
          <a:endParaRPr lang="en-US" sz="2200" b="1" dirty="0"/>
        </a:p>
      </dgm:t>
    </dgm:pt>
    <dgm:pt modelId="{D1C1FD4F-B8AD-4F40-9439-8A0FD1DF91E5}" type="parTrans" cxnId="{45B9D04E-CEF9-874C-B57C-52A17D863C51}">
      <dgm:prSet/>
      <dgm:spPr/>
      <dgm:t>
        <a:bodyPr/>
        <a:lstStyle/>
        <a:p>
          <a:endParaRPr lang="en-US"/>
        </a:p>
      </dgm:t>
    </dgm:pt>
    <dgm:pt modelId="{27BD3CB7-5B09-994F-BF40-3CEC3E468016}" type="sibTrans" cxnId="{45B9D04E-CEF9-874C-B57C-52A17D863C51}">
      <dgm:prSet/>
      <dgm:spPr/>
      <dgm:t>
        <a:bodyPr/>
        <a:lstStyle/>
        <a:p>
          <a:endParaRPr lang="en-US"/>
        </a:p>
      </dgm:t>
    </dgm:pt>
    <dgm:pt modelId="{F1C139E9-2D36-2F4F-A7FD-68A991B1519B}">
      <dgm:prSet phldrT="[Text]"/>
      <dgm:spPr>
        <a:solidFill>
          <a:srgbClr val="E09C46"/>
        </a:solidFill>
      </dgm:spPr>
      <dgm:t>
        <a:bodyPr/>
        <a:lstStyle/>
        <a:p>
          <a:r>
            <a:rPr lang="en-US" b="1" dirty="0" smtClean="0"/>
            <a:t>Assimilationists</a:t>
          </a:r>
          <a:endParaRPr lang="en-US" b="1" dirty="0"/>
        </a:p>
      </dgm:t>
    </dgm:pt>
    <dgm:pt modelId="{71C5DD36-24B9-B845-9F8C-B66BEAEFDCBC}" type="parTrans" cxnId="{04632596-46CB-6142-9506-7277309486A5}">
      <dgm:prSet/>
      <dgm:spPr/>
      <dgm:t>
        <a:bodyPr/>
        <a:lstStyle/>
        <a:p>
          <a:endParaRPr lang="en-US"/>
        </a:p>
      </dgm:t>
    </dgm:pt>
    <dgm:pt modelId="{2991D884-9EA3-D943-8772-45DD1518CD50}" type="sibTrans" cxnId="{04632596-46CB-6142-9506-7277309486A5}">
      <dgm:prSet/>
      <dgm:spPr/>
      <dgm:t>
        <a:bodyPr/>
        <a:lstStyle/>
        <a:p>
          <a:endParaRPr lang="en-US"/>
        </a:p>
      </dgm:t>
    </dgm:pt>
    <dgm:pt modelId="{FA7950F2-61C8-E24C-BE05-5916BA17540F}">
      <dgm:prSet phldrT="[Text]"/>
      <dgm:spPr>
        <a:solidFill>
          <a:srgbClr val="43518F"/>
        </a:solidFill>
      </dgm:spPr>
      <dgm:t>
        <a:bodyPr/>
        <a:lstStyle/>
        <a:p>
          <a:r>
            <a:rPr lang="en-US" b="1" dirty="0" smtClean="0"/>
            <a:t>Anti-Racists</a:t>
          </a:r>
          <a:endParaRPr lang="en-US" b="1" dirty="0"/>
        </a:p>
      </dgm:t>
    </dgm:pt>
    <dgm:pt modelId="{9313CBC9-1937-A049-85FC-D7C66F52EA87}" type="parTrans" cxnId="{86E0FE34-9998-7B4F-BB0C-472130CA3485}">
      <dgm:prSet/>
      <dgm:spPr/>
      <dgm:t>
        <a:bodyPr/>
        <a:lstStyle/>
        <a:p>
          <a:endParaRPr lang="en-US"/>
        </a:p>
      </dgm:t>
    </dgm:pt>
    <dgm:pt modelId="{FA2965F5-AA4D-F146-8ADF-5391C86925B8}" type="sibTrans" cxnId="{86E0FE34-9998-7B4F-BB0C-472130CA3485}">
      <dgm:prSet/>
      <dgm:spPr/>
      <dgm:t>
        <a:bodyPr/>
        <a:lstStyle/>
        <a:p>
          <a:endParaRPr lang="en-US"/>
        </a:p>
      </dgm:t>
    </dgm:pt>
    <dgm:pt modelId="{B8AE8EBB-28B7-8B41-B105-B7442E788440}" type="pres">
      <dgm:prSet presAssocID="{3D898466-71CE-344F-9AAF-11E577C69B01}" presName="Name0" presStyleCnt="0">
        <dgm:presLayoutVars>
          <dgm:dir/>
          <dgm:animLvl val="lvl"/>
          <dgm:resizeHandles val="exact"/>
        </dgm:presLayoutVars>
      </dgm:prSet>
      <dgm:spPr/>
    </dgm:pt>
    <dgm:pt modelId="{42681EC2-5A3E-5F46-8A9F-6F3200832321}" type="pres">
      <dgm:prSet presAssocID="{343A4311-027D-8C43-8AF9-336516E631C9}" presName="parTxOnly" presStyleLbl="node1" presStyleIdx="0" presStyleCnt="3">
        <dgm:presLayoutVars>
          <dgm:chMax val="0"/>
          <dgm:chPref val="0"/>
          <dgm:bulletEnabled val="1"/>
        </dgm:presLayoutVars>
      </dgm:prSet>
      <dgm:spPr/>
      <dgm:t>
        <a:bodyPr/>
        <a:lstStyle/>
        <a:p>
          <a:endParaRPr lang="en-US"/>
        </a:p>
      </dgm:t>
    </dgm:pt>
    <dgm:pt modelId="{9ADAEF00-75C5-6341-ABA7-B5B6236E1C7F}" type="pres">
      <dgm:prSet presAssocID="{27BD3CB7-5B09-994F-BF40-3CEC3E468016}" presName="parTxOnlySpace" presStyleCnt="0"/>
      <dgm:spPr/>
    </dgm:pt>
    <dgm:pt modelId="{5AABAABC-9327-884B-A030-64A8ADC91DDA}" type="pres">
      <dgm:prSet presAssocID="{F1C139E9-2D36-2F4F-A7FD-68A991B1519B}" presName="parTxOnly" presStyleLbl="node1" presStyleIdx="1" presStyleCnt="3">
        <dgm:presLayoutVars>
          <dgm:chMax val="0"/>
          <dgm:chPref val="0"/>
          <dgm:bulletEnabled val="1"/>
        </dgm:presLayoutVars>
      </dgm:prSet>
      <dgm:spPr/>
      <dgm:t>
        <a:bodyPr/>
        <a:lstStyle/>
        <a:p>
          <a:endParaRPr lang="en-US"/>
        </a:p>
      </dgm:t>
    </dgm:pt>
    <dgm:pt modelId="{B5BA6DF5-636F-0746-B67F-2DA68F0D355D}" type="pres">
      <dgm:prSet presAssocID="{2991D884-9EA3-D943-8772-45DD1518CD50}" presName="parTxOnlySpace" presStyleCnt="0"/>
      <dgm:spPr/>
    </dgm:pt>
    <dgm:pt modelId="{8E454637-413A-0642-87AC-1B267DBA3DFC}" type="pres">
      <dgm:prSet presAssocID="{FA7950F2-61C8-E24C-BE05-5916BA17540F}" presName="parTxOnly" presStyleLbl="node1" presStyleIdx="2" presStyleCnt="3">
        <dgm:presLayoutVars>
          <dgm:chMax val="0"/>
          <dgm:chPref val="0"/>
          <dgm:bulletEnabled val="1"/>
        </dgm:presLayoutVars>
      </dgm:prSet>
      <dgm:spPr/>
      <dgm:t>
        <a:bodyPr/>
        <a:lstStyle/>
        <a:p>
          <a:endParaRPr lang="en-US"/>
        </a:p>
      </dgm:t>
    </dgm:pt>
  </dgm:ptLst>
  <dgm:cxnLst>
    <dgm:cxn modelId="{04632596-46CB-6142-9506-7277309486A5}" srcId="{3D898466-71CE-344F-9AAF-11E577C69B01}" destId="{F1C139E9-2D36-2F4F-A7FD-68A991B1519B}" srcOrd="1" destOrd="0" parTransId="{71C5DD36-24B9-B845-9F8C-B66BEAEFDCBC}" sibTransId="{2991D884-9EA3-D943-8772-45DD1518CD50}"/>
    <dgm:cxn modelId="{86E0FE34-9998-7B4F-BB0C-472130CA3485}" srcId="{3D898466-71CE-344F-9AAF-11E577C69B01}" destId="{FA7950F2-61C8-E24C-BE05-5916BA17540F}" srcOrd="2" destOrd="0" parTransId="{9313CBC9-1937-A049-85FC-D7C66F52EA87}" sibTransId="{FA2965F5-AA4D-F146-8ADF-5391C86925B8}"/>
    <dgm:cxn modelId="{7BAD5EF2-05B6-5B4A-9E67-D28EE0B4ED80}" type="presOf" srcId="{3D898466-71CE-344F-9AAF-11E577C69B01}" destId="{B8AE8EBB-28B7-8B41-B105-B7442E788440}" srcOrd="0" destOrd="0" presId="urn:microsoft.com/office/officeart/2005/8/layout/chevron1"/>
    <dgm:cxn modelId="{45B9D04E-CEF9-874C-B57C-52A17D863C51}" srcId="{3D898466-71CE-344F-9AAF-11E577C69B01}" destId="{343A4311-027D-8C43-8AF9-336516E631C9}" srcOrd="0" destOrd="0" parTransId="{D1C1FD4F-B8AD-4F40-9439-8A0FD1DF91E5}" sibTransId="{27BD3CB7-5B09-994F-BF40-3CEC3E468016}"/>
    <dgm:cxn modelId="{C9A9E350-5DC3-6341-9C23-54631CE168BF}" type="presOf" srcId="{F1C139E9-2D36-2F4F-A7FD-68A991B1519B}" destId="{5AABAABC-9327-884B-A030-64A8ADC91DDA}" srcOrd="0" destOrd="0" presId="urn:microsoft.com/office/officeart/2005/8/layout/chevron1"/>
    <dgm:cxn modelId="{2A27875B-8C5C-8046-BD2E-8D8FD5F798B4}" type="presOf" srcId="{343A4311-027D-8C43-8AF9-336516E631C9}" destId="{42681EC2-5A3E-5F46-8A9F-6F3200832321}" srcOrd="0" destOrd="0" presId="urn:microsoft.com/office/officeart/2005/8/layout/chevron1"/>
    <dgm:cxn modelId="{C71A683D-797A-1041-904F-72DB2187C910}" type="presOf" srcId="{FA7950F2-61C8-E24C-BE05-5916BA17540F}" destId="{8E454637-413A-0642-87AC-1B267DBA3DFC}" srcOrd="0" destOrd="0" presId="urn:microsoft.com/office/officeart/2005/8/layout/chevron1"/>
    <dgm:cxn modelId="{FD440141-E618-9B4D-B92F-7856D1B06918}" type="presParOf" srcId="{B8AE8EBB-28B7-8B41-B105-B7442E788440}" destId="{42681EC2-5A3E-5F46-8A9F-6F3200832321}" srcOrd="0" destOrd="0" presId="urn:microsoft.com/office/officeart/2005/8/layout/chevron1"/>
    <dgm:cxn modelId="{2FED829E-C338-0B4F-8811-A26B0D865E2A}" type="presParOf" srcId="{B8AE8EBB-28B7-8B41-B105-B7442E788440}" destId="{9ADAEF00-75C5-6341-ABA7-B5B6236E1C7F}" srcOrd="1" destOrd="0" presId="urn:microsoft.com/office/officeart/2005/8/layout/chevron1"/>
    <dgm:cxn modelId="{9B1C34CE-E2F5-C64F-BD90-A3681C914798}" type="presParOf" srcId="{B8AE8EBB-28B7-8B41-B105-B7442E788440}" destId="{5AABAABC-9327-884B-A030-64A8ADC91DDA}" srcOrd="2" destOrd="0" presId="urn:microsoft.com/office/officeart/2005/8/layout/chevron1"/>
    <dgm:cxn modelId="{0253057F-8085-FC49-A0EF-CEB1FE593C61}" type="presParOf" srcId="{B8AE8EBB-28B7-8B41-B105-B7442E788440}" destId="{B5BA6DF5-636F-0746-B67F-2DA68F0D355D}" srcOrd="3" destOrd="0" presId="urn:microsoft.com/office/officeart/2005/8/layout/chevron1"/>
    <dgm:cxn modelId="{D0F6631D-8B9D-E749-B70A-8D2F6649A8E1}" type="presParOf" srcId="{B8AE8EBB-28B7-8B41-B105-B7442E788440}" destId="{8E454637-413A-0642-87AC-1B267DBA3DF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81EC2-5A3E-5F46-8A9F-6F3200832321}">
      <dsp:nvSpPr>
        <dsp:cNvPr id="0" name=""/>
        <dsp:cNvSpPr/>
      </dsp:nvSpPr>
      <dsp:spPr>
        <a:xfrm>
          <a:off x="2411" y="903447"/>
          <a:ext cx="2937420" cy="1174968"/>
        </a:xfrm>
        <a:prstGeom prst="chevron">
          <a:avLst/>
        </a:prstGeom>
        <a:solidFill>
          <a:srgbClr val="BC4D2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Segregationists</a:t>
          </a:r>
          <a:endParaRPr lang="en-US" sz="2200" b="1" kern="1200" dirty="0"/>
        </a:p>
      </dsp:txBody>
      <dsp:txXfrm>
        <a:off x="589895" y="903447"/>
        <a:ext cx="1762452" cy="1174968"/>
      </dsp:txXfrm>
    </dsp:sp>
    <dsp:sp modelId="{5AABAABC-9327-884B-A030-64A8ADC91DDA}">
      <dsp:nvSpPr>
        <dsp:cNvPr id="0" name=""/>
        <dsp:cNvSpPr/>
      </dsp:nvSpPr>
      <dsp:spPr>
        <a:xfrm>
          <a:off x="2646089" y="903447"/>
          <a:ext cx="2937420" cy="1174968"/>
        </a:xfrm>
        <a:prstGeom prst="chevron">
          <a:avLst/>
        </a:prstGeom>
        <a:solidFill>
          <a:srgbClr val="E09C4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Assimilationists</a:t>
          </a:r>
          <a:endParaRPr lang="en-US" sz="2000" b="1" kern="1200" dirty="0"/>
        </a:p>
      </dsp:txBody>
      <dsp:txXfrm>
        <a:off x="3233573" y="903447"/>
        <a:ext cx="1762452" cy="1174968"/>
      </dsp:txXfrm>
    </dsp:sp>
    <dsp:sp modelId="{8E454637-413A-0642-87AC-1B267DBA3DFC}">
      <dsp:nvSpPr>
        <dsp:cNvPr id="0" name=""/>
        <dsp:cNvSpPr/>
      </dsp:nvSpPr>
      <dsp:spPr>
        <a:xfrm>
          <a:off x="5289768" y="903447"/>
          <a:ext cx="2937420" cy="1174968"/>
        </a:xfrm>
        <a:prstGeom prst="chevron">
          <a:avLst/>
        </a:prstGeom>
        <a:solidFill>
          <a:srgbClr val="43518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t>Anti-Racists</a:t>
          </a:r>
          <a:endParaRPr lang="en-US" sz="2000" b="1" kern="1200" dirty="0"/>
        </a:p>
      </dsp:txBody>
      <dsp:txXfrm>
        <a:off x="5877252" y="903447"/>
        <a:ext cx="1762452" cy="11749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794CA2-4710-FB46-81F3-2C736DFA36F3}" type="datetimeFigureOut">
              <a:rPr lang="en-US" smtClean="0"/>
              <a:pPr/>
              <a:t>1/25/19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A47B93-1BAB-794E-8B32-9673FB517D5D}" type="slidenum">
              <a:rPr lang="en-US" smtClean="0"/>
              <a:pPr/>
              <a:t>‹#›</a:t>
            </a:fld>
            <a:endParaRPr lang="en-US"/>
          </a:p>
        </p:txBody>
      </p:sp>
    </p:spTree>
    <p:extLst>
      <p:ext uri="{BB962C8B-B14F-4D97-AF65-F5344CB8AC3E}">
        <p14:creationId xmlns:p14="http://schemas.microsoft.com/office/powerpoint/2010/main" val="17645522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47B93-1BAB-794E-8B32-9673FB517D5D}" type="slidenum">
              <a:rPr lang="en-US" smtClean="0"/>
              <a:pPr/>
              <a:t>1</a:t>
            </a:fld>
            <a:endParaRPr lang="en-US"/>
          </a:p>
        </p:txBody>
      </p:sp>
    </p:spTree>
    <p:extLst>
      <p:ext uri="{BB962C8B-B14F-4D97-AF65-F5344CB8AC3E}">
        <p14:creationId xmlns:p14="http://schemas.microsoft.com/office/powerpoint/2010/main" val="429252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6A47B93-1BAB-794E-8B32-9673FB517D5D}" type="slidenum">
              <a:rPr lang="en-US" smtClean="0"/>
              <a:pPr/>
              <a:t>2</a:t>
            </a:fld>
            <a:endParaRPr lang="en-US"/>
          </a:p>
        </p:txBody>
      </p:sp>
    </p:spTree>
    <p:extLst>
      <p:ext uri="{BB962C8B-B14F-4D97-AF65-F5344CB8AC3E}">
        <p14:creationId xmlns:p14="http://schemas.microsoft.com/office/powerpoint/2010/main" val="15725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people to keep these facts in mind as they view the video</a:t>
            </a:r>
            <a:endParaRPr lang="en-US" dirty="0"/>
          </a:p>
        </p:txBody>
      </p:sp>
      <p:sp>
        <p:nvSpPr>
          <p:cNvPr id="4" name="Slide Number Placeholder 3"/>
          <p:cNvSpPr>
            <a:spLocks noGrp="1"/>
          </p:cNvSpPr>
          <p:nvPr>
            <p:ph type="sldNum" sz="quarter" idx="10"/>
          </p:nvPr>
        </p:nvSpPr>
        <p:spPr/>
        <p:txBody>
          <a:bodyPr/>
          <a:lstStyle/>
          <a:p>
            <a:fld id="{C6A47B93-1BAB-794E-8B32-9673FB517D5D}" type="slidenum">
              <a:rPr lang="en-US" smtClean="0"/>
              <a:pPr/>
              <a:t>5</a:t>
            </a:fld>
            <a:endParaRPr lang="en-US"/>
          </a:p>
        </p:txBody>
      </p:sp>
    </p:spTree>
    <p:extLst>
      <p:ext uri="{BB962C8B-B14F-4D97-AF65-F5344CB8AC3E}">
        <p14:creationId xmlns:p14="http://schemas.microsoft.com/office/powerpoint/2010/main" val="304053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rgbClr val="000000"/>
              </a:buClr>
              <a:buFont typeface="Arial"/>
              <a:buNone/>
            </a:pPr>
            <a:r>
              <a:rPr lang="en-US" dirty="0" smtClean="0"/>
              <a:t>NBEC hopes to </a:t>
            </a:r>
            <a:r>
              <a:rPr lang="en-US" dirty="0"/>
              <a:t>foster further dialogue on this issue, to help </a:t>
            </a:r>
            <a:r>
              <a:rPr lang="en-US" dirty="0" smtClean="0"/>
              <a:t>WIC </a:t>
            </a:r>
            <a:r>
              <a:rPr lang="en-US" dirty="0"/>
              <a:t>adopt a common definition of racism, and to help staff to better understand how racism is related to the Social Determinants of </a:t>
            </a:r>
            <a:r>
              <a:rPr lang="en-US" dirty="0" smtClean="0"/>
              <a:t>Health and your work specifically.  </a:t>
            </a:r>
          </a:p>
          <a:p>
            <a:pPr marL="0" lvl="0" indent="0">
              <a:spcBef>
                <a:spcPts val="0"/>
              </a:spcBef>
              <a:spcAft>
                <a:spcPts val="0"/>
              </a:spcAft>
              <a:buClr>
                <a:srgbClr val="000000"/>
              </a:buClr>
              <a:buFont typeface="Arial"/>
              <a:buNone/>
            </a:pPr>
            <a:endParaRPr lang="en-US" dirty="0" smtClean="0"/>
          </a:p>
          <a:p>
            <a:pPr marL="0" lvl="0" indent="0">
              <a:spcBef>
                <a:spcPts val="0"/>
              </a:spcBef>
              <a:spcAft>
                <a:spcPts val="0"/>
              </a:spcAft>
              <a:buClr>
                <a:srgbClr val="000000"/>
              </a:buClr>
              <a:buFont typeface="Arial"/>
              <a:buNone/>
            </a:pPr>
            <a:r>
              <a:rPr lang="en-US" dirty="0" smtClean="0"/>
              <a:t>Rac</a:t>
            </a:r>
            <a:r>
              <a:rPr lang="en-US" i="1" dirty="0" smtClean="0"/>
              <a:t>ism</a:t>
            </a:r>
            <a:r>
              <a:rPr lang="en-US" dirty="0" smtClean="0"/>
              <a:t> </a:t>
            </a:r>
            <a:r>
              <a:rPr lang="en-US" dirty="0"/>
              <a:t>(not “race”) is a driver of health </a:t>
            </a:r>
            <a:r>
              <a:rPr lang="en-US" dirty="0" smtClean="0"/>
              <a:t>inequities, income inequities, and access inequities that drive people to</a:t>
            </a:r>
            <a:r>
              <a:rPr lang="en-US" baseline="0" dirty="0" smtClean="0"/>
              <a:t> your offices</a:t>
            </a:r>
            <a:r>
              <a:rPr lang="en-US" dirty="0" smtClean="0"/>
              <a:t>.</a:t>
            </a:r>
            <a:endParaRPr dirty="0"/>
          </a:p>
          <a:p>
            <a:pPr marL="0" lvl="0" indent="0">
              <a:spcBef>
                <a:spcPts val="0"/>
              </a:spcBef>
              <a:spcAft>
                <a:spcPts val="0"/>
              </a:spcAft>
              <a:buClr>
                <a:srgbClr val="000000"/>
              </a:buClr>
              <a:buFont typeface="Arial"/>
              <a:buNone/>
            </a:pPr>
            <a:r>
              <a:rPr lang="en-US" dirty="0"/>
              <a:t> </a:t>
            </a:r>
            <a:endParaRPr dirty="0"/>
          </a:p>
          <a:p>
            <a:pPr marL="0" lvl="0" indent="0">
              <a:spcBef>
                <a:spcPts val="0"/>
              </a:spcBef>
              <a:spcAft>
                <a:spcPts val="0"/>
              </a:spcAft>
              <a:buClr>
                <a:srgbClr val="000000"/>
              </a:buClr>
              <a:buFont typeface="Arial"/>
              <a:buNone/>
            </a:pPr>
            <a:r>
              <a:rPr lang="en-US" dirty="0"/>
              <a:t>Racism affects health both directly (i.e., via chronic stress) and indirectly (i.e., via race-based discrimination across multiple systems which creates differential access to high-quality schools, safe neighborhoods, good jobs, and quality healthcare, in other words, by shaping Social Determinants of Health.)</a:t>
            </a:r>
            <a:endParaRPr dirty="0"/>
          </a:p>
          <a:p>
            <a:pPr marL="0" lvl="0" indent="0">
              <a:spcBef>
                <a:spcPts val="0"/>
              </a:spcBef>
              <a:spcAft>
                <a:spcPts val="0"/>
              </a:spcAft>
              <a:buClr>
                <a:srgbClr val="000000"/>
              </a:buClr>
              <a:buFont typeface="Arial"/>
              <a:buNone/>
            </a:pPr>
            <a:endParaRPr dirty="0"/>
          </a:p>
          <a:p>
            <a:pPr marL="0" lvl="0" indent="0">
              <a:spcBef>
                <a:spcPts val="0"/>
              </a:spcBef>
              <a:spcAft>
                <a:spcPts val="0"/>
              </a:spcAft>
              <a:buNone/>
            </a:pPr>
            <a:endParaRPr dirty="0"/>
          </a:p>
        </p:txBody>
      </p:sp>
      <p:sp>
        <p:nvSpPr>
          <p:cNvPr id="312" name="Shape 312"/>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“Slavery was as customary as prisons are today. Few could imagine an ordered world without them.” </a:t>
            </a:r>
          </a:p>
          <a:p>
            <a:r>
              <a:rPr lang="en-US" dirty="0" smtClean="0"/>
              <a:t>― </a:t>
            </a:r>
            <a:r>
              <a:rPr lang="en-US" dirty="0" err="1" smtClean="0"/>
              <a:t>Ibram</a:t>
            </a:r>
            <a:r>
              <a:rPr lang="en-US" dirty="0" smtClean="0"/>
              <a:t> X. </a:t>
            </a:r>
            <a:r>
              <a:rPr lang="en-US" dirty="0" err="1" smtClean="0"/>
              <a:t>Kendi</a:t>
            </a:r>
            <a:r>
              <a:rPr lang="en-US" dirty="0" smtClean="0"/>
              <a:t>, Stamped from the Beginning: The Definitive History of Racist Ideas in America</a:t>
            </a:r>
          </a:p>
          <a:p>
            <a:endParaRPr lang="en-US" dirty="0" smtClean="0"/>
          </a:p>
          <a:p>
            <a:r>
              <a:rPr lang="en-US" dirty="0" smtClean="0"/>
              <a:t>“Of course, racist planters could not admit that Black runaways were self-reliant enough to effect their own safety and happiness—to be free.” </a:t>
            </a:r>
          </a:p>
          <a:p>
            <a:r>
              <a:rPr lang="en-US" dirty="0" smtClean="0"/>
              <a:t>― </a:t>
            </a:r>
            <a:r>
              <a:rPr lang="en-US" dirty="0" err="1" smtClean="0"/>
              <a:t>Ibram</a:t>
            </a:r>
            <a:r>
              <a:rPr lang="en-US" dirty="0" smtClean="0"/>
              <a:t> X. </a:t>
            </a:r>
            <a:r>
              <a:rPr lang="en-US" dirty="0" err="1" smtClean="0"/>
              <a:t>Kendi</a:t>
            </a:r>
            <a:r>
              <a:rPr lang="en-US" dirty="0" smtClean="0"/>
              <a:t>, Stamped from the Beginning: The Definitive History of Racist Ideas in America</a:t>
            </a:r>
          </a:p>
          <a:p>
            <a:endParaRPr lang="en-US" dirty="0" smtClean="0"/>
          </a:p>
          <a:p>
            <a:r>
              <a:rPr lang="en-US" dirty="0" smtClean="0"/>
              <a:t>“When you truly believe that the racial groups are equal, then you also believe that racial disparities must be the result of racial discrimination. Committed to this antiracist idea of group equality, I was able to self-critique, discover, and shed the racist ideas I had consumed over my lifetime when I uncovered and exposed the racist ideas that others have produced over the lifetime of America.</a:t>
            </a:r>
          </a:p>
          <a:p>
            <a:endParaRPr lang="en-US" baseline="0" dirty="0" smtClean="0"/>
          </a:p>
          <a:p>
            <a:r>
              <a:rPr lang="en-US" baseline="0" dirty="0" smtClean="0"/>
              <a:t>“Racially discriminatory policies have usually sprung from economic, political, and cultural self-interests, self-interests that are constantly changing. Politicians seeking higher office have primarily created and defended discriminatory policies out of political self-interest—not racist ideas. Capitalists seeking to increase profit margins have primarily created and defended discriminatory policies out of economic self-interest—not racist ideas. Cultural professionals, including theologians, artists, scholars, and journalists, were seeking to advance their careers or cultures and have primarily created and defended discriminatory policies out of professional self-interest—not racist ideas.” </a:t>
            </a:r>
          </a:p>
          <a:p>
            <a:r>
              <a:rPr lang="en-US" baseline="0" dirty="0" smtClean="0"/>
              <a:t>― </a:t>
            </a:r>
            <a:r>
              <a:rPr lang="en-US" baseline="0" dirty="0" err="1" smtClean="0"/>
              <a:t>Ibram</a:t>
            </a:r>
            <a:r>
              <a:rPr lang="en-US" baseline="0" dirty="0" smtClean="0"/>
              <a:t> X. </a:t>
            </a:r>
            <a:r>
              <a:rPr lang="en-US" baseline="0" dirty="0" err="1" smtClean="0"/>
              <a:t>Kendi</a:t>
            </a:r>
            <a:r>
              <a:rPr lang="en-US" baseline="0" dirty="0" smtClean="0"/>
              <a:t>, Stamped from the Beginning: The Definitive History of Racist Ideas in America</a:t>
            </a:r>
          </a:p>
          <a:p>
            <a:endParaRPr lang="en-US" baseline="0" dirty="0" smtClean="0"/>
          </a:p>
          <a:p>
            <a:r>
              <a:rPr lang="en-US" baseline="0" dirty="0" smtClean="0"/>
              <a:t>“That is what it truly means to think as an antiracist: to think there is nothing wrong with Black people, to think that racial groups are equal. There are lazy and unwise and harmful individuals of African ancestry. There are lazy and unwise and harmful individuals of European ancestry. There are industrious and wise and harmless individuals of European ancestry. There are industrious and wise and harmless individuals of African ancestry. But no racial group has ever had a monopoly on any type of human trait or gene—not now, not ever.” </a:t>
            </a:r>
          </a:p>
          <a:p>
            <a:r>
              <a:rPr lang="en-US" baseline="0" dirty="0" smtClean="0"/>
              <a:t>― </a:t>
            </a:r>
            <a:r>
              <a:rPr lang="en-US" baseline="0" dirty="0" err="1" smtClean="0"/>
              <a:t>Ibram</a:t>
            </a:r>
            <a:r>
              <a:rPr lang="en-US" baseline="0" dirty="0" smtClean="0"/>
              <a:t> X. </a:t>
            </a:r>
            <a:r>
              <a:rPr lang="en-US" baseline="0" dirty="0" err="1" smtClean="0"/>
              <a:t>Kendi</a:t>
            </a:r>
            <a:r>
              <a:rPr lang="en-US" baseline="0" dirty="0" smtClean="0"/>
              <a:t>, Stamped from the Beginning: The Definitive History of Racist Ideas in America</a:t>
            </a:r>
          </a:p>
          <a:p>
            <a:endParaRPr lang="en-US" dirty="0"/>
          </a:p>
        </p:txBody>
      </p:sp>
      <p:sp>
        <p:nvSpPr>
          <p:cNvPr id="4" name="Slide Number Placeholder 3"/>
          <p:cNvSpPr>
            <a:spLocks noGrp="1"/>
          </p:cNvSpPr>
          <p:nvPr>
            <p:ph type="sldNum" sz="quarter" idx="10"/>
          </p:nvPr>
        </p:nvSpPr>
        <p:spPr/>
        <p:txBody>
          <a:bodyPr/>
          <a:lstStyle/>
          <a:p>
            <a:fld id="{C6A47B93-1BAB-794E-8B32-9673FB517D5D}" type="slidenum">
              <a:rPr lang="en-US" smtClean="0"/>
              <a:pPr/>
              <a:t>9</a:t>
            </a:fld>
            <a:endParaRPr lang="en-US"/>
          </a:p>
        </p:txBody>
      </p:sp>
    </p:spTree>
    <p:extLst>
      <p:ext uri="{BB962C8B-B14F-4D97-AF65-F5344CB8AC3E}">
        <p14:creationId xmlns:p14="http://schemas.microsoft.com/office/powerpoint/2010/main" val="423079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B8347A-E59C-2A4D-A448-0589BD8927A5}" type="datetimeFigureOut">
              <a:rPr lang="en-US" smtClean="0"/>
              <a:pPr/>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E7506-C0E7-6E49-8B11-6ACE2A1179FE}" type="slidenum">
              <a:rPr lang="en-US" smtClean="0"/>
              <a:pPr/>
              <a:t>‹#›</a:t>
            </a:fld>
            <a:endParaRPr lang="en-US"/>
          </a:p>
        </p:txBody>
      </p:sp>
    </p:spTree>
    <p:extLst>
      <p:ext uri="{BB962C8B-B14F-4D97-AF65-F5344CB8AC3E}">
        <p14:creationId xmlns:p14="http://schemas.microsoft.com/office/powerpoint/2010/main" val="56603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B8347A-E59C-2A4D-A448-0589BD8927A5}" type="datetimeFigureOut">
              <a:rPr lang="en-US" smtClean="0"/>
              <a:pPr/>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E7506-C0E7-6E49-8B11-6ACE2A1179FE}" type="slidenum">
              <a:rPr lang="en-US" smtClean="0"/>
              <a:pPr/>
              <a:t>‹#›</a:t>
            </a:fld>
            <a:endParaRPr lang="en-US"/>
          </a:p>
        </p:txBody>
      </p:sp>
    </p:spTree>
    <p:extLst>
      <p:ext uri="{BB962C8B-B14F-4D97-AF65-F5344CB8AC3E}">
        <p14:creationId xmlns:p14="http://schemas.microsoft.com/office/powerpoint/2010/main" val="717973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B8347A-E59C-2A4D-A448-0589BD8927A5}" type="datetimeFigureOut">
              <a:rPr lang="en-US" smtClean="0"/>
              <a:pPr/>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E7506-C0E7-6E49-8B11-6ACE2A1179FE}" type="slidenum">
              <a:rPr lang="en-US" smtClean="0"/>
              <a:pPr/>
              <a:t>‹#›</a:t>
            </a:fld>
            <a:endParaRPr lang="en-US"/>
          </a:p>
        </p:txBody>
      </p:sp>
    </p:spTree>
    <p:extLst>
      <p:ext uri="{BB962C8B-B14F-4D97-AF65-F5344CB8AC3E}">
        <p14:creationId xmlns:p14="http://schemas.microsoft.com/office/powerpoint/2010/main" val="2394967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B8347A-E59C-2A4D-A448-0589BD8927A5}" type="datetimeFigureOut">
              <a:rPr lang="en-US" smtClean="0"/>
              <a:pPr/>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E7506-C0E7-6E49-8B11-6ACE2A1179FE}" type="slidenum">
              <a:rPr lang="en-US" smtClean="0"/>
              <a:pPr/>
              <a:t>‹#›</a:t>
            </a:fld>
            <a:endParaRPr lang="en-US"/>
          </a:p>
        </p:txBody>
      </p:sp>
    </p:spTree>
    <p:extLst>
      <p:ext uri="{BB962C8B-B14F-4D97-AF65-F5344CB8AC3E}">
        <p14:creationId xmlns:p14="http://schemas.microsoft.com/office/powerpoint/2010/main" val="87185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B8347A-E59C-2A4D-A448-0589BD8927A5}" type="datetimeFigureOut">
              <a:rPr lang="en-US" smtClean="0"/>
              <a:pPr/>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E7506-C0E7-6E49-8B11-6ACE2A1179FE}" type="slidenum">
              <a:rPr lang="en-US" smtClean="0"/>
              <a:pPr/>
              <a:t>‹#›</a:t>
            </a:fld>
            <a:endParaRPr lang="en-US"/>
          </a:p>
        </p:txBody>
      </p:sp>
    </p:spTree>
    <p:extLst>
      <p:ext uri="{BB962C8B-B14F-4D97-AF65-F5344CB8AC3E}">
        <p14:creationId xmlns:p14="http://schemas.microsoft.com/office/powerpoint/2010/main" val="68460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B8347A-E59C-2A4D-A448-0589BD8927A5}" type="datetimeFigureOut">
              <a:rPr lang="en-US" smtClean="0"/>
              <a:pPr/>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E7506-C0E7-6E49-8B11-6ACE2A1179FE}" type="slidenum">
              <a:rPr lang="en-US" smtClean="0"/>
              <a:pPr/>
              <a:t>‹#›</a:t>
            </a:fld>
            <a:endParaRPr lang="en-US"/>
          </a:p>
        </p:txBody>
      </p:sp>
    </p:spTree>
    <p:extLst>
      <p:ext uri="{BB962C8B-B14F-4D97-AF65-F5344CB8AC3E}">
        <p14:creationId xmlns:p14="http://schemas.microsoft.com/office/powerpoint/2010/main" val="415311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B8347A-E59C-2A4D-A448-0589BD8927A5}" type="datetimeFigureOut">
              <a:rPr lang="en-US" smtClean="0"/>
              <a:pPr/>
              <a:t>1/25/19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E7506-C0E7-6E49-8B11-6ACE2A1179FE}" type="slidenum">
              <a:rPr lang="en-US" smtClean="0"/>
              <a:pPr/>
              <a:t>‹#›</a:t>
            </a:fld>
            <a:endParaRPr lang="en-US"/>
          </a:p>
        </p:txBody>
      </p:sp>
    </p:spTree>
    <p:extLst>
      <p:ext uri="{BB962C8B-B14F-4D97-AF65-F5344CB8AC3E}">
        <p14:creationId xmlns:p14="http://schemas.microsoft.com/office/powerpoint/2010/main" val="85717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B8347A-E59C-2A4D-A448-0589BD8927A5}" type="datetimeFigureOut">
              <a:rPr lang="en-US" smtClean="0"/>
              <a:pPr/>
              <a:t>1/25/19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E7506-C0E7-6E49-8B11-6ACE2A1179FE}" type="slidenum">
              <a:rPr lang="en-US" smtClean="0"/>
              <a:pPr/>
              <a:t>‹#›</a:t>
            </a:fld>
            <a:endParaRPr lang="en-US"/>
          </a:p>
        </p:txBody>
      </p:sp>
    </p:spTree>
    <p:extLst>
      <p:ext uri="{BB962C8B-B14F-4D97-AF65-F5344CB8AC3E}">
        <p14:creationId xmlns:p14="http://schemas.microsoft.com/office/powerpoint/2010/main" val="3829241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8347A-E59C-2A4D-A448-0589BD8927A5}" type="datetimeFigureOut">
              <a:rPr lang="en-US" smtClean="0"/>
              <a:pPr/>
              <a:t>1/25/19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E7506-C0E7-6E49-8B11-6ACE2A1179FE}" type="slidenum">
              <a:rPr lang="en-US" smtClean="0"/>
              <a:pPr/>
              <a:t>‹#›</a:t>
            </a:fld>
            <a:endParaRPr lang="en-US"/>
          </a:p>
        </p:txBody>
      </p:sp>
    </p:spTree>
    <p:extLst>
      <p:ext uri="{BB962C8B-B14F-4D97-AF65-F5344CB8AC3E}">
        <p14:creationId xmlns:p14="http://schemas.microsoft.com/office/powerpoint/2010/main" val="370434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8347A-E59C-2A4D-A448-0589BD8927A5}" type="datetimeFigureOut">
              <a:rPr lang="en-US" smtClean="0"/>
              <a:pPr/>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E7506-C0E7-6E49-8B11-6ACE2A1179FE}" type="slidenum">
              <a:rPr lang="en-US" smtClean="0"/>
              <a:pPr/>
              <a:t>‹#›</a:t>
            </a:fld>
            <a:endParaRPr lang="en-US"/>
          </a:p>
        </p:txBody>
      </p:sp>
    </p:spTree>
    <p:extLst>
      <p:ext uri="{BB962C8B-B14F-4D97-AF65-F5344CB8AC3E}">
        <p14:creationId xmlns:p14="http://schemas.microsoft.com/office/powerpoint/2010/main" val="4240493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8347A-E59C-2A4D-A448-0589BD8927A5}" type="datetimeFigureOut">
              <a:rPr lang="en-US" smtClean="0"/>
              <a:pPr/>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E7506-C0E7-6E49-8B11-6ACE2A1179FE}" type="slidenum">
              <a:rPr lang="en-US" smtClean="0"/>
              <a:pPr/>
              <a:t>‹#›</a:t>
            </a:fld>
            <a:endParaRPr lang="en-US"/>
          </a:p>
        </p:txBody>
      </p:sp>
    </p:spTree>
    <p:extLst>
      <p:ext uri="{BB962C8B-B14F-4D97-AF65-F5344CB8AC3E}">
        <p14:creationId xmlns:p14="http://schemas.microsoft.com/office/powerpoint/2010/main" val="39669899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8347A-E59C-2A4D-A448-0589BD8927A5}" type="datetimeFigureOut">
              <a:rPr lang="en-US" smtClean="0"/>
              <a:pPr/>
              <a:t>1/25/19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E7506-C0E7-6E49-8B11-6ACE2A1179FE}" type="slidenum">
              <a:rPr lang="en-US" smtClean="0"/>
              <a:pPr/>
              <a:t>‹#›</a:t>
            </a:fld>
            <a:endParaRPr lang="en-US"/>
          </a:p>
        </p:txBody>
      </p:sp>
    </p:spTree>
    <p:extLst>
      <p:ext uri="{BB962C8B-B14F-4D97-AF65-F5344CB8AC3E}">
        <p14:creationId xmlns:p14="http://schemas.microsoft.com/office/powerpoint/2010/main" val="2250015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png"/><Relationship Id="rId6"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hyperlink" Target="mailto:drjoia@birthequity.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08277" y="5013595"/>
            <a:ext cx="6649203"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sz="3200" b="1" dirty="0" smtClean="0">
              <a:solidFill>
                <a:srgbClr val="5E6FB4"/>
              </a:solidFill>
            </a:endParaRPr>
          </a:p>
        </p:txBody>
      </p:sp>
      <p:sp>
        <p:nvSpPr>
          <p:cNvPr id="14" name="Content Placeholder 2"/>
          <p:cNvSpPr txBox="1">
            <a:spLocks/>
          </p:cNvSpPr>
          <p:nvPr/>
        </p:nvSpPr>
        <p:spPr>
          <a:xfrm>
            <a:off x="315871" y="5393006"/>
            <a:ext cx="8264644" cy="126179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80000"/>
              </a:lnSpc>
            </a:pPr>
            <a:r>
              <a:rPr lang="en-US" b="1" dirty="0" smtClean="0">
                <a:solidFill>
                  <a:schemeClr val="accent1">
                    <a:lumMod val="50000"/>
                  </a:schemeClr>
                </a:solidFill>
              </a:rPr>
              <a:t>Listen to Us!</a:t>
            </a:r>
            <a:endParaRPr lang="en-US" b="1" dirty="0">
              <a:solidFill>
                <a:schemeClr val="accent1">
                  <a:lumMod val="50000"/>
                </a:schemeClr>
              </a:solidFill>
            </a:endParaRPr>
          </a:p>
          <a:p>
            <a:pPr algn="l">
              <a:lnSpc>
                <a:spcPct val="80000"/>
              </a:lnSpc>
            </a:pPr>
            <a:r>
              <a:rPr lang="en-US" sz="2400" dirty="0" err="1" smtClean="0">
                <a:solidFill>
                  <a:schemeClr val="accent1">
                    <a:lumMod val="50000"/>
                  </a:schemeClr>
                </a:solidFill>
              </a:rPr>
              <a:t>Joia</a:t>
            </a:r>
            <a:r>
              <a:rPr lang="en-US" sz="2400" dirty="0" smtClean="0">
                <a:solidFill>
                  <a:schemeClr val="accent1">
                    <a:lumMod val="50000"/>
                  </a:schemeClr>
                </a:solidFill>
              </a:rPr>
              <a:t> </a:t>
            </a:r>
            <a:r>
              <a:rPr lang="en-US" sz="2400" dirty="0" err="1" smtClean="0">
                <a:solidFill>
                  <a:schemeClr val="accent1">
                    <a:lumMod val="50000"/>
                  </a:schemeClr>
                </a:solidFill>
              </a:rPr>
              <a:t>Crear</a:t>
            </a:r>
            <a:r>
              <a:rPr lang="en-US" sz="2400" dirty="0" smtClean="0">
                <a:solidFill>
                  <a:schemeClr val="accent1">
                    <a:lumMod val="50000"/>
                  </a:schemeClr>
                </a:solidFill>
              </a:rPr>
              <a:t>-Perry, MD, FACOG</a:t>
            </a:r>
            <a:endParaRPr lang="en-US" sz="2400" dirty="0">
              <a:solidFill>
                <a:schemeClr val="accent1">
                  <a:lumMod val="50000"/>
                </a:schemeClr>
              </a:solidFill>
            </a:endParaRPr>
          </a:p>
          <a:p>
            <a:pPr algn="l">
              <a:lnSpc>
                <a:spcPct val="80000"/>
              </a:lnSpc>
            </a:pPr>
            <a:r>
              <a:rPr lang="en-US" sz="2400" dirty="0">
                <a:solidFill>
                  <a:schemeClr val="accent1">
                    <a:lumMod val="50000"/>
                  </a:schemeClr>
                </a:solidFill>
              </a:rPr>
              <a:t>January </a:t>
            </a:r>
            <a:r>
              <a:rPr lang="en-US" sz="2400" dirty="0" smtClean="0">
                <a:solidFill>
                  <a:schemeClr val="accent1">
                    <a:lumMod val="50000"/>
                  </a:schemeClr>
                </a:solidFill>
              </a:rPr>
              <a:t>25, </a:t>
            </a:r>
            <a:r>
              <a:rPr lang="en-US" sz="2400" dirty="0">
                <a:solidFill>
                  <a:schemeClr val="accent1">
                    <a:lumMod val="50000"/>
                  </a:schemeClr>
                </a:solidFill>
              </a:rPr>
              <a:t>2019</a:t>
            </a:r>
          </a:p>
        </p:txBody>
      </p:sp>
      <p:pic>
        <p:nvPicPr>
          <p:cNvPr id="2" name="Picture 1"/>
          <p:cNvPicPr>
            <a:picLocks noChangeAspect="1"/>
          </p:cNvPicPr>
          <p:nvPr/>
        </p:nvPicPr>
        <p:blipFill rotWithShape="1">
          <a:blip r:embed="rId3"/>
          <a:srcRect t="17354" b="28826"/>
          <a:stretch/>
        </p:blipFill>
        <p:spPr>
          <a:xfrm>
            <a:off x="0" y="2066897"/>
            <a:ext cx="9144000" cy="3281680"/>
          </a:xfrm>
          <a:prstGeom prst="rect">
            <a:avLst/>
          </a:prstGeom>
          <a:solidFill>
            <a:srgbClr val="43518F"/>
          </a:solidFill>
        </p:spPr>
      </p:pic>
      <p:pic>
        <p:nvPicPr>
          <p:cNvPr id="3" name="Picture 2" descr="log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087" y="264160"/>
            <a:ext cx="3379792" cy="1552879"/>
          </a:xfrm>
          <a:prstGeom prst="rect">
            <a:avLst/>
          </a:prstGeom>
        </p:spPr>
      </p:pic>
    </p:spTree>
    <p:extLst>
      <p:ext uri="{BB962C8B-B14F-4D97-AF65-F5344CB8AC3E}">
        <p14:creationId xmlns:p14="http://schemas.microsoft.com/office/powerpoint/2010/main" val="34406035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038"/>
            <a:ext cx="8229600" cy="1143000"/>
          </a:xfrm>
        </p:spPr>
        <p:txBody>
          <a:bodyPr>
            <a:normAutofit/>
          </a:bodyPr>
          <a:lstStyle/>
          <a:p>
            <a:r>
              <a:rPr lang="en-US" dirty="0">
                <a:solidFill>
                  <a:srgbClr val="2D3138"/>
                </a:solidFill>
              </a:rPr>
              <a:t>Thank </a:t>
            </a:r>
            <a:r>
              <a:rPr lang="en-US" dirty="0" smtClean="0">
                <a:solidFill>
                  <a:srgbClr val="2D3138"/>
                </a:solidFill>
              </a:rPr>
              <a:t>you</a:t>
            </a:r>
            <a:endParaRPr lang="en-US" dirty="0">
              <a:solidFill>
                <a:srgbClr val="2D3138"/>
              </a:solidFill>
            </a:endParaRPr>
          </a:p>
        </p:txBody>
      </p:sp>
      <p:sp>
        <p:nvSpPr>
          <p:cNvPr id="3" name="Content Placeholder 2"/>
          <p:cNvSpPr>
            <a:spLocks noGrp="1"/>
          </p:cNvSpPr>
          <p:nvPr>
            <p:ph idx="1"/>
          </p:nvPr>
        </p:nvSpPr>
        <p:spPr>
          <a:xfrm>
            <a:off x="457200" y="1600200"/>
            <a:ext cx="8229600" cy="4964314"/>
          </a:xfrm>
        </p:spPr>
        <p:txBody>
          <a:bodyPr>
            <a:normAutofit fontScale="77500" lnSpcReduction="20000"/>
          </a:bodyPr>
          <a:lstStyle/>
          <a:p>
            <a:pPr marL="0" indent="0">
              <a:buNone/>
            </a:pPr>
            <a:endParaRPr lang="en-US" dirty="0"/>
          </a:p>
          <a:p>
            <a:pPr marL="0" indent="0" algn="ctr">
              <a:buNone/>
            </a:pPr>
            <a:r>
              <a:rPr lang="en-US" dirty="0" smtClean="0"/>
              <a:t>Visit us at </a:t>
            </a:r>
            <a:r>
              <a:rPr lang="en-US" dirty="0" err="1" smtClean="0"/>
              <a:t>birthequity.org</a:t>
            </a:r>
            <a:endParaRPr lang="en-US" dirty="0" smtClean="0"/>
          </a:p>
          <a:p>
            <a:pPr marL="0" indent="0" algn="ctr">
              <a:buNone/>
            </a:pPr>
            <a:endParaRPr lang="en-US" dirty="0" smtClean="0"/>
          </a:p>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err="1" smtClean="0">
                <a:solidFill>
                  <a:srgbClr val="2D3138"/>
                </a:solidFill>
              </a:rPr>
              <a:t>Joia</a:t>
            </a:r>
            <a:r>
              <a:rPr lang="en-US" dirty="0" smtClean="0">
                <a:solidFill>
                  <a:srgbClr val="2D3138"/>
                </a:solidFill>
              </a:rPr>
              <a:t> </a:t>
            </a:r>
            <a:r>
              <a:rPr lang="en-US" dirty="0" err="1" smtClean="0">
                <a:solidFill>
                  <a:srgbClr val="2D3138"/>
                </a:solidFill>
              </a:rPr>
              <a:t>Crear</a:t>
            </a:r>
            <a:r>
              <a:rPr lang="en-US" dirty="0" smtClean="0">
                <a:solidFill>
                  <a:srgbClr val="2D3138"/>
                </a:solidFill>
              </a:rPr>
              <a:t>-Perry, MD</a:t>
            </a:r>
          </a:p>
          <a:p>
            <a:pPr marL="0" indent="0" algn="ctr">
              <a:buNone/>
            </a:pPr>
            <a:r>
              <a:rPr lang="en-US" dirty="0" smtClean="0">
                <a:solidFill>
                  <a:srgbClr val="2D3138"/>
                </a:solidFill>
              </a:rPr>
              <a:t>Founder President</a:t>
            </a:r>
          </a:p>
          <a:p>
            <a:pPr marL="0" indent="0" algn="ctr">
              <a:buNone/>
            </a:pPr>
            <a:r>
              <a:rPr lang="en-US" dirty="0" smtClean="0">
                <a:hlinkClick r:id="rId2"/>
              </a:rPr>
              <a:t>drjoia@birthequity.org</a:t>
            </a:r>
            <a:endParaRPr lang="en-US" dirty="0" smtClean="0"/>
          </a:p>
          <a:p>
            <a:pPr marL="0" indent="0" algn="ctr">
              <a:buNone/>
            </a:pPr>
            <a:endParaRPr lang="en-US" dirty="0" smtClean="0"/>
          </a:p>
          <a:p>
            <a:pPr marL="0" indent="0" algn="ctr">
              <a:buNone/>
            </a:pPr>
            <a:r>
              <a:rPr lang="en-US" dirty="0"/>
              <a:t>	</a:t>
            </a:r>
            <a:r>
              <a:rPr lang="en-US" dirty="0" smtClean="0"/>
              <a:t>						</a:t>
            </a:r>
            <a:r>
              <a:rPr lang="en-US" sz="3800" dirty="0" smtClean="0"/>
              <a:t>@</a:t>
            </a:r>
            <a:r>
              <a:rPr lang="en-US" sz="3800" dirty="0" err="1" smtClean="0"/>
              <a:t>birthequity</a:t>
            </a:r>
            <a:endParaRPr lang="en-US" sz="3800" dirty="0" smtClean="0"/>
          </a:p>
          <a:p>
            <a:pPr marL="0" indent="0">
              <a:buNone/>
            </a:pPr>
            <a:endParaRPr lang="en-US" dirty="0" smtClean="0"/>
          </a:p>
        </p:txBody>
      </p:sp>
      <p:pic>
        <p:nvPicPr>
          <p:cNvPr id="4" name="Picture 3" descr="natl_directory_joia_20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1384" y="2647420"/>
            <a:ext cx="1551710" cy="1584684"/>
          </a:xfrm>
          <a:prstGeom prst="rect">
            <a:avLst/>
          </a:prstGeom>
        </p:spPr>
      </p:pic>
      <p:pic>
        <p:nvPicPr>
          <p:cNvPr id="5" name="Picture 4" descr="Joia's Headsho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7300" y="1539704"/>
            <a:ext cx="4064000" cy="269240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78333" y1="41631" x2="78333" y2="41631"/>
                        <a14:foregroundMark x1="17292" y1="41631" x2="17292" y2="41631"/>
                      </a14:backgroundRemoval>
                    </a14:imgEffect>
                  </a14:imgLayer>
                </a14:imgProps>
              </a:ext>
            </a:extLst>
          </a:blip>
          <a:stretch>
            <a:fillRect/>
          </a:stretch>
        </p:blipFill>
        <p:spPr>
          <a:xfrm>
            <a:off x="2508736" y="5543589"/>
            <a:ext cx="2103193" cy="1020925"/>
          </a:xfrm>
          <a:prstGeom prst="rect">
            <a:avLst/>
          </a:prstGeom>
        </p:spPr>
      </p:pic>
    </p:spTree>
    <p:extLst>
      <p:ext uri="{BB962C8B-B14F-4D97-AF65-F5344CB8AC3E}">
        <p14:creationId xmlns:p14="http://schemas.microsoft.com/office/powerpoint/2010/main" val="1410484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6690" r="6690"/>
          <a:stretch/>
        </p:blipFill>
        <p:spPr>
          <a:xfrm>
            <a:off x="-1" y="-103766"/>
            <a:ext cx="9144001" cy="7055948"/>
          </a:xfrm>
          <a:prstGeom prst="rect">
            <a:avLst/>
          </a:prstGeom>
        </p:spPr>
      </p:pic>
      <p:sp>
        <p:nvSpPr>
          <p:cNvPr id="3" name="Content Placeholder 2"/>
          <p:cNvSpPr>
            <a:spLocks noGrp="1"/>
          </p:cNvSpPr>
          <p:nvPr>
            <p:ph idx="1"/>
          </p:nvPr>
        </p:nvSpPr>
        <p:spPr>
          <a:xfrm>
            <a:off x="635000" y="940220"/>
            <a:ext cx="7874000" cy="3682579"/>
          </a:xfrm>
        </p:spPr>
        <p:txBody>
          <a:bodyPr>
            <a:noAutofit/>
          </a:bodyPr>
          <a:lstStyle/>
          <a:p>
            <a:pPr marL="0" indent="0" algn="ctr">
              <a:lnSpc>
                <a:spcPct val="80000"/>
              </a:lnSpc>
              <a:buNone/>
            </a:pPr>
            <a:r>
              <a:rPr lang="en-US" sz="4800" b="1" spc="-150" dirty="0" smtClean="0">
                <a:solidFill>
                  <a:schemeClr val="bg1"/>
                </a:solidFill>
              </a:rPr>
              <a:t>Mission</a:t>
            </a:r>
          </a:p>
          <a:p>
            <a:pPr marL="0" indent="0" algn="ctr">
              <a:lnSpc>
                <a:spcPct val="80000"/>
              </a:lnSpc>
              <a:buNone/>
            </a:pPr>
            <a:r>
              <a:rPr lang="en-US" sz="2200" dirty="0" smtClean="0">
                <a:solidFill>
                  <a:schemeClr val="bg1"/>
                </a:solidFill>
              </a:rPr>
              <a:t>To reduce Black maternal and infant mortality through research, family centered collaboration and advocacy.</a:t>
            </a:r>
          </a:p>
          <a:p>
            <a:pPr marL="0" indent="0" algn="ctr">
              <a:lnSpc>
                <a:spcPct val="80000"/>
              </a:lnSpc>
              <a:buNone/>
            </a:pPr>
            <a:endParaRPr lang="en-US" sz="2200" i="1" dirty="0">
              <a:solidFill>
                <a:schemeClr val="bg1"/>
              </a:solidFill>
            </a:endParaRPr>
          </a:p>
          <a:p>
            <a:pPr marL="0" indent="0" algn="ctr">
              <a:lnSpc>
                <a:spcPct val="80000"/>
              </a:lnSpc>
              <a:buNone/>
            </a:pPr>
            <a:r>
              <a:rPr lang="en-US" sz="4800" b="1" spc="-150" dirty="0" smtClean="0">
                <a:solidFill>
                  <a:schemeClr val="bg1"/>
                </a:solidFill>
              </a:rPr>
              <a:t>VISION</a:t>
            </a:r>
            <a:endParaRPr lang="en-US" sz="4800" dirty="0" smtClean="0">
              <a:solidFill>
                <a:schemeClr val="bg1"/>
              </a:solidFill>
            </a:endParaRPr>
          </a:p>
          <a:p>
            <a:pPr marL="0" indent="0" algn="ctr">
              <a:lnSpc>
                <a:spcPct val="80000"/>
              </a:lnSpc>
              <a:buNone/>
            </a:pPr>
            <a:r>
              <a:rPr lang="en-US" sz="2200" dirty="0" smtClean="0">
                <a:solidFill>
                  <a:schemeClr val="bg1"/>
                </a:solidFill>
              </a:rPr>
              <a:t>That every Black infant and mother celebrate a healthy first year with their families</a:t>
            </a:r>
            <a:endParaRPr lang="en-US" sz="2200" i="1" dirty="0">
              <a:solidFill>
                <a:schemeClr val="bg1"/>
              </a:solidFill>
            </a:endParaRPr>
          </a:p>
          <a:p>
            <a:pPr marL="0" indent="0" algn="ctr">
              <a:lnSpc>
                <a:spcPct val="80000"/>
              </a:lnSpc>
              <a:buNone/>
            </a:pPr>
            <a:endParaRPr lang="en-US" sz="2200" i="1" dirty="0" smtClean="0">
              <a:solidFill>
                <a:schemeClr val="bg1"/>
              </a:solidFill>
            </a:endParaRPr>
          </a:p>
        </p:txBody>
      </p:sp>
      <p:pic>
        <p:nvPicPr>
          <p:cNvPr id="14" name="Picture 13" descr="logo_k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1719" y="4938163"/>
            <a:ext cx="3258249" cy="1506325"/>
          </a:xfrm>
          <a:prstGeom prst="rect">
            <a:avLst/>
          </a:prstGeom>
        </p:spPr>
      </p:pic>
    </p:spTree>
    <p:extLst>
      <p:ext uri="{BB962C8B-B14F-4D97-AF65-F5344CB8AC3E}">
        <p14:creationId xmlns:p14="http://schemas.microsoft.com/office/powerpoint/2010/main" val="37395881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dirty="0" smtClean="0">
                <a:solidFill>
                  <a:srgbClr val="2D3138"/>
                </a:solidFill>
              </a:rPr>
              <a:t>Infant &amp; Maternal Health Inequities</a:t>
            </a:r>
            <a:endParaRPr lang="en-US" sz="2900" dirty="0">
              <a:solidFill>
                <a:srgbClr val="2D3138"/>
              </a:solidFill>
            </a:endParaRPr>
          </a:p>
        </p:txBody>
      </p:sp>
      <p:sp>
        <p:nvSpPr>
          <p:cNvPr id="3" name="Content Placeholder 2"/>
          <p:cNvSpPr>
            <a:spLocks noGrp="1"/>
          </p:cNvSpPr>
          <p:nvPr>
            <p:ph idx="1"/>
          </p:nvPr>
        </p:nvSpPr>
        <p:spPr/>
        <p:txBody>
          <a:bodyPr/>
          <a:lstStyle/>
          <a:p>
            <a:endParaRPr lang="en-US"/>
          </a:p>
        </p:txBody>
      </p:sp>
      <p:pic>
        <p:nvPicPr>
          <p:cNvPr id="4" name="Picture 3" descr="im graph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6081"/>
            <a:ext cx="9144000" cy="5272088"/>
          </a:xfrm>
          <a:prstGeom prst="rect">
            <a:avLst/>
          </a:prstGeom>
        </p:spPr>
      </p:pic>
    </p:spTree>
    <p:extLst>
      <p:ext uri="{BB962C8B-B14F-4D97-AF65-F5344CB8AC3E}">
        <p14:creationId xmlns:p14="http://schemas.microsoft.com/office/powerpoint/2010/main" val="2954269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a:t>
            </a:r>
            <a:endParaRPr lang="en-US" dirty="0"/>
          </a:p>
        </p:txBody>
      </p:sp>
      <p:pic>
        <p:nvPicPr>
          <p:cNvPr id="4" name="Content Placeholder 3" descr="mm graphic.png"/>
          <p:cNvPicPr>
            <a:picLocks noGrp="1" noChangeAspect="1"/>
          </p:cNvPicPr>
          <p:nvPr>
            <p:ph idx="1"/>
          </p:nvPr>
        </p:nvPicPr>
        <p:blipFill>
          <a:blip r:embed="rId2">
            <a:extLst>
              <a:ext uri="{28A0092B-C50C-407E-A947-70E740481C1C}">
                <a14:useLocalDpi xmlns:a14="http://schemas.microsoft.com/office/drawing/2010/main" val="0"/>
              </a:ext>
            </a:extLst>
          </a:blip>
          <a:srcRect l="-11151" r="-11151"/>
          <a:stretch>
            <a:fillRect/>
          </a:stretch>
        </p:blipFill>
        <p:spPr>
          <a:xfrm>
            <a:off x="-1169141" y="274638"/>
            <a:ext cx="11348740" cy="6241370"/>
          </a:xfrm>
        </p:spPr>
      </p:pic>
    </p:spTree>
    <p:extLst>
      <p:ext uri="{BB962C8B-B14F-4D97-AF65-F5344CB8AC3E}">
        <p14:creationId xmlns:p14="http://schemas.microsoft.com/office/powerpoint/2010/main" val="126939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55289" y="627528"/>
            <a:ext cx="5200666" cy="627531"/>
          </a:xfrm>
          <a:solidFill>
            <a:schemeClr val="tx2"/>
          </a:solidFill>
        </p:spPr>
        <p:txBody>
          <a:bodyPr>
            <a:normAutofit/>
          </a:bodyPr>
          <a:lstStyle/>
          <a:p>
            <a:r>
              <a:rPr lang="en-US" sz="2900" dirty="0" smtClean="0">
                <a:solidFill>
                  <a:schemeClr val="bg1"/>
                </a:solidFill>
              </a:rPr>
              <a:t>Finding the Roots of Inequities</a:t>
            </a:r>
            <a:endParaRPr lang="en-US" sz="2900" dirty="0">
              <a:solidFill>
                <a:schemeClr val="bg1"/>
              </a:solidFill>
            </a:endParaRPr>
          </a:p>
        </p:txBody>
      </p:sp>
      <p:sp>
        <p:nvSpPr>
          <p:cNvPr id="4" name="Content Placeholder 3"/>
          <p:cNvSpPr>
            <a:spLocks noGrp="1"/>
          </p:cNvSpPr>
          <p:nvPr>
            <p:ph idx="1"/>
          </p:nvPr>
        </p:nvSpPr>
        <p:spPr>
          <a:noFill/>
        </p:spPr>
        <p:txBody>
          <a:bodyPr>
            <a:normAutofit fontScale="77500" lnSpcReduction="20000"/>
          </a:bodyPr>
          <a:lstStyle/>
          <a:p>
            <a:pPr>
              <a:buFont typeface="Wingdings" charset="2"/>
              <a:buChar char="Ø"/>
            </a:pPr>
            <a:r>
              <a:rPr lang="en-US" dirty="0" smtClean="0">
                <a:solidFill>
                  <a:srgbClr val="2D3138"/>
                </a:solidFill>
              </a:rPr>
              <a:t>Black </a:t>
            </a:r>
            <a:r>
              <a:rPr lang="en-US" dirty="0">
                <a:solidFill>
                  <a:srgbClr val="2D3138"/>
                </a:solidFill>
              </a:rPr>
              <a:t>mothers who are college-educated fare worse than women of all other races who never finished high school. </a:t>
            </a:r>
            <a:endParaRPr lang="en-US" dirty="0" smtClean="0">
              <a:solidFill>
                <a:srgbClr val="2D3138"/>
              </a:solidFill>
            </a:endParaRPr>
          </a:p>
          <a:p>
            <a:pPr>
              <a:buFont typeface="Wingdings" charset="2"/>
              <a:buChar char="Ø"/>
            </a:pPr>
            <a:endParaRPr lang="en-US" dirty="0" smtClean="0">
              <a:solidFill>
                <a:srgbClr val="2D3138"/>
              </a:solidFill>
            </a:endParaRPr>
          </a:p>
          <a:p>
            <a:pPr>
              <a:buFont typeface="Wingdings" charset="2"/>
              <a:buChar char="Ø"/>
            </a:pPr>
            <a:r>
              <a:rPr lang="en-US" dirty="0" smtClean="0">
                <a:solidFill>
                  <a:srgbClr val="2D3138"/>
                </a:solidFill>
              </a:rPr>
              <a:t>Obese </a:t>
            </a:r>
            <a:r>
              <a:rPr lang="en-US" dirty="0">
                <a:solidFill>
                  <a:srgbClr val="2D3138"/>
                </a:solidFill>
              </a:rPr>
              <a:t>women of all races </a:t>
            </a:r>
            <a:r>
              <a:rPr lang="en-US" dirty="0" smtClean="0">
                <a:solidFill>
                  <a:srgbClr val="2D3138"/>
                </a:solidFill>
              </a:rPr>
              <a:t>have better birth outcomes than </a:t>
            </a:r>
            <a:r>
              <a:rPr lang="en-US" dirty="0">
                <a:solidFill>
                  <a:srgbClr val="2D3138"/>
                </a:solidFill>
              </a:rPr>
              <a:t>black women who are of normal weight. </a:t>
            </a:r>
            <a:endParaRPr lang="en-US" dirty="0" smtClean="0">
              <a:solidFill>
                <a:srgbClr val="2D3138"/>
              </a:solidFill>
            </a:endParaRPr>
          </a:p>
          <a:p>
            <a:pPr>
              <a:buFont typeface="Wingdings" charset="2"/>
              <a:buChar char="Ø"/>
            </a:pPr>
            <a:endParaRPr lang="en-US" dirty="0" smtClean="0">
              <a:solidFill>
                <a:srgbClr val="2D3138"/>
              </a:solidFill>
            </a:endParaRPr>
          </a:p>
          <a:p>
            <a:pPr>
              <a:buFont typeface="Wingdings" charset="2"/>
              <a:buChar char="Ø"/>
            </a:pPr>
            <a:r>
              <a:rPr lang="en-US" dirty="0" smtClean="0">
                <a:solidFill>
                  <a:srgbClr val="2D3138"/>
                </a:solidFill>
              </a:rPr>
              <a:t>Black </a:t>
            </a:r>
            <a:r>
              <a:rPr lang="en-US" dirty="0">
                <a:solidFill>
                  <a:srgbClr val="2D3138"/>
                </a:solidFill>
              </a:rPr>
              <a:t>women in the wealthiest neighborhoods do worse than white, </a:t>
            </a:r>
            <a:r>
              <a:rPr lang="en-US" dirty="0" smtClean="0">
                <a:solidFill>
                  <a:srgbClr val="2D3138"/>
                </a:solidFill>
              </a:rPr>
              <a:t>Hispanic </a:t>
            </a:r>
            <a:r>
              <a:rPr lang="en-US" dirty="0">
                <a:solidFill>
                  <a:srgbClr val="2D3138"/>
                </a:solidFill>
              </a:rPr>
              <a:t>and Asian mothers in the poorest ones</a:t>
            </a:r>
            <a:r>
              <a:rPr lang="en-US" dirty="0" smtClean="0">
                <a:solidFill>
                  <a:srgbClr val="2D3138"/>
                </a:solidFill>
              </a:rPr>
              <a:t>.</a:t>
            </a:r>
          </a:p>
          <a:p>
            <a:pPr>
              <a:buFont typeface="Wingdings" charset="2"/>
              <a:buChar char="Ø"/>
            </a:pPr>
            <a:endParaRPr lang="en-US" dirty="0" smtClean="0">
              <a:solidFill>
                <a:srgbClr val="2D3138"/>
              </a:solidFill>
            </a:endParaRPr>
          </a:p>
          <a:p>
            <a:pPr>
              <a:buFont typeface="Wingdings" charset="2"/>
              <a:buChar char="Ø"/>
            </a:pPr>
            <a:r>
              <a:rPr lang="en-US" dirty="0" smtClean="0">
                <a:solidFill>
                  <a:srgbClr val="2D3138"/>
                </a:solidFill>
              </a:rPr>
              <a:t>African </a:t>
            </a:r>
            <a:r>
              <a:rPr lang="en-US" dirty="0">
                <a:solidFill>
                  <a:srgbClr val="2D3138"/>
                </a:solidFill>
              </a:rPr>
              <a:t>American women who initiated prenatal care in the first trimester still had higher rates of infant mortality than non-Hispanic white women with late or no </a:t>
            </a:r>
            <a:r>
              <a:rPr lang="en-US" dirty="0" smtClean="0">
                <a:solidFill>
                  <a:srgbClr val="2D3138"/>
                </a:solidFill>
              </a:rPr>
              <a:t>prenatal. </a:t>
            </a:r>
            <a:r>
              <a:rPr lang="en-US" dirty="0">
                <a:solidFill>
                  <a:srgbClr val="FBF3DB"/>
                </a:solidFill>
              </a:rPr>
              <a:t>care</a:t>
            </a:r>
            <a:r>
              <a:rPr lang="en-US" dirty="0" smtClean="0">
                <a:solidFill>
                  <a:srgbClr val="FBF3DB"/>
                </a:solidFill>
              </a:rPr>
              <a:t>.</a:t>
            </a:r>
          </a:p>
        </p:txBody>
      </p:sp>
    </p:spTree>
    <p:extLst>
      <p:ext uri="{BB962C8B-B14F-4D97-AF65-F5344CB8AC3E}">
        <p14:creationId xmlns:p14="http://schemas.microsoft.com/office/powerpoint/2010/main" val="944022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5154" name="Group 2"/>
          <p:cNvGrpSpPr>
            <a:grpSpLocks/>
          </p:cNvGrpSpPr>
          <p:nvPr/>
        </p:nvGrpSpPr>
        <p:grpSpPr bwMode="auto">
          <a:xfrm>
            <a:off x="1447800" y="0"/>
            <a:ext cx="6400800" cy="838200"/>
            <a:chOff x="1152" y="96"/>
            <a:chExt cx="4032" cy="528"/>
          </a:xfrm>
        </p:grpSpPr>
        <p:sp>
          <p:nvSpPr>
            <p:cNvPr id="51235" name="Rectangle 3"/>
            <p:cNvSpPr>
              <a:spLocks noChangeArrowheads="1"/>
            </p:cNvSpPr>
            <p:nvPr/>
          </p:nvSpPr>
          <p:spPr bwMode="auto">
            <a:xfrm>
              <a:off x="1152" y="96"/>
              <a:ext cx="4032" cy="528"/>
            </a:xfrm>
            <a:prstGeom prst="rect">
              <a:avLst/>
            </a:prstGeom>
            <a:noFill/>
            <a:ln w="57150" cap="rnd">
              <a:solidFill>
                <a:schemeClr val="accent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a:p>
          </p:txBody>
        </p:sp>
        <p:sp>
          <p:nvSpPr>
            <p:cNvPr id="51236" name="Text Box 4"/>
            <p:cNvSpPr txBox="1">
              <a:spLocks noChangeArrowheads="1"/>
            </p:cNvSpPr>
            <p:nvPr/>
          </p:nvSpPr>
          <p:spPr bwMode="auto">
            <a:xfrm>
              <a:off x="2064" y="96"/>
              <a:ext cx="21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000">
                  <a:solidFill>
                    <a:schemeClr val="tx2"/>
                  </a:solidFill>
                  <a:latin typeface="Benguiat Bk BT" charset="0"/>
                </a:rPr>
                <a:t>Root Causes</a:t>
              </a:r>
            </a:p>
          </p:txBody>
        </p:sp>
      </p:grpSp>
      <p:sp>
        <p:nvSpPr>
          <p:cNvPr id="51203" name="Rectangle 5"/>
          <p:cNvSpPr>
            <a:spLocks noChangeArrowheads="1"/>
          </p:cNvSpPr>
          <p:nvPr/>
        </p:nvSpPr>
        <p:spPr bwMode="auto">
          <a:xfrm>
            <a:off x="2514600" y="6096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a:p>
        </p:txBody>
      </p:sp>
      <p:grpSp>
        <p:nvGrpSpPr>
          <p:cNvPr id="945158" name="Group 6"/>
          <p:cNvGrpSpPr>
            <a:grpSpLocks/>
          </p:cNvGrpSpPr>
          <p:nvPr/>
        </p:nvGrpSpPr>
        <p:grpSpPr bwMode="auto">
          <a:xfrm>
            <a:off x="1447800" y="1676400"/>
            <a:ext cx="6553200" cy="1219200"/>
            <a:chOff x="1152" y="1056"/>
            <a:chExt cx="4128" cy="768"/>
          </a:xfrm>
        </p:grpSpPr>
        <p:sp>
          <p:nvSpPr>
            <p:cNvPr id="51233" name="Text Box 7"/>
            <p:cNvSpPr txBox="1">
              <a:spLocks noChangeArrowheads="1"/>
            </p:cNvSpPr>
            <p:nvPr/>
          </p:nvSpPr>
          <p:spPr bwMode="auto">
            <a:xfrm>
              <a:off x="1632" y="1104"/>
              <a:ext cx="29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000">
                  <a:solidFill>
                    <a:schemeClr val="tx2"/>
                  </a:solidFill>
                  <a:latin typeface="Benguiat Bk BT" charset="0"/>
                </a:rPr>
                <a:t>Power and Wealth Imbalance</a:t>
              </a:r>
            </a:p>
          </p:txBody>
        </p:sp>
        <p:sp>
          <p:nvSpPr>
            <p:cNvPr id="51234" name="Rectangle 8"/>
            <p:cNvSpPr>
              <a:spLocks noChangeArrowheads="1"/>
            </p:cNvSpPr>
            <p:nvPr/>
          </p:nvSpPr>
          <p:spPr bwMode="auto">
            <a:xfrm>
              <a:off x="1152" y="1056"/>
              <a:ext cx="4128" cy="768"/>
            </a:xfrm>
            <a:prstGeom prst="rect">
              <a:avLst/>
            </a:prstGeom>
            <a:noFill/>
            <a:ln w="57150" cap="rnd">
              <a:solidFill>
                <a:schemeClr val="accent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a:p>
          </p:txBody>
        </p:sp>
      </p:grpSp>
      <p:sp>
        <p:nvSpPr>
          <p:cNvPr id="945161" name="Oval 9"/>
          <p:cNvSpPr>
            <a:spLocks noChangeArrowheads="1"/>
          </p:cNvSpPr>
          <p:nvPr/>
        </p:nvSpPr>
        <p:spPr bwMode="auto">
          <a:xfrm>
            <a:off x="914400" y="1295400"/>
            <a:ext cx="1371600" cy="1066800"/>
          </a:xfrm>
          <a:prstGeom prst="ellipse">
            <a:avLst/>
          </a:prstGeom>
          <a:solidFill>
            <a:srgbClr val="FF6227"/>
          </a:solidFill>
          <a:ln w="9525">
            <a:solidFill>
              <a:schemeClr val="accent6"/>
            </a:solidFill>
            <a:round/>
            <a:headEnd/>
            <a:tailEnd/>
          </a:ln>
          <a:effectLst/>
          <a:extLst/>
        </p:spPr>
        <p:txBody>
          <a:bodyPr wrap="none" anchor="ctr"/>
          <a:lstStyle/>
          <a:p>
            <a:pPr algn="ctr" eaLnBrk="1" hangingPunct="1"/>
            <a:r>
              <a:rPr lang="en-US" sz="1400" b="1" dirty="0">
                <a:latin typeface="Arial" charset="0"/>
              </a:rPr>
              <a:t>LABOR</a:t>
            </a:r>
          </a:p>
          <a:p>
            <a:pPr algn="ctr" eaLnBrk="1" hangingPunct="1"/>
            <a:r>
              <a:rPr lang="en-US" sz="1400" b="1" dirty="0">
                <a:latin typeface="Arial" charset="0"/>
              </a:rPr>
              <a:t>MARKETS</a:t>
            </a:r>
          </a:p>
        </p:txBody>
      </p:sp>
      <p:sp>
        <p:nvSpPr>
          <p:cNvPr id="945162" name="Oval 10"/>
          <p:cNvSpPr>
            <a:spLocks noChangeArrowheads="1"/>
          </p:cNvSpPr>
          <p:nvPr/>
        </p:nvSpPr>
        <p:spPr bwMode="auto">
          <a:xfrm>
            <a:off x="3810000" y="2057400"/>
            <a:ext cx="1676400" cy="1219200"/>
          </a:xfrm>
          <a:prstGeom prst="ellipse">
            <a:avLst/>
          </a:prstGeom>
          <a:solidFill>
            <a:srgbClr val="FF6227"/>
          </a:solidFill>
          <a:ln w="9525">
            <a:solidFill>
              <a:srgbClr val="F79646"/>
            </a:solidFill>
            <a:round/>
            <a:headEnd/>
            <a:tailEnd/>
          </a:ln>
          <a:effectLst/>
          <a:extLst/>
        </p:spPr>
        <p:txBody>
          <a:bodyPr wrap="none" anchor="ctr"/>
          <a:lstStyle/>
          <a:p>
            <a:pPr algn="ctr" eaLnBrk="1" hangingPunct="1"/>
            <a:r>
              <a:rPr lang="en-US" sz="1400" b="1" dirty="0">
                <a:latin typeface="Arial" charset="0"/>
              </a:rPr>
              <a:t>GLOBALIZATION</a:t>
            </a:r>
          </a:p>
          <a:p>
            <a:pPr algn="ctr" eaLnBrk="1" hangingPunct="1"/>
            <a:r>
              <a:rPr lang="en-US" sz="1400" b="1" dirty="0">
                <a:latin typeface="Arial" charset="0"/>
              </a:rPr>
              <a:t>&amp;</a:t>
            </a:r>
          </a:p>
          <a:p>
            <a:pPr algn="ctr" eaLnBrk="1" hangingPunct="1"/>
            <a:r>
              <a:rPr lang="en-US" sz="1400" b="1" dirty="0">
                <a:latin typeface="Arial" charset="0"/>
              </a:rPr>
              <a:t>DEREGULATION</a:t>
            </a:r>
          </a:p>
        </p:txBody>
      </p:sp>
      <p:sp>
        <p:nvSpPr>
          <p:cNvPr id="945163" name="Oval 11"/>
          <p:cNvSpPr>
            <a:spLocks noChangeArrowheads="1"/>
          </p:cNvSpPr>
          <p:nvPr/>
        </p:nvSpPr>
        <p:spPr bwMode="auto">
          <a:xfrm>
            <a:off x="1219200" y="2362200"/>
            <a:ext cx="1371600" cy="1066800"/>
          </a:xfrm>
          <a:prstGeom prst="ellipse">
            <a:avLst/>
          </a:prstGeom>
          <a:solidFill>
            <a:srgbClr val="FF6227"/>
          </a:solidFill>
          <a:ln w="9525">
            <a:solidFill>
              <a:srgbClr val="F79646"/>
            </a:solidFill>
            <a:round/>
            <a:headEnd/>
            <a:tailEnd/>
          </a:ln>
          <a:effectLst/>
          <a:extLst/>
        </p:spPr>
        <p:txBody>
          <a:bodyPr wrap="none" anchor="ctr"/>
          <a:lstStyle/>
          <a:p>
            <a:pPr algn="ctr" eaLnBrk="1" hangingPunct="1"/>
            <a:r>
              <a:rPr lang="en-US" sz="1400" b="1">
                <a:latin typeface="Arial" charset="0"/>
              </a:rPr>
              <a:t>HOUSING</a:t>
            </a:r>
          </a:p>
          <a:p>
            <a:pPr algn="ctr" eaLnBrk="1" hangingPunct="1"/>
            <a:r>
              <a:rPr lang="en-US" sz="1400" b="1">
                <a:latin typeface="Arial" charset="0"/>
              </a:rPr>
              <a:t>POLICY</a:t>
            </a:r>
          </a:p>
        </p:txBody>
      </p:sp>
      <p:sp>
        <p:nvSpPr>
          <p:cNvPr id="945164" name="Oval 12"/>
          <p:cNvSpPr>
            <a:spLocks noChangeArrowheads="1"/>
          </p:cNvSpPr>
          <p:nvPr/>
        </p:nvSpPr>
        <p:spPr bwMode="auto">
          <a:xfrm>
            <a:off x="2590800" y="2362200"/>
            <a:ext cx="1295400" cy="1143000"/>
          </a:xfrm>
          <a:prstGeom prst="ellipse">
            <a:avLst/>
          </a:prstGeom>
          <a:solidFill>
            <a:srgbClr val="FF6227"/>
          </a:solidFill>
          <a:ln w="9525">
            <a:solidFill>
              <a:srgbClr val="F79646"/>
            </a:solidFill>
            <a:round/>
            <a:headEnd/>
            <a:tailEnd/>
          </a:ln>
          <a:effectLst/>
          <a:extLst/>
        </p:spPr>
        <p:txBody>
          <a:bodyPr wrap="none" anchor="ctr"/>
          <a:lstStyle/>
          <a:p>
            <a:pPr algn="ctr" eaLnBrk="1" hangingPunct="1"/>
            <a:r>
              <a:rPr lang="en-US" sz="1400" b="1">
                <a:latin typeface="Arial" charset="0"/>
              </a:rPr>
              <a:t>EDUCATION</a:t>
            </a:r>
          </a:p>
          <a:p>
            <a:pPr algn="ctr" eaLnBrk="1" hangingPunct="1"/>
            <a:r>
              <a:rPr lang="en-US" sz="1400" b="1">
                <a:latin typeface="Arial" charset="0"/>
              </a:rPr>
              <a:t>SYSTEMS</a:t>
            </a:r>
          </a:p>
        </p:txBody>
      </p:sp>
      <p:sp>
        <p:nvSpPr>
          <p:cNvPr id="945165" name="Oval 13"/>
          <p:cNvSpPr>
            <a:spLocks noChangeArrowheads="1"/>
          </p:cNvSpPr>
          <p:nvPr/>
        </p:nvSpPr>
        <p:spPr bwMode="auto">
          <a:xfrm>
            <a:off x="7162800" y="1371600"/>
            <a:ext cx="1371600" cy="1066800"/>
          </a:xfrm>
          <a:prstGeom prst="ellipse">
            <a:avLst/>
          </a:prstGeom>
          <a:solidFill>
            <a:srgbClr val="FF6227"/>
          </a:solidFill>
          <a:ln w="9525">
            <a:solidFill>
              <a:srgbClr val="F79646"/>
            </a:solidFill>
            <a:round/>
            <a:headEnd/>
            <a:tailEnd/>
          </a:ln>
          <a:effectLst/>
          <a:extLst/>
        </p:spPr>
        <p:txBody>
          <a:bodyPr wrap="none" anchor="ctr"/>
          <a:lstStyle/>
          <a:p>
            <a:pPr algn="ctr" eaLnBrk="1" hangingPunct="1"/>
            <a:r>
              <a:rPr lang="en-US" sz="1400" b="1">
                <a:latin typeface="Arial" charset="0"/>
              </a:rPr>
              <a:t>TAX</a:t>
            </a:r>
          </a:p>
          <a:p>
            <a:pPr algn="ctr" eaLnBrk="1" hangingPunct="1"/>
            <a:r>
              <a:rPr lang="en-US" sz="1400" b="1">
                <a:latin typeface="Arial" charset="0"/>
              </a:rPr>
              <a:t>POLICY</a:t>
            </a:r>
          </a:p>
        </p:txBody>
      </p:sp>
      <p:sp>
        <p:nvSpPr>
          <p:cNvPr id="945166" name="Line 14"/>
          <p:cNvSpPr>
            <a:spLocks noChangeShapeType="1"/>
          </p:cNvSpPr>
          <p:nvPr/>
        </p:nvSpPr>
        <p:spPr bwMode="auto">
          <a:xfrm>
            <a:off x="4572000" y="3124200"/>
            <a:ext cx="0" cy="533400"/>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endParaRPr lang="en-US"/>
          </a:p>
        </p:txBody>
      </p:sp>
      <p:grpSp>
        <p:nvGrpSpPr>
          <p:cNvPr id="51211" name="Group 15"/>
          <p:cNvGrpSpPr>
            <a:grpSpLocks/>
          </p:cNvGrpSpPr>
          <p:nvPr/>
        </p:nvGrpSpPr>
        <p:grpSpPr bwMode="auto">
          <a:xfrm>
            <a:off x="1447800" y="3886200"/>
            <a:ext cx="6553200" cy="1219200"/>
            <a:chOff x="1152" y="2448"/>
            <a:chExt cx="4128" cy="768"/>
          </a:xfrm>
        </p:grpSpPr>
        <p:sp>
          <p:nvSpPr>
            <p:cNvPr id="51231" name="Text Box 16"/>
            <p:cNvSpPr txBox="1">
              <a:spLocks noChangeArrowheads="1"/>
            </p:cNvSpPr>
            <p:nvPr/>
          </p:nvSpPr>
          <p:spPr bwMode="auto">
            <a:xfrm>
              <a:off x="1632" y="2496"/>
              <a:ext cx="29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000">
                  <a:solidFill>
                    <a:schemeClr val="tx2"/>
                  </a:solidFill>
                  <a:latin typeface="Benguiat Bk BT" charset="0"/>
                </a:rPr>
                <a:t>Social Determinants of Health</a:t>
              </a:r>
            </a:p>
          </p:txBody>
        </p:sp>
        <p:sp>
          <p:nvSpPr>
            <p:cNvPr id="51232" name="Rectangle 17"/>
            <p:cNvSpPr>
              <a:spLocks noChangeArrowheads="1"/>
            </p:cNvSpPr>
            <p:nvPr/>
          </p:nvSpPr>
          <p:spPr bwMode="auto">
            <a:xfrm>
              <a:off x="1152" y="2448"/>
              <a:ext cx="4128" cy="768"/>
            </a:xfrm>
            <a:prstGeom prst="rect">
              <a:avLst/>
            </a:prstGeom>
            <a:noFill/>
            <a:ln w="57150" cap="rnd">
              <a:solidFill>
                <a:schemeClr val="accent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a:p>
          </p:txBody>
        </p:sp>
      </p:grpSp>
      <p:sp>
        <p:nvSpPr>
          <p:cNvPr id="945170" name="Line 18"/>
          <p:cNvSpPr>
            <a:spLocks noChangeShapeType="1"/>
          </p:cNvSpPr>
          <p:nvPr/>
        </p:nvSpPr>
        <p:spPr bwMode="auto">
          <a:xfrm flipV="1">
            <a:off x="4724400" y="3124200"/>
            <a:ext cx="0" cy="533400"/>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endParaRPr lang="en-US"/>
          </a:p>
        </p:txBody>
      </p:sp>
      <p:sp>
        <p:nvSpPr>
          <p:cNvPr id="945171" name="Line 19"/>
          <p:cNvSpPr>
            <a:spLocks noChangeShapeType="1"/>
          </p:cNvSpPr>
          <p:nvPr/>
        </p:nvSpPr>
        <p:spPr bwMode="auto">
          <a:xfrm flipV="1">
            <a:off x="4648200" y="5943600"/>
            <a:ext cx="0" cy="381000"/>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endParaRPr lang="en-US"/>
          </a:p>
        </p:txBody>
      </p:sp>
      <p:sp>
        <p:nvSpPr>
          <p:cNvPr id="945172" name="Text Box 20"/>
          <p:cNvSpPr txBox="1">
            <a:spLocks noChangeArrowheads="1"/>
          </p:cNvSpPr>
          <p:nvPr/>
        </p:nvSpPr>
        <p:spPr bwMode="auto">
          <a:xfrm>
            <a:off x="381000" y="6248400"/>
            <a:ext cx="861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000">
                <a:solidFill>
                  <a:schemeClr val="tx2"/>
                </a:solidFill>
                <a:latin typeface="Benguiat Bk BT" charset="0"/>
              </a:rPr>
              <a:t>Disparity in the Distribution of Disease, Illness, and Wellbeing</a:t>
            </a:r>
          </a:p>
        </p:txBody>
      </p:sp>
      <p:sp>
        <p:nvSpPr>
          <p:cNvPr id="945173" name="Rectangle 21"/>
          <p:cNvSpPr>
            <a:spLocks noChangeArrowheads="1"/>
          </p:cNvSpPr>
          <p:nvPr/>
        </p:nvSpPr>
        <p:spPr bwMode="auto">
          <a:xfrm>
            <a:off x="990600" y="609600"/>
            <a:ext cx="2047875" cy="609600"/>
          </a:xfrm>
          <a:prstGeom prst="rect">
            <a:avLst/>
          </a:prstGeom>
          <a:solidFill>
            <a:srgbClr val="0066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6600"/>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pPr algn="ctr" eaLnBrk="1" hangingPunct="1"/>
            <a:r>
              <a:rPr lang="en-US" sz="1400" b="1">
                <a:solidFill>
                  <a:schemeClr val="bg1"/>
                </a:solidFill>
                <a:latin typeface="Arial" charset="0"/>
              </a:rPr>
              <a:t>Institutional</a:t>
            </a:r>
          </a:p>
          <a:p>
            <a:pPr algn="ctr" eaLnBrk="1" hangingPunct="1"/>
            <a:r>
              <a:rPr lang="en-US" sz="1400" b="1">
                <a:solidFill>
                  <a:schemeClr val="bg1"/>
                </a:solidFill>
                <a:latin typeface="Arial" charset="0"/>
              </a:rPr>
              <a:t>Racism</a:t>
            </a:r>
          </a:p>
        </p:txBody>
      </p:sp>
      <p:sp>
        <p:nvSpPr>
          <p:cNvPr id="945174" name="Rectangle 22"/>
          <p:cNvSpPr>
            <a:spLocks noChangeArrowheads="1"/>
          </p:cNvSpPr>
          <p:nvPr/>
        </p:nvSpPr>
        <p:spPr bwMode="auto">
          <a:xfrm>
            <a:off x="3429000" y="609600"/>
            <a:ext cx="2047875" cy="609600"/>
          </a:xfrm>
          <a:prstGeom prst="rect">
            <a:avLst/>
          </a:prstGeom>
          <a:solidFill>
            <a:srgbClr val="0066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6600"/>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pPr algn="ctr" eaLnBrk="1" hangingPunct="1"/>
            <a:r>
              <a:rPr lang="en-US" sz="1400" b="1">
                <a:solidFill>
                  <a:schemeClr val="bg1"/>
                </a:solidFill>
                <a:latin typeface="Arial" charset="0"/>
              </a:rPr>
              <a:t>Class Oppression</a:t>
            </a:r>
          </a:p>
          <a:p>
            <a:pPr algn="ctr" eaLnBrk="1" hangingPunct="1"/>
            <a:endParaRPr lang="en-US" sz="1400" b="1">
              <a:solidFill>
                <a:schemeClr val="bg1"/>
              </a:solidFill>
              <a:latin typeface="Arial" charset="0"/>
            </a:endParaRPr>
          </a:p>
        </p:txBody>
      </p:sp>
      <p:sp>
        <p:nvSpPr>
          <p:cNvPr id="945175" name="Rectangle 23"/>
          <p:cNvSpPr>
            <a:spLocks noChangeArrowheads="1"/>
          </p:cNvSpPr>
          <p:nvPr/>
        </p:nvSpPr>
        <p:spPr bwMode="auto">
          <a:xfrm>
            <a:off x="5791200" y="609600"/>
            <a:ext cx="2133600" cy="609600"/>
          </a:xfrm>
          <a:prstGeom prst="rect">
            <a:avLst/>
          </a:prstGeom>
          <a:solidFill>
            <a:srgbClr val="0066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6600"/>
            </a:extrusion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p>
            <a:pPr algn="ctr" eaLnBrk="1" hangingPunct="1"/>
            <a:r>
              <a:rPr lang="en-US" sz="1400" b="1">
                <a:solidFill>
                  <a:schemeClr val="bg1"/>
                </a:solidFill>
                <a:latin typeface="Arial" charset="0"/>
              </a:rPr>
              <a:t>Gender </a:t>
            </a:r>
          </a:p>
          <a:p>
            <a:pPr algn="ctr" eaLnBrk="1" hangingPunct="1"/>
            <a:r>
              <a:rPr lang="en-US" sz="1400" b="1">
                <a:solidFill>
                  <a:schemeClr val="bg1"/>
                </a:solidFill>
                <a:latin typeface="Arial" charset="0"/>
              </a:rPr>
              <a:t>Discrimination</a:t>
            </a:r>
          </a:p>
          <a:p>
            <a:pPr algn="ctr" eaLnBrk="1" hangingPunct="1"/>
            <a:r>
              <a:rPr lang="en-US" sz="1400" b="1">
                <a:solidFill>
                  <a:schemeClr val="bg1"/>
                </a:solidFill>
                <a:latin typeface="Arial" charset="0"/>
              </a:rPr>
              <a:t>and Exploitation</a:t>
            </a:r>
          </a:p>
        </p:txBody>
      </p:sp>
      <p:sp>
        <p:nvSpPr>
          <p:cNvPr id="945176" name="Oval 24"/>
          <p:cNvSpPr>
            <a:spLocks noChangeArrowheads="1"/>
          </p:cNvSpPr>
          <p:nvPr/>
        </p:nvSpPr>
        <p:spPr bwMode="auto">
          <a:xfrm>
            <a:off x="6705600" y="2362200"/>
            <a:ext cx="1295400" cy="1143000"/>
          </a:xfrm>
          <a:prstGeom prst="ellipse">
            <a:avLst/>
          </a:prstGeom>
          <a:solidFill>
            <a:srgbClr val="FF6227"/>
          </a:solidFill>
          <a:ln w="9525">
            <a:solidFill>
              <a:srgbClr val="F79646"/>
            </a:solidFill>
            <a:round/>
            <a:headEnd/>
            <a:tailEnd/>
          </a:ln>
          <a:effectLst/>
          <a:extLst/>
        </p:spPr>
        <p:txBody>
          <a:bodyPr wrap="none" anchor="ctr"/>
          <a:lstStyle/>
          <a:p>
            <a:pPr algn="ctr" eaLnBrk="1" hangingPunct="1"/>
            <a:r>
              <a:rPr lang="en-US" sz="1400" b="1">
                <a:latin typeface="Arial" charset="0"/>
              </a:rPr>
              <a:t>SOCIAL </a:t>
            </a:r>
          </a:p>
          <a:p>
            <a:pPr algn="ctr" eaLnBrk="1" hangingPunct="1"/>
            <a:r>
              <a:rPr lang="en-US" sz="1400" b="1">
                <a:latin typeface="Arial" charset="0"/>
              </a:rPr>
              <a:t>NETWORKS</a:t>
            </a:r>
          </a:p>
        </p:txBody>
      </p:sp>
      <p:sp>
        <p:nvSpPr>
          <p:cNvPr id="945177" name="Oval 25"/>
          <p:cNvSpPr>
            <a:spLocks noChangeArrowheads="1"/>
          </p:cNvSpPr>
          <p:nvPr/>
        </p:nvSpPr>
        <p:spPr bwMode="auto">
          <a:xfrm>
            <a:off x="5410200" y="2362200"/>
            <a:ext cx="1295400" cy="1143000"/>
          </a:xfrm>
          <a:prstGeom prst="ellipse">
            <a:avLst/>
          </a:prstGeom>
          <a:solidFill>
            <a:srgbClr val="FF6227"/>
          </a:solidFill>
          <a:ln w="9525">
            <a:solidFill>
              <a:srgbClr val="F79646"/>
            </a:solidFill>
            <a:round/>
            <a:headEnd/>
            <a:tailEnd/>
          </a:ln>
          <a:effectLst/>
          <a:extLst/>
        </p:spPr>
        <p:txBody>
          <a:bodyPr wrap="none" anchor="ctr"/>
          <a:lstStyle/>
          <a:p>
            <a:pPr algn="ctr" eaLnBrk="1" hangingPunct="1"/>
            <a:r>
              <a:rPr lang="en-US" sz="1400" b="1">
                <a:latin typeface="Arial" charset="0"/>
              </a:rPr>
              <a:t>SOCIAL</a:t>
            </a:r>
          </a:p>
          <a:p>
            <a:pPr algn="ctr" eaLnBrk="1" hangingPunct="1"/>
            <a:r>
              <a:rPr lang="en-US" sz="1400" b="1">
                <a:latin typeface="Arial" charset="0"/>
              </a:rPr>
              <a:t>SAFETY</a:t>
            </a:r>
          </a:p>
          <a:p>
            <a:pPr algn="ctr" eaLnBrk="1" hangingPunct="1"/>
            <a:r>
              <a:rPr lang="en-US" sz="1400" b="1">
                <a:latin typeface="Arial" charset="0"/>
              </a:rPr>
              <a:t>NET</a:t>
            </a:r>
          </a:p>
        </p:txBody>
      </p:sp>
      <p:sp>
        <p:nvSpPr>
          <p:cNvPr id="945178" name="AutoShape 26"/>
          <p:cNvSpPr>
            <a:spLocks noChangeArrowheads="1"/>
          </p:cNvSpPr>
          <p:nvPr/>
        </p:nvSpPr>
        <p:spPr bwMode="auto">
          <a:xfrm>
            <a:off x="685800" y="3429000"/>
            <a:ext cx="1600200" cy="1190625"/>
          </a:xfrm>
          <a:prstGeom prst="star8">
            <a:avLst>
              <a:gd name="adj" fmla="val 38250"/>
            </a:avLst>
          </a:prstGeom>
          <a:solidFill>
            <a:schemeClr val="accent1">
              <a:lumMod val="75000"/>
            </a:schemeClr>
          </a:solidFill>
          <a:ln>
            <a:noFill/>
          </a:ln>
          <a:effectLst/>
          <a:extLst/>
        </p:spPr>
        <p:txBody>
          <a:bodyPr wrap="none" anchor="ctr"/>
          <a:lstStyle/>
          <a:p>
            <a:pPr algn="ctr" eaLnBrk="1" hangingPunct="1"/>
            <a:r>
              <a:rPr lang="en-US" sz="1400" dirty="0">
                <a:solidFill>
                  <a:srgbClr val="F79646"/>
                </a:solidFill>
              </a:rPr>
              <a:t>Safe</a:t>
            </a:r>
          </a:p>
          <a:p>
            <a:pPr algn="ctr" eaLnBrk="1" hangingPunct="1"/>
            <a:r>
              <a:rPr lang="en-US" sz="1400" dirty="0">
                <a:solidFill>
                  <a:srgbClr val="F79646"/>
                </a:solidFill>
              </a:rPr>
              <a:t>Affordable</a:t>
            </a:r>
          </a:p>
          <a:p>
            <a:pPr algn="ctr" eaLnBrk="1" hangingPunct="1"/>
            <a:r>
              <a:rPr lang="en-US" sz="1400" dirty="0">
                <a:solidFill>
                  <a:srgbClr val="F79646"/>
                </a:solidFill>
              </a:rPr>
              <a:t>Housing</a:t>
            </a:r>
          </a:p>
        </p:txBody>
      </p:sp>
      <p:sp>
        <p:nvSpPr>
          <p:cNvPr id="945179" name="AutoShape 27"/>
          <p:cNvSpPr>
            <a:spLocks noChangeArrowheads="1"/>
          </p:cNvSpPr>
          <p:nvPr/>
        </p:nvSpPr>
        <p:spPr bwMode="auto">
          <a:xfrm>
            <a:off x="6821488" y="4419600"/>
            <a:ext cx="1666875" cy="1190625"/>
          </a:xfrm>
          <a:prstGeom prst="star8">
            <a:avLst>
              <a:gd name="adj" fmla="val 38250"/>
            </a:avLst>
          </a:prstGeom>
          <a:solidFill>
            <a:srgbClr val="376092"/>
          </a:solidFill>
          <a:ln>
            <a:noFill/>
          </a:ln>
          <a:effectLst/>
          <a:extLst/>
        </p:spPr>
        <p:txBody>
          <a:bodyPr wrap="none" anchor="ctr"/>
          <a:lstStyle/>
          <a:p>
            <a:pPr algn="ctr" eaLnBrk="1" hangingPunct="1"/>
            <a:r>
              <a:rPr lang="en-US" sz="1400" dirty="0">
                <a:solidFill>
                  <a:srgbClr val="FFFF66"/>
                </a:solidFill>
              </a:rPr>
              <a:t>Social</a:t>
            </a:r>
          </a:p>
          <a:p>
            <a:pPr algn="ctr" eaLnBrk="1" hangingPunct="1"/>
            <a:r>
              <a:rPr lang="en-US" sz="1400" dirty="0">
                <a:solidFill>
                  <a:srgbClr val="FFFF66"/>
                </a:solidFill>
              </a:rPr>
              <a:t>Connection</a:t>
            </a:r>
          </a:p>
          <a:p>
            <a:pPr algn="ctr" eaLnBrk="1" hangingPunct="1"/>
            <a:r>
              <a:rPr lang="en-US" sz="1400" dirty="0">
                <a:solidFill>
                  <a:srgbClr val="FFFF66"/>
                </a:solidFill>
              </a:rPr>
              <a:t>&amp; Safety</a:t>
            </a:r>
          </a:p>
        </p:txBody>
      </p:sp>
      <p:sp>
        <p:nvSpPr>
          <p:cNvPr id="945180" name="AutoShape 28"/>
          <p:cNvSpPr>
            <a:spLocks noChangeArrowheads="1"/>
          </p:cNvSpPr>
          <p:nvPr/>
        </p:nvSpPr>
        <p:spPr bwMode="auto">
          <a:xfrm>
            <a:off x="2514600" y="4419600"/>
            <a:ext cx="1600200" cy="1190625"/>
          </a:xfrm>
          <a:prstGeom prst="star8">
            <a:avLst>
              <a:gd name="adj" fmla="val 38250"/>
            </a:avLst>
          </a:prstGeom>
          <a:solidFill>
            <a:srgbClr val="376092"/>
          </a:solidFill>
          <a:ln>
            <a:noFill/>
          </a:ln>
          <a:effectLst/>
          <a:extLst/>
        </p:spPr>
        <p:txBody>
          <a:bodyPr wrap="none" anchor="ctr"/>
          <a:lstStyle/>
          <a:p>
            <a:pPr algn="ctr" eaLnBrk="1" hangingPunct="1"/>
            <a:r>
              <a:rPr lang="en-US" sz="1400">
                <a:solidFill>
                  <a:srgbClr val="FFCCFF"/>
                </a:solidFill>
              </a:rPr>
              <a:t>Quality</a:t>
            </a:r>
          </a:p>
          <a:p>
            <a:pPr algn="ctr" eaLnBrk="1" hangingPunct="1"/>
            <a:r>
              <a:rPr lang="en-US" sz="1400">
                <a:solidFill>
                  <a:srgbClr val="FFCCFF"/>
                </a:solidFill>
              </a:rPr>
              <a:t>Education</a:t>
            </a:r>
          </a:p>
        </p:txBody>
      </p:sp>
      <p:sp>
        <p:nvSpPr>
          <p:cNvPr id="945181" name="AutoShape 29"/>
          <p:cNvSpPr>
            <a:spLocks noChangeArrowheads="1"/>
          </p:cNvSpPr>
          <p:nvPr/>
        </p:nvSpPr>
        <p:spPr bwMode="auto">
          <a:xfrm>
            <a:off x="7126288" y="3429000"/>
            <a:ext cx="1600200" cy="1190625"/>
          </a:xfrm>
          <a:prstGeom prst="star8">
            <a:avLst>
              <a:gd name="adj" fmla="val 38250"/>
            </a:avLst>
          </a:prstGeom>
          <a:solidFill>
            <a:srgbClr val="376092"/>
          </a:solidFill>
          <a:ln>
            <a:noFill/>
          </a:ln>
          <a:effectLst/>
          <a:extLst/>
        </p:spPr>
        <p:txBody>
          <a:bodyPr wrap="none" anchor="ctr"/>
          <a:lstStyle/>
          <a:p>
            <a:pPr algn="ctr" eaLnBrk="1" hangingPunct="1"/>
            <a:r>
              <a:rPr lang="en-US" sz="1400">
                <a:solidFill>
                  <a:srgbClr val="CCFFCC"/>
                </a:solidFill>
              </a:rPr>
              <a:t>Job </a:t>
            </a:r>
          </a:p>
          <a:p>
            <a:pPr algn="ctr" eaLnBrk="1" hangingPunct="1"/>
            <a:r>
              <a:rPr lang="en-US" sz="1400">
                <a:solidFill>
                  <a:srgbClr val="CCFFCC"/>
                </a:solidFill>
              </a:rPr>
              <a:t>Security</a:t>
            </a:r>
          </a:p>
        </p:txBody>
      </p:sp>
      <p:sp>
        <p:nvSpPr>
          <p:cNvPr id="945182" name="AutoShape 30"/>
          <p:cNvSpPr>
            <a:spLocks noChangeArrowheads="1"/>
          </p:cNvSpPr>
          <p:nvPr/>
        </p:nvSpPr>
        <p:spPr bwMode="auto">
          <a:xfrm>
            <a:off x="914400" y="4419600"/>
            <a:ext cx="1666875" cy="1190625"/>
          </a:xfrm>
          <a:prstGeom prst="star8">
            <a:avLst>
              <a:gd name="adj" fmla="val 38250"/>
            </a:avLst>
          </a:prstGeom>
          <a:solidFill>
            <a:srgbClr val="376092"/>
          </a:solidFill>
          <a:ln>
            <a:noFill/>
          </a:ln>
          <a:effectLst/>
          <a:extLst/>
        </p:spPr>
        <p:txBody>
          <a:bodyPr wrap="none" anchor="ctr"/>
          <a:lstStyle/>
          <a:p>
            <a:pPr algn="ctr" eaLnBrk="1" hangingPunct="1"/>
            <a:r>
              <a:rPr lang="en-US" sz="1400">
                <a:solidFill>
                  <a:srgbClr val="FFFF66"/>
                </a:solidFill>
              </a:rPr>
              <a:t>Living</a:t>
            </a:r>
          </a:p>
          <a:p>
            <a:pPr algn="ctr" eaLnBrk="1" hangingPunct="1"/>
            <a:r>
              <a:rPr lang="en-US" sz="1400">
                <a:solidFill>
                  <a:srgbClr val="FFFF66"/>
                </a:solidFill>
              </a:rPr>
              <a:t>Wage</a:t>
            </a:r>
          </a:p>
        </p:txBody>
      </p:sp>
      <p:sp>
        <p:nvSpPr>
          <p:cNvPr id="945183" name="AutoShape 31"/>
          <p:cNvSpPr>
            <a:spLocks noChangeArrowheads="1"/>
          </p:cNvSpPr>
          <p:nvPr/>
        </p:nvSpPr>
        <p:spPr bwMode="auto">
          <a:xfrm>
            <a:off x="3886200" y="4267200"/>
            <a:ext cx="1600200" cy="1190625"/>
          </a:xfrm>
          <a:prstGeom prst="star8">
            <a:avLst>
              <a:gd name="adj" fmla="val 38250"/>
            </a:avLst>
          </a:prstGeom>
          <a:solidFill>
            <a:srgbClr val="376092"/>
          </a:solidFill>
          <a:ln>
            <a:noFill/>
          </a:ln>
          <a:effectLst/>
          <a:extLst/>
        </p:spPr>
        <p:txBody>
          <a:bodyPr wrap="none" anchor="ctr"/>
          <a:lstStyle/>
          <a:p>
            <a:pPr algn="ctr" eaLnBrk="1" hangingPunct="1"/>
            <a:r>
              <a:rPr lang="en-US" sz="1400" dirty="0">
                <a:solidFill>
                  <a:schemeClr val="accent6"/>
                </a:solidFill>
              </a:rPr>
              <a:t>Transportation</a:t>
            </a:r>
          </a:p>
        </p:txBody>
      </p:sp>
      <p:sp>
        <p:nvSpPr>
          <p:cNvPr id="945184" name="AutoShape 32"/>
          <p:cNvSpPr>
            <a:spLocks noChangeArrowheads="1"/>
          </p:cNvSpPr>
          <p:nvPr/>
        </p:nvSpPr>
        <p:spPr bwMode="auto">
          <a:xfrm>
            <a:off x="5257800" y="4419600"/>
            <a:ext cx="1600200" cy="1190625"/>
          </a:xfrm>
          <a:prstGeom prst="star8">
            <a:avLst>
              <a:gd name="adj" fmla="val 38250"/>
            </a:avLst>
          </a:prstGeom>
          <a:solidFill>
            <a:srgbClr val="376092"/>
          </a:solidFill>
          <a:ln>
            <a:noFill/>
          </a:ln>
          <a:effectLst/>
          <a:extLst/>
        </p:spPr>
        <p:txBody>
          <a:bodyPr wrap="none" anchor="ctr"/>
          <a:lstStyle/>
          <a:p>
            <a:pPr algn="ctr" eaLnBrk="1" hangingPunct="1"/>
            <a:r>
              <a:rPr lang="en-US" sz="1400">
                <a:solidFill>
                  <a:srgbClr val="FFCCFF"/>
                </a:solidFill>
              </a:rPr>
              <a:t>Availability</a:t>
            </a:r>
          </a:p>
          <a:p>
            <a:pPr algn="ctr" eaLnBrk="1" hangingPunct="1"/>
            <a:r>
              <a:rPr lang="en-US" sz="1400">
                <a:solidFill>
                  <a:srgbClr val="FFCCFF"/>
                </a:solidFill>
              </a:rPr>
              <a:t>of Food</a:t>
            </a:r>
          </a:p>
        </p:txBody>
      </p:sp>
      <p:sp>
        <p:nvSpPr>
          <p:cNvPr id="945185" name="Text Box 33"/>
          <p:cNvSpPr txBox="1">
            <a:spLocks noChangeArrowheads="1"/>
          </p:cNvSpPr>
          <p:nvPr/>
        </p:nvSpPr>
        <p:spPr bwMode="auto">
          <a:xfrm>
            <a:off x="1447800" y="5562600"/>
            <a:ext cx="647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000">
                <a:solidFill>
                  <a:schemeClr val="tx2"/>
                </a:solidFill>
                <a:latin typeface="Benguiat Bk BT" charset="0"/>
              </a:rPr>
              <a:t>Psychosocial Stress / Unhealthy Behaviors</a:t>
            </a:r>
          </a:p>
        </p:txBody>
      </p:sp>
      <p:sp>
        <p:nvSpPr>
          <p:cNvPr id="945186" name="Line 34"/>
          <p:cNvSpPr>
            <a:spLocks noChangeShapeType="1"/>
          </p:cNvSpPr>
          <p:nvPr/>
        </p:nvSpPr>
        <p:spPr bwMode="auto">
          <a:xfrm flipV="1">
            <a:off x="4648200" y="5181600"/>
            <a:ext cx="0" cy="457200"/>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endParaRPr lang="en-US"/>
          </a:p>
        </p:txBody>
      </p:sp>
      <p:sp>
        <p:nvSpPr>
          <p:cNvPr id="945187" name="Line 35"/>
          <p:cNvSpPr>
            <a:spLocks noChangeShapeType="1"/>
          </p:cNvSpPr>
          <p:nvPr/>
        </p:nvSpPr>
        <p:spPr bwMode="auto">
          <a:xfrm>
            <a:off x="4648200" y="1219200"/>
            <a:ext cx="0" cy="4572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endParaRPr lang="en-US"/>
          </a:p>
        </p:txBody>
      </p:sp>
      <p:sp>
        <p:nvSpPr>
          <p:cNvPr id="51230" name="Text Box 36"/>
          <p:cNvSpPr txBox="1">
            <a:spLocks noChangeArrowheads="1"/>
          </p:cNvSpPr>
          <p:nvPr/>
        </p:nvSpPr>
        <p:spPr bwMode="auto">
          <a:xfrm>
            <a:off x="0" y="655320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600" dirty="0" smtClean="0">
                <a:solidFill>
                  <a:schemeClr val="tx2"/>
                </a:solidFill>
              </a:rPr>
              <a:t>Adapted by MPHI </a:t>
            </a:r>
            <a:r>
              <a:rPr lang="en-US" sz="1600" dirty="0">
                <a:solidFill>
                  <a:schemeClr val="tx2"/>
                </a:solidFill>
              </a:rPr>
              <a:t>from R. </a:t>
            </a:r>
            <a:r>
              <a:rPr lang="en-US" sz="1600" dirty="0" err="1">
                <a:solidFill>
                  <a:schemeClr val="tx2"/>
                </a:solidFill>
              </a:rPr>
              <a:t>Hofrichter</a:t>
            </a:r>
            <a:r>
              <a:rPr lang="en-US" sz="1600" dirty="0">
                <a:solidFill>
                  <a:schemeClr val="tx2"/>
                </a:solidFill>
              </a:rPr>
              <a:t>, </a:t>
            </a:r>
            <a:r>
              <a:rPr lang="en-US" sz="1600" i="1" dirty="0">
                <a:solidFill>
                  <a:schemeClr val="tx2"/>
                </a:solidFill>
              </a:rPr>
              <a:t>Tackling Health Inequities Through Public Health Practice.</a:t>
            </a:r>
            <a:endParaRPr lang="en-US" sz="1600" dirty="0">
              <a:solidFill>
                <a:schemeClr val="tx2"/>
              </a:solidFill>
            </a:endParaRPr>
          </a:p>
        </p:txBody>
      </p:sp>
    </p:spTree>
    <p:extLst>
      <p:ext uri="{BB962C8B-B14F-4D97-AF65-F5344CB8AC3E}">
        <p14:creationId xmlns:p14="http://schemas.microsoft.com/office/powerpoint/2010/main" val="737617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945178"/>
                                        </p:tgtEl>
                                        <p:attrNameLst>
                                          <p:attrName>style.visibility</p:attrName>
                                        </p:attrNameLst>
                                      </p:cBhvr>
                                      <p:to>
                                        <p:strVal val="visible"/>
                                      </p:to>
                                    </p:set>
                                    <p:animEffect transition="in" filter="fade">
                                      <p:cBhvr>
                                        <p:cTn id="7" dur="2000"/>
                                        <p:tgtEl>
                                          <p:spTgt spid="945178"/>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945182"/>
                                        </p:tgtEl>
                                        <p:attrNameLst>
                                          <p:attrName>style.visibility</p:attrName>
                                        </p:attrNameLst>
                                      </p:cBhvr>
                                      <p:to>
                                        <p:strVal val="visible"/>
                                      </p:to>
                                    </p:set>
                                    <p:animEffect transition="in" filter="fade">
                                      <p:cBhvr>
                                        <p:cTn id="10" dur="2000"/>
                                        <p:tgtEl>
                                          <p:spTgt spid="945182"/>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945180"/>
                                        </p:tgtEl>
                                        <p:attrNameLst>
                                          <p:attrName>style.visibility</p:attrName>
                                        </p:attrNameLst>
                                      </p:cBhvr>
                                      <p:to>
                                        <p:strVal val="visible"/>
                                      </p:to>
                                    </p:set>
                                    <p:animEffect transition="in" filter="fade">
                                      <p:cBhvr>
                                        <p:cTn id="13" dur="2000"/>
                                        <p:tgtEl>
                                          <p:spTgt spid="945180"/>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945183"/>
                                        </p:tgtEl>
                                        <p:attrNameLst>
                                          <p:attrName>style.visibility</p:attrName>
                                        </p:attrNameLst>
                                      </p:cBhvr>
                                      <p:to>
                                        <p:strVal val="visible"/>
                                      </p:to>
                                    </p:set>
                                    <p:animEffect transition="in" filter="fade">
                                      <p:cBhvr>
                                        <p:cTn id="16" dur="2000"/>
                                        <p:tgtEl>
                                          <p:spTgt spid="945183"/>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945184"/>
                                        </p:tgtEl>
                                        <p:attrNameLst>
                                          <p:attrName>style.visibility</p:attrName>
                                        </p:attrNameLst>
                                      </p:cBhvr>
                                      <p:to>
                                        <p:strVal val="visible"/>
                                      </p:to>
                                    </p:set>
                                    <p:animEffect transition="in" filter="fade">
                                      <p:cBhvr>
                                        <p:cTn id="19" dur="2000"/>
                                        <p:tgtEl>
                                          <p:spTgt spid="945184"/>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945179"/>
                                        </p:tgtEl>
                                        <p:attrNameLst>
                                          <p:attrName>style.visibility</p:attrName>
                                        </p:attrNameLst>
                                      </p:cBhvr>
                                      <p:to>
                                        <p:strVal val="visible"/>
                                      </p:to>
                                    </p:set>
                                    <p:animEffect transition="in" filter="fade">
                                      <p:cBhvr>
                                        <p:cTn id="22" dur="2000"/>
                                        <p:tgtEl>
                                          <p:spTgt spid="945179"/>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945181"/>
                                        </p:tgtEl>
                                        <p:attrNameLst>
                                          <p:attrName>style.visibility</p:attrName>
                                        </p:attrNameLst>
                                      </p:cBhvr>
                                      <p:to>
                                        <p:strVal val="visible"/>
                                      </p:to>
                                    </p:set>
                                    <p:animEffect transition="in" filter="fade">
                                      <p:cBhvr>
                                        <p:cTn id="25" dur="2000"/>
                                        <p:tgtEl>
                                          <p:spTgt spid="94518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945186"/>
                                        </p:tgtEl>
                                        <p:attrNameLst>
                                          <p:attrName>style.visibility</p:attrName>
                                        </p:attrNameLst>
                                      </p:cBhvr>
                                      <p:to>
                                        <p:strVal val="visible"/>
                                      </p:to>
                                    </p:set>
                                    <p:anim calcmode="lin" valueType="num">
                                      <p:cBhvr>
                                        <p:cTn id="30" dur="500" fill="hold"/>
                                        <p:tgtEl>
                                          <p:spTgt spid="945186"/>
                                        </p:tgtEl>
                                        <p:attrNameLst>
                                          <p:attrName>ppt_x</p:attrName>
                                        </p:attrNameLst>
                                      </p:cBhvr>
                                      <p:tavLst>
                                        <p:tav tm="0">
                                          <p:val>
                                            <p:strVal val="#ppt_x"/>
                                          </p:val>
                                        </p:tav>
                                        <p:tav tm="100000">
                                          <p:val>
                                            <p:strVal val="#ppt_x"/>
                                          </p:val>
                                        </p:tav>
                                      </p:tavLst>
                                    </p:anim>
                                    <p:anim calcmode="lin" valueType="num">
                                      <p:cBhvr>
                                        <p:cTn id="31" dur="500" fill="hold"/>
                                        <p:tgtEl>
                                          <p:spTgt spid="945186"/>
                                        </p:tgtEl>
                                        <p:attrNameLst>
                                          <p:attrName>ppt_y</p:attrName>
                                        </p:attrNameLst>
                                      </p:cBhvr>
                                      <p:tavLst>
                                        <p:tav tm="0">
                                          <p:val>
                                            <p:strVal val="#ppt_y-#ppt_h/2"/>
                                          </p:val>
                                        </p:tav>
                                        <p:tav tm="100000">
                                          <p:val>
                                            <p:strVal val="#ppt_y"/>
                                          </p:val>
                                        </p:tav>
                                      </p:tavLst>
                                    </p:anim>
                                    <p:anim calcmode="lin" valueType="num">
                                      <p:cBhvr>
                                        <p:cTn id="32" dur="500" fill="hold"/>
                                        <p:tgtEl>
                                          <p:spTgt spid="945186"/>
                                        </p:tgtEl>
                                        <p:attrNameLst>
                                          <p:attrName>ppt_w</p:attrName>
                                        </p:attrNameLst>
                                      </p:cBhvr>
                                      <p:tavLst>
                                        <p:tav tm="0">
                                          <p:val>
                                            <p:strVal val="#ppt_w"/>
                                          </p:val>
                                        </p:tav>
                                        <p:tav tm="100000">
                                          <p:val>
                                            <p:strVal val="#ppt_w"/>
                                          </p:val>
                                        </p:tav>
                                      </p:tavLst>
                                    </p:anim>
                                    <p:anim calcmode="lin" valueType="num">
                                      <p:cBhvr>
                                        <p:cTn id="33" dur="500" fill="hold"/>
                                        <p:tgtEl>
                                          <p:spTgt spid="945186"/>
                                        </p:tgtEl>
                                        <p:attrNameLst>
                                          <p:attrName>ppt_h</p:attrName>
                                        </p:attrNameLst>
                                      </p:cBhvr>
                                      <p:tavLst>
                                        <p:tav tm="0">
                                          <p:val>
                                            <p:fltVal val="0"/>
                                          </p:val>
                                        </p:tav>
                                        <p:tav tm="100000">
                                          <p:val>
                                            <p:strVal val="#ppt_h"/>
                                          </p:val>
                                        </p:tav>
                                      </p:tavLst>
                                    </p:anim>
                                  </p:childTnLst>
                                </p:cTn>
                              </p:par>
                            </p:childTnLst>
                          </p:cTn>
                        </p:par>
                        <p:par>
                          <p:cTn id="34" fill="hold" nodeType="afterGroup">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945185"/>
                                        </p:tgtEl>
                                        <p:attrNameLst>
                                          <p:attrName>style.visibility</p:attrName>
                                        </p:attrNameLst>
                                      </p:cBhvr>
                                      <p:to>
                                        <p:strVal val="visible"/>
                                      </p:to>
                                    </p:set>
                                    <p:animEffect transition="in" filter="dissolve">
                                      <p:cBhvr>
                                        <p:cTn id="37" dur="500"/>
                                        <p:tgtEl>
                                          <p:spTgt spid="94518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 fill="hold" grpId="0" nodeType="clickEffect">
                                  <p:stCondLst>
                                    <p:cond delay="0"/>
                                  </p:stCondLst>
                                  <p:childTnLst>
                                    <p:set>
                                      <p:cBhvr>
                                        <p:cTn id="41" dur="1" fill="hold">
                                          <p:stCondLst>
                                            <p:cond delay="0"/>
                                          </p:stCondLst>
                                        </p:cTn>
                                        <p:tgtEl>
                                          <p:spTgt spid="945171"/>
                                        </p:tgtEl>
                                        <p:attrNameLst>
                                          <p:attrName>style.visibility</p:attrName>
                                        </p:attrNameLst>
                                      </p:cBhvr>
                                      <p:to>
                                        <p:strVal val="visible"/>
                                      </p:to>
                                    </p:set>
                                    <p:anim calcmode="lin" valueType="num">
                                      <p:cBhvr>
                                        <p:cTn id="42" dur="500" fill="hold"/>
                                        <p:tgtEl>
                                          <p:spTgt spid="945171"/>
                                        </p:tgtEl>
                                        <p:attrNameLst>
                                          <p:attrName>ppt_x</p:attrName>
                                        </p:attrNameLst>
                                      </p:cBhvr>
                                      <p:tavLst>
                                        <p:tav tm="0">
                                          <p:val>
                                            <p:strVal val="#ppt_x"/>
                                          </p:val>
                                        </p:tav>
                                        <p:tav tm="100000">
                                          <p:val>
                                            <p:strVal val="#ppt_x"/>
                                          </p:val>
                                        </p:tav>
                                      </p:tavLst>
                                    </p:anim>
                                    <p:anim calcmode="lin" valueType="num">
                                      <p:cBhvr>
                                        <p:cTn id="43" dur="500" fill="hold"/>
                                        <p:tgtEl>
                                          <p:spTgt spid="945171"/>
                                        </p:tgtEl>
                                        <p:attrNameLst>
                                          <p:attrName>ppt_y</p:attrName>
                                        </p:attrNameLst>
                                      </p:cBhvr>
                                      <p:tavLst>
                                        <p:tav tm="0">
                                          <p:val>
                                            <p:strVal val="#ppt_y-#ppt_h/2"/>
                                          </p:val>
                                        </p:tav>
                                        <p:tav tm="100000">
                                          <p:val>
                                            <p:strVal val="#ppt_y"/>
                                          </p:val>
                                        </p:tav>
                                      </p:tavLst>
                                    </p:anim>
                                    <p:anim calcmode="lin" valueType="num">
                                      <p:cBhvr>
                                        <p:cTn id="44" dur="500" fill="hold"/>
                                        <p:tgtEl>
                                          <p:spTgt spid="945171"/>
                                        </p:tgtEl>
                                        <p:attrNameLst>
                                          <p:attrName>ppt_w</p:attrName>
                                        </p:attrNameLst>
                                      </p:cBhvr>
                                      <p:tavLst>
                                        <p:tav tm="0">
                                          <p:val>
                                            <p:strVal val="#ppt_w"/>
                                          </p:val>
                                        </p:tav>
                                        <p:tav tm="100000">
                                          <p:val>
                                            <p:strVal val="#ppt_w"/>
                                          </p:val>
                                        </p:tav>
                                      </p:tavLst>
                                    </p:anim>
                                    <p:anim calcmode="lin" valueType="num">
                                      <p:cBhvr>
                                        <p:cTn id="45" dur="500" fill="hold"/>
                                        <p:tgtEl>
                                          <p:spTgt spid="945171"/>
                                        </p:tgtEl>
                                        <p:attrNameLst>
                                          <p:attrName>ppt_h</p:attrName>
                                        </p:attrNameLst>
                                      </p:cBhvr>
                                      <p:tavLst>
                                        <p:tav tm="0">
                                          <p:val>
                                            <p:fltVal val="0"/>
                                          </p:val>
                                        </p:tav>
                                        <p:tav tm="100000">
                                          <p:val>
                                            <p:strVal val="#ppt_h"/>
                                          </p:val>
                                        </p:tav>
                                      </p:tavLst>
                                    </p:anim>
                                  </p:childTnLst>
                                </p:cTn>
                              </p:par>
                            </p:childTnLst>
                          </p:cTn>
                        </p:par>
                        <p:par>
                          <p:cTn id="46" fill="hold" nodeType="afterGroup">
                            <p:stCondLst>
                              <p:cond delay="500"/>
                            </p:stCondLst>
                            <p:childTnLst>
                              <p:par>
                                <p:cTn id="47" presetID="9" presetClass="entr" presetSubtype="0" fill="hold" grpId="0" nodeType="afterEffect">
                                  <p:stCondLst>
                                    <p:cond delay="0"/>
                                  </p:stCondLst>
                                  <p:childTnLst>
                                    <p:set>
                                      <p:cBhvr>
                                        <p:cTn id="48" dur="1" fill="hold">
                                          <p:stCondLst>
                                            <p:cond delay="0"/>
                                          </p:stCondLst>
                                        </p:cTn>
                                        <p:tgtEl>
                                          <p:spTgt spid="945172"/>
                                        </p:tgtEl>
                                        <p:attrNameLst>
                                          <p:attrName>style.visibility</p:attrName>
                                        </p:attrNameLst>
                                      </p:cBhvr>
                                      <p:to>
                                        <p:strVal val="visible"/>
                                      </p:to>
                                    </p:set>
                                    <p:animEffect transition="in" filter="dissolve">
                                      <p:cBhvr>
                                        <p:cTn id="49" dur="500"/>
                                        <p:tgtEl>
                                          <p:spTgt spid="94517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xit" presetSubtype="0" fill="hold" grpId="2" nodeType="clickEffect">
                                  <p:stCondLst>
                                    <p:cond delay="0"/>
                                  </p:stCondLst>
                                  <p:childTnLst>
                                    <p:animEffect transition="out" filter="fade">
                                      <p:cBhvr>
                                        <p:cTn id="53" dur="2000"/>
                                        <p:tgtEl>
                                          <p:spTgt spid="945178"/>
                                        </p:tgtEl>
                                      </p:cBhvr>
                                    </p:animEffect>
                                    <p:set>
                                      <p:cBhvr>
                                        <p:cTn id="54" dur="1" fill="hold">
                                          <p:stCondLst>
                                            <p:cond delay="1999"/>
                                          </p:stCondLst>
                                        </p:cTn>
                                        <p:tgtEl>
                                          <p:spTgt spid="945178"/>
                                        </p:tgtEl>
                                        <p:attrNameLst>
                                          <p:attrName>style.visibility</p:attrName>
                                        </p:attrNameLst>
                                      </p:cBhvr>
                                      <p:to>
                                        <p:strVal val="hidden"/>
                                      </p:to>
                                    </p:set>
                                  </p:childTnLst>
                                </p:cTn>
                              </p:par>
                              <p:par>
                                <p:cTn id="55" presetID="10" presetClass="exit" presetSubtype="0" fill="hold" grpId="2" nodeType="withEffect">
                                  <p:stCondLst>
                                    <p:cond delay="0"/>
                                  </p:stCondLst>
                                  <p:childTnLst>
                                    <p:animEffect transition="out" filter="fade">
                                      <p:cBhvr>
                                        <p:cTn id="56" dur="2000"/>
                                        <p:tgtEl>
                                          <p:spTgt spid="945182"/>
                                        </p:tgtEl>
                                      </p:cBhvr>
                                    </p:animEffect>
                                    <p:set>
                                      <p:cBhvr>
                                        <p:cTn id="57" dur="1" fill="hold">
                                          <p:stCondLst>
                                            <p:cond delay="1999"/>
                                          </p:stCondLst>
                                        </p:cTn>
                                        <p:tgtEl>
                                          <p:spTgt spid="945182"/>
                                        </p:tgtEl>
                                        <p:attrNameLst>
                                          <p:attrName>style.visibility</p:attrName>
                                        </p:attrNameLst>
                                      </p:cBhvr>
                                      <p:to>
                                        <p:strVal val="hidden"/>
                                      </p:to>
                                    </p:set>
                                  </p:childTnLst>
                                </p:cTn>
                              </p:par>
                              <p:par>
                                <p:cTn id="58" presetID="10" presetClass="exit" presetSubtype="0" fill="hold" grpId="2" nodeType="withEffect">
                                  <p:stCondLst>
                                    <p:cond delay="0"/>
                                  </p:stCondLst>
                                  <p:childTnLst>
                                    <p:animEffect transition="out" filter="fade">
                                      <p:cBhvr>
                                        <p:cTn id="59" dur="2000"/>
                                        <p:tgtEl>
                                          <p:spTgt spid="945180"/>
                                        </p:tgtEl>
                                      </p:cBhvr>
                                    </p:animEffect>
                                    <p:set>
                                      <p:cBhvr>
                                        <p:cTn id="60" dur="1" fill="hold">
                                          <p:stCondLst>
                                            <p:cond delay="1999"/>
                                          </p:stCondLst>
                                        </p:cTn>
                                        <p:tgtEl>
                                          <p:spTgt spid="945180"/>
                                        </p:tgtEl>
                                        <p:attrNameLst>
                                          <p:attrName>style.visibility</p:attrName>
                                        </p:attrNameLst>
                                      </p:cBhvr>
                                      <p:to>
                                        <p:strVal val="hidden"/>
                                      </p:to>
                                    </p:set>
                                  </p:childTnLst>
                                </p:cTn>
                              </p:par>
                              <p:par>
                                <p:cTn id="61" presetID="10" presetClass="exit" presetSubtype="0" fill="hold" grpId="2" nodeType="withEffect">
                                  <p:stCondLst>
                                    <p:cond delay="0"/>
                                  </p:stCondLst>
                                  <p:childTnLst>
                                    <p:animEffect transition="out" filter="fade">
                                      <p:cBhvr>
                                        <p:cTn id="62" dur="2000"/>
                                        <p:tgtEl>
                                          <p:spTgt spid="945183"/>
                                        </p:tgtEl>
                                      </p:cBhvr>
                                    </p:animEffect>
                                    <p:set>
                                      <p:cBhvr>
                                        <p:cTn id="63" dur="1" fill="hold">
                                          <p:stCondLst>
                                            <p:cond delay="1999"/>
                                          </p:stCondLst>
                                        </p:cTn>
                                        <p:tgtEl>
                                          <p:spTgt spid="945183"/>
                                        </p:tgtEl>
                                        <p:attrNameLst>
                                          <p:attrName>style.visibility</p:attrName>
                                        </p:attrNameLst>
                                      </p:cBhvr>
                                      <p:to>
                                        <p:strVal val="hidden"/>
                                      </p:to>
                                    </p:set>
                                  </p:childTnLst>
                                </p:cTn>
                              </p:par>
                              <p:par>
                                <p:cTn id="64" presetID="10" presetClass="exit" presetSubtype="0" fill="hold" grpId="2" nodeType="withEffect">
                                  <p:stCondLst>
                                    <p:cond delay="0"/>
                                  </p:stCondLst>
                                  <p:childTnLst>
                                    <p:animEffect transition="out" filter="fade">
                                      <p:cBhvr>
                                        <p:cTn id="65" dur="2000"/>
                                        <p:tgtEl>
                                          <p:spTgt spid="945184"/>
                                        </p:tgtEl>
                                      </p:cBhvr>
                                    </p:animEffect>
                                    <p:set>
                                      <p:cBhvr>
                                        <p:cTn id="66" dur="1" fill="hold">
                                          <p:stCondLst>
                                            <p:cond delay="1999"/>
                                          </p:stCondLst>
                                        </p:cTn>
                                        <p:tgtEl>
                                          <p:spTgt spid="945184"/>
                                        </p:tgtEl>
                                        <p:attrNameLst>
                                          <p:attrName>style.visibility</p:attrName>
                                        </p:attrNameLst>
                                      </p:cBhvr>
                                      <p:to>
                                        <p:strVal val="hidden"/>
                                      </p:to>
                                    </p:set>
                                  </p:childTnLst>
                                </p:cTn>
                              </p:par>
                              <p:par>
                                <p:cTn id="67" presetID="10" presetClass="exit" presetSubtype="0" fill="hold" grpId="2" nodeType="withEffect">
                                  <p:stCondLst>
                                    <p:cond delay="0"/>
                                  </p:stCondLst>
                                  <p:childTnLst>
                                    <p:animEffect transition="out" filter="fade">
                                      <p:cBhvr>
                                        <p:cTn id="68" dur="2000"/>
                                        <p:tgtEl>
                                          <p:spTgt spid="945179"/>
                                        </p:tgtEl>
                                      </p:cBhvr>
                                    </p:animEffect>
                                    <p:set>
                                      <p:cBhvr>
                                        <p:cTn id="69" dur="1" fill="hold">
                                          <p:stCondLst>
                                            <p:cond delay="1999"/>
                                          </p:stCondLst>
                                        </p:cTn>
                                        <p:tgtEl>
                                          <p:spTgt spid="945179"/>
                                        </p:tgtEl>
                                        <p:attrNameLst>
                                          <p:attrName>style.visibility</p:attrName>
                                        </p:attrNameLst>
                                      </p:cBhvr>
                                      <p:to>
                                        <p:strVal val="hidden"/>
                                      </p:to>
                                    </p:set>
                                  </p:childTnLst>
                                </p:cTn>
                              </p:par>
                              <p:par>
                                <p:cTn id="70" presetID="10" presetClass="exit" presetSubtype="0" fill="hold" grpId="2" nodeType="withEffect">
                                  <p:stCondLst>
                                    <p:cond delay="0"/>
                                  </p:stCondLst>
                                  <p:childTnLst>
                                    <p:animEffect transition="out" filter="fade">
                                      <p:cBhvr>
                                        <p:cTn id="71" dur="2000"/>
                                        <p:tgtEl>
                                          <p:spTgt spid="945181"/>
                                        </p:tgtEl>
                                      </p:cBhvr>
                                    </p:animEffect>
                                    <p:set>
                                      <p:cBhvr>
                                        <p:cTn id="72" dur="1" fill="hold">
                                          <p:stCondLst>
                                            <p:cond delay="1999"/>
                                          </p:stCondLst>
                                        </p:cTn>
                                        <p:tgtEl>
                                          <p:spTgt spid="945181"/>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7" presetClass="entr" presetSubtype="4" fill="hold" grpId="0" nodeType="clickEffect">
                                  <p:stCondLst>
                                    <p:cond delay="0"/>
                                  </p:stCondLst>
                                  <p:childTnLst>
                                    <p:set>
                                      <p:cBhvr>
                                        <p:cTn id="76" dur="1" fill="hold">
                                          <p:stCondLst>
                                            <p:cond delay="0"/>
                                          </p:stCondLst>
                                        </p:cTn>
                                        <p:tgtEl>
                                          <p:spTgt spid="945166"/>
                                        </p:tgtEl>
                                        <p:attrNameLst>
                                          <p:attrName>style.visibility</p:attrName>
                                        </p:attrNameLst>
                                      </p:cBhvr>
                                      <p:to>
                                        <p:strVal val="visible"/>
                                      </p:to>
                                    </p:set>
                                    <p:anim calcmode="lin" valueType="num">
                                      <p:cBhvr>
                                        <p:cTn id="77" dur="500" fill="hold"/>
                                        <p:tgtEl>
                                          <p:spTgt spid="945166"/>
                                        </p:tgtEl>
                                        <p:attrNameLst>
                                          <p:attrName>ppt_x</p:attrName>
                                        </p:attrNameLst>
                                      </p:cBhvr>
                                      <p:tavLst>
                                        <p:tav tm="0">
                                          <p:val>
                                            <p:strVal val="#ppt_x"/>
                                          </p:val>
                                        </p:tav>
                                        <p:tav tm="100000">
                                          <p:val>
                                            <p:strVal val="#ppt_x"/>
                                          </p:val>
                                        </p:tav>
                                      </p:tavLst>
                                    </p:anim>
                                    <p:anim calcmode="lin" valueType="num">
                                      <p:cBhvr>
                                        <p:cTn id="78" dur="500" fill="hold"/>
                                        <p:tgtEl>
                                          <p:spTgt spid="945166"/>
                                        </p:tgtEl>
                                        <p:attrNameLst>
                                          <p:attrName>ppt_y</p:attrName>
                                        </p:attrNameLst>
                                      </p:cBhvr>
                                      <p:tavLst>
                                        <p:tav tm="0">
                                          <p:val>
                                            <p:strVal val="#ppt_y+#ppt_h/2"/>
                                          </p:val>
                                        </p:tav>
                                        <p:tav tm="100000">
                                          <p:val>
                                            <p:strVal val="#ppt_y"/>
                                          </p:val>
                                        </p:tav>
                                      </p:tavLst>
                                    </p:anim>
                                    <p:anim calcmode="lin" valueType="num">
                                      <p:cBhvr>
                                        <p:cTn id="79" dur="500" fill="hold"/>
                                        <p:tgtEl>
                                          <p:spTgt spid="945166"/>
                                        </p:tgtEl>
                                        <p:attrNameLst>
                                          <p:attrName>ppt_w</p:attrName>
                                        </p:attrNameLst>
                                      </p:cBhvr>
                                      <p:tavLst>
                                        <p:tav tm="0">
                                          <p:val>
                                            <p:strVal val="#ppt_w"/>
                                          </p:val>
                                        </p:tav>
                                        <p:tav tm="100000">
                                          <p:val>
                                            <p:strVal val="#ppt_w"/>
                                          </p:val>
                                        </p:tav>
                                      </p:tavLst>
                                    </p:anim>
                                    <p:anim calcmode="lin" valueType="num">
                                      <p:cBhvr>
                                        <p:cTn id="80" dur="500" fill="hold"/>
                                        <p:tgtEl>
                                          <p:spTgt spid="945166"/>
                                        </p:tgtEl>
                                        <p:attrNameLst>
                                          <p:attrName>ppt_h</p:attrName>
                                        </p:attrNameLst>
                                      </p:cBhvr>
                                      <p:tavLst>
                                        <p:tav tm="0">
                                          <p:val>
                                            <p:fltVal val="0"/>
                                          </p:val>
                                        </p:tav>
                                        <p:tav tm="100000">
                                          <p:val>
                                            <p:strVal val="#ppt_h"/>
                                          </p:val>
                                        </p:tav>
                                      </p:tavLst>
                                    </p:anim>
                                  </p:childTnLst>
                                </p:cTn>
                              </p:par>
                              <p:par>
                                <p:cTn id="81" presetID="17" presetClass="entr" presetSubtype="1" fill="hold" grpId="0" nodeType="withEffect">
                                  <p:stCondLst>
                                    <p:cond delay="0"/>
                                  </p:stCondLst>
                                  <p:childTnLst>
                                    <p:set>
                                      <p:cBhvr>
                                        <p:cTn id="82" dur="1" fill="hold">
                                          <p:stCondLst>
                                            <p:cond delay="0"/>
                                          </p:stCondLst>
                                        </p:cTn>
                                        <p:tgtEl>
                                          <p:spTgt spid="945170"/>
                                        </p:tgtEl>
                                        <p:attrNameLst>
                                          <p:attrName>style.visibility</p:attrName>
                                        </p:attrNameLst>
                                      </p:cBhvr>
                                      <p:to>
                                        <p:strVal val="visible"/>
                                      </p:to>
                                    </p:set>
                                    <p:anim calcmode="lin" valueType="num">
                                      <p:cBhvr>
                                        <p:cTn id="83" dur="500" fill="hold"/>
                                        <p:tgtEl>
                                          <p:spTgt spid="945170"/>
                                        </p:tgtEl>
                                        <p:attrNameLst>
                                          <p:attrName>ppt_x</p:attrName>
                                        </p:attrNameLst>
                                      </p:cBhvr>
                                      <p:tavLst>
                                        <p:tav tm="0">
                                          <p:val>
                                            <p:strVal val="#ppt_x"/>
                                          </p:val>
                                        </p:tav>
                                        <p:tav tm="100000">
                                          <p:val>
                                            <p:strVal val="#ppt_x"/>
                                          </p:val>
                                        </p:tav>
                                      </p:tavLst>
                                    </p:anim>
                                    <p:anim calcmode="lin" valueType="num">
                                      <p:cBhvr>
                                        <p:cTn id="84" dur="500" fill="hold"/>
                                        <p:tgtEl>
                                          <p:spTgt spid="945170"/>
                                        </p:tgtEl>
                                        <p:attrNameLst>
                                          <p:attrName>ppt_y</p:attrName>
                                        </p:attrNameLst>
                                      </p:cBhvr>
                                      <p:tavLst>
                                        <p:tav tm="0">
                                          <p:val>
                                            <p:strVal val="#ppt_y-#ppt_h/2"/>
                                          </p:val>
                                        </p:tav>
                                        <p:tav tm="100000">
                                          <p:val>
                                            <p:strVal val="#ppt_y"/>
                                          </p:val>
                                        </p:tav>
                                      </p:tavLst>
                                    </p:anim>
                                    <p:anim calcmode="lin" valueType="num">
                                      <p:cBhvr>
                                        <p:cTn id="85" dur="500" fill="hold"/>
                                        <p:tgtEl>
                                          <p:spTgt spid="945170"/>
                                        </p:tgtEl>
                                        <p:attrNameLst>
                                          <p:attrName>ppt_w</p:attrName>
                                        </p:attrNameLst>
                                      </p:cBhvr>
                                      <p:tavLst>
                                        <p:tav tm="0">
                                          <p:val>
                                            <p:strVal val="#ppt_w"/>
                                          </p:val>
                                        </p:tav>
                                        <p:tav tm="100000">
                                          <p:val>
                                            <p:strVal val="#ppt_w"/>
                                          </p:val>
                                        </p:tav>
                                      </p:tavLst>
                                    </p:anim>
                                    <p:anim calcmode="lin" valueType="num">
                                      <p:cBhvr>
                                        <p:cTn id="86" dur="500" fill="hold"/>
                                        <p:tgtEl>
                                          <p:spTgt spid="945170"/>
                                        </p:tgtEl>
                                        <p:attrNameLst>
                                          <p:attrName>ppt_h</p:attrName>
                                        </p:attrNameLst>
                                      </p:cBhvr>
                                      <p:tavLst>
                                        <p:tav tm="0">
                                          <p:val>
                                            <p:fltVal val="0"/>
                                          </p:val>
                                        </p:tav>
                                        <p:tav tm="100000">
                                          <p:val>
                                            <p:strVal val="#ppt_h"/>
                                          </p:val>
                                        </p:tav>
                                      </p:tavLst>
                                    </p:anim>
                                  </p:childTnLst>
                                </p:cTn>
                              </p:par>
                            </p:childTnLst>
                          </p:cTn>
                        </p:par>
                        <p:par>
                          <p:cTn id="87" fill="hold" nodeType="afterGroup">
                            <p:stCondLst>
                              <p:cond delay="500"/>
                            </p:stCondLst>
                            <p:childTnLst>
                              <p:par>
                                <p:cTn id="88" presetID="9" presetClass="entr" presetSubtype="0" fill="hold" nodeType="afterEffect">
                                  <p:stCondLst>
                                    <p:cond delay="0"/>
                                  </p:stCondLst>
                                  <p:childTnLst>
                                    <p:set>
                                      <p:cBhvr>
                                        <p:cTn id="89" dur="1" fill="hold">
                                          <p:stCondLst>
                                            <p:cond delay="0"/>
                                          </p:stCondLst>
                                        </p:cTn>
                                        <p:tgtEl>
                                          <p:spTgt spid="945158"/>
                                        </p:tgtEl>
                                        <p:attrNameLst>
                                          <p:attrName>style.visibility</p:attrName>
                                        </p:attrNameLst>
                                      </p:cBhvr>
                                      <p:to>
                                        <p:strVal val="visible"/>
                                      </p:to>
                                    </p:set>
                                    <p:animEffect transition="in" filter="dissolve">
                                      <p:cBhvr>
                                        <p:cTn id="90" dur="500"/>
                                        <p:tgtEl>
                                          <p:spTgt spid="945158"/>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7" presetClass="entr" presetSubtype="10" fill="hold" grpId="0" nodeType="clickEffect">
                                  <p:stCondLst>
                                    <p:cond delay="0"/>
                                  </p:stCondLst>
                                  <p:childTnLst>
                                    <p:set>
                                      <p:cBhvr>
                                        <p:cTn id="94" dur="1" fill="hold">
                                          <p:stCondLst>
                                            <p:cond delay="0"/>
                                          </p:stCondLst>
                                        </p:cTn>
                                        <p:tgtEl>
                                          <p:spTgt spid="945161"/>
                                        </p:tgtEl>
                                        <p:attrNameLst>
                                          <p:attrName>style.visibility</p:attrName>
                                        </p:attrNameLst>
                                      </p:cBhvr>
                                      <p:to>
                                        <p:strVal val="visible"/>
                                      </p:to>
                                    </p:set>
                                    <p:anim calcmode="lin" valueType="num">
                                      <p:cBhvr>
                                        <p:cTn id="95" dur="1000" fill="hold"/>
                                        <p:tgtEl>
                                          <p:spTgt spid="945161"/>
                                        </p:tgtEl>
                                        <p:attrNameLst>
                                          <p:attrName>ppt_w</p:attrName>
                                        </p:attrNameLst>
                                      </p:cBhvr>
                                      <p:tavLst>
                                        <p:tav tm="0">
                                          <p:val>
                                            <p:fltVal val="0"/>
                                          </p:val>
                                        </p:tav>
                                        <p:tav tm="100000">
                                          <p:val>
                                            <p:strVal val="#ppt_w"/>
                                          </p:val>
                                        </p:tav>
                                      </p:tavLst>
                                    </p:anim>
                                    <p:anim calcmode="lin" valueType="num">
                                      <p:cBhvr>
                                        <p:cTn id="96" dur="1000" fill="hold"/>
                                        <p:tgtEl>
                                          <p:spTgt spid="945161"/>
                                        </p:tgtEl>
                                        <p:attrNameLst>
                                          <p:attrName>ppt_h</p:attrName>
                                        </p:attrNameLst>
                                      </p:cBhvr>
                                      <p:tavLst>
                                        <p:tav tm="0">
                                          <p:val>
                                            <p:strVal val="#ppt_h"/>
                                          </p:val>
                                        </p:tav>
                                        <p:tav tm="100000">
                                          <p:val>
                                            <p:strVal val="#ppt_h"/>
                                          </p:val>
                                        </p:tav>
                                      </p:tavLst>
                                    </p:anim>
                                  </p:childTnLst>
                                </p:cTn>
                              </p:par>
                            </p:childTnLst>
                          </p:cTn>
                        </p:par>
                        <p:par>
                          <p:cTn id="97" fill="hold" nodeType="afterGroup">
                            <p:stCondLst>
                              <p:cond delay="1000"/>
                            </p:stCondLst>
                            <p:childTnLst>
                              <p:par>
                                <p:cTn id="98" presetID="17" presetClass="entr" presetSubtype="10" fill="hold" grpId="0" nodeType="afterEffect">
                                  <p:stCondLst>
                                    <p:cond delay="0"/>
                                  </p:stCondLst>
                                  <p:childTnLst>
                                    <p:set>
                                      <p:cBhvr>
                                        <p:cTn id="99" dur="1" fill="hold">
                                          <p:stCondLst>
                                            <p:cond delay="0"/>
                                          </p:stCondLst>
                                        </p:cTn>
                                        <p:tgtEl>
                                          <p:spTgt spid="945163"/>
                                        </p:tgtEl>
                                        <p:attrNameLst>
                                          <p:attrName>style.visibility</p:attrName>
                                        </p:attrNameLst>
                                      </p:cBhvr>
                                      <p:to>
                                        <p:strVal val="visible"/>
                                      </p:to>
                                    </p:set>
                                    <p:anim calcmode="lin" valueType="num">
                                      <p:cBhvr>
                                        <p:cTn id="100" dur="1000" fill="hold"/>
                                        <p:tgtEl>
                                          <p:spTgt spid="945163"/>
                                        </p:tgtEl>
                                        <p:attrNameLst>
                                          <p:attrName>ppt_w</p:attrName>
                                        </p:attrNameLst>
                                      </p:cBhvr>
                                      <p:tavLst>
                                        <p:tav tm="0">
                                          <p:val>
                                            <p:fltVal val="0"/>
                                          </p:val>
                                        </p:tav>
                                        <p:tav tm="100000">
                                          <p:val>
                                            <p:strVal val="#ppt_w"/>
                                          </p:val>
                                        </p:tav>
                                      </p:tavLst>
                                    </p:anim>
                                    <p:anim calcmode="lin" valueType="num">
                                      <p:cBhvr>
                                        <p:cTn id="101" dur="1000" fill="hold"/>
                                        <p:tgtEl>
                                          <p:spTgt spid="945163"/>
                                        </p:tgtEl>
                                        <p:attrNameLst>
                                          <p:attrName>ppt_h</p:attrName>
                                        </p:attrNameLst>
                                      </p:cBhvr>
                                      <p:tavLst>
                                        <p:tav tm="0">
                                          <p:val>
                                            <p:strVal val="#ppt_h"/>
                                          </p:val>
                                        </p:tav>
                                        <p:tav tm="100000">
                                          <p:val>
                                            <p:strVal val="#ppt_h"/>
                                          </p:val>
                                        </p:tav>
                                      </p:tavLst>
                                    </p:anim>
                                  </p:childTnLst>
                                </p:cTn>
                              </p:par>
                            </p:childTnLst>
                          </p:cTn>
                        </p:par>
                        <p:par>
                          <p:cTn id="102" fill="hold" nodeType="afterGroup">
                            <p:stCondLst>
                              <p:cond delay="2000"/>
                            </p:stCondLst>
                            <p:childTnLst>
                              <p:par>
                                <p:cTn id="103" presetID="17" presetClass="entr" presetSubtype="10" fill="hold" grpId="0" nodeType="afterEffect">
                                  <p:stCondLst>
                                    <p:cond delay="0"/>
                                  </p:stCondLst>
                                  <p:childTnLst>
                                    <p:set>
                                      <p:cBhvr>
                                        <p:cTn id="104" dur="1" fill="hold">
                                          <p:stCondLst>
                                            <p:cond delay="0"/>
                                          </p:stCondLst>
                                        </p:cTn>
                                        <p:tgtEl>
                                          <p:spTgt spid="945164"/>
                                        </p:tgtEl>
                                        <p:attrNameLst>
                                          <p:attrName>style.visibility</p:attrName>
                                        </p:attrNameLst>
                                      </p:cBhvr>
                                      <p:to>
                                        <p:strVal val="visible"/>
                                      </p:to>
                                    </p:set>
                                    <p:anim calcmode="lin" valueType="num">
                                      <p:cBhvr>
                                        <p:cTn id="105" dur="1000" fill="hold"/>
                                        <p:tgtEl>
                                          <p:spTgt spid="945164"/>
                                        </p:tgtEl>
                                        <p:attrNameLst>
                                          <p:attrName>ppt_w</p:attrName>
                                        </p:attrNameLst>
                                      </p:cBhvr>
                                      <p:tavLst>
                                        <p:tav tm="0">
                                          <p:val>
                                            <p:fltVal val="0"/>
                                          </p:val>
                                        </p:tav>
                                        <p:tav tm="100000">
                                          <p:val>
                                            <p:strVal val="#ppt_w"/>
                                          </p:val>
                                        </p:tav>
                                      </p:tavLst>
                                    </p:anim>
                                    <p:anim calcmode="lin" valueType="num">
                                      <p:cBhvr>
                                        <p:cTn id="106" dur="1000" fill="hold"/>
                                        <p:tgtEl>
                                          <p:spTgt spid="945164"/>
                                        </p:tgtEl>
                                        <p:attrNameLst>
                                          <p:attrName>ppt_h</p:attrName>
                                        </p:attrNameLst>
                                      </p:cBhvr>
                                      <p:tavLst>
                                        <p:tav tm="0">
                                          <p:val>
                                            <p:strVal val="#ppt_h"/>
                                          </p:val>
                                        </p:tav>
                                        <p:tav tm="100000">
                                          <p:val>
                                            <p:strVal val="#ppt_h"/>
                                          </p:val>
                                        </p:tav>
                                      </p:tavLst>
                                    </p:anim>
                                  </p:childTnLst>
                                </p:cTn>
                              </p:par>
                            </p:childTnLst>
                          </p:cTn>
                        </p:par>
                        <p:par>
                          <p:cTn id="107" fill="hold" nodeType="afterGroup">
                            <p:stCondLst>
                              <p:cond delay="3000"/>
                            </p:stCondLst>
                            <p:childTnLst>
                              <p:par>
                                <p:cTn id="108" presetID="17" presetClass="entr" presetSubtype="10" fill="hold" grpId="0" nodeType="afterEffect">
                                  <p:stCondLst>
                                    <p:cond delay="0"/>
                                  </p:stCondLst>
                                  <p:childTnLst>
                                    <p:set>
                                      <p:cBhvr>
                                        <p:cTn id="109" dur="1" fill="hold">
                                          <p:stCondLst>
                                            <p:cond delay="0"/>
                                          </p:stCondLst>
                                        </p:cTn>
                                        <p:tgtEl>
                                          <p:spTgt spid="945162"/>
                                        </p:tgtEl>
                                        <p:attrNameLst>
                                          <p:attrName>style.visibility</p:attrName>
                                        </p:attrNameLst>
                                      </p:cBhvr>
                                      <p:to>
                                        <p:strVal val="visible"/>
                                      </p:to>
                                    </p:set>
                                    <p:anim calcmode="lin" valueType="num">
                                      <p:cBhvr>
                                        <p:cTn id="110" dur="1000" fill="hold"/>
                                        <p:tgtEl>
                                          <p:spTgt spid="945162"/>
                                        </p:tgtEl>
                                        <p:attrNameLst>
                                          <p:attrName>ppt_w</p:attrName>
                                        </p:attrNameLst>
                                      </p:cBhvr>
                                      <p:tavLst>
                                        <p:tav tm="0">
                                          <p:val>
                                            <p:fltVal val="0"/>
                                          </p:val>
                                        </p:tav>
                                        <p:tav tm="100000">
                                          <p:val>
                                            <p:strVal val="#ppt_w"/>
                                          </p:val>
                                        </p:tav>
                                      </p:tavLst>
                                    </p:anim>
                                    <p:anim calcmode="lin" valueType="num">
                                      <p:cBhvr>
                                        <p:cTn id="111" dur="1000" fill="hold"/>
                                        <p:tgtEl>
                                          <p:spTgt spid="945162"/>
                                        </p:tgtEl>
                                        <p:attrNameLst>
                                          <p:attrName>ppt_h</p:attrName>
                                        </p:attrNameLst>
                                      </p:cBhvr>
                                      <p:tavLst>
                                        <p:tav tm="0">
                                          <p:val>
                                            <p:strVal val="#ppt_h"/>
                                          </p:val>
                                        </p:tav>
                                        <p:tav tm="100000">
                                          <p:val>
                                            <p:strVal val="#ppt_h"/>
                                          </p:val>
                                        </p:tav>
                                      </p:tavLst>
                                    </p:anim>
                                  </p:childTnLst>
                                </p:cTn>
                              </p:par>
                            </p:childTnLst>
                          </p:cTn>
                        </p:par>
                        <p:par>
                          <p:cTn id="112" fill="hold" nodeType="afterGroup">
                            <p:stCondLst>
                              <p:cond delay="4000"/>
                            </p:stCondLst>
                            <p:childTnLst>
                              <p:par>
                                <p:cTn id="113" presetID="17" presetClass="entr" presetSubtype="10" fill="hold" grpId="0" nodeType="afterEffect">
                                  <p:stCondLst>
                                    <p:cond delay="0"/>
                                  </p:stCondLst>
                                  <p:childTnLst>
                                    <p:set>
                                      <p:cBhvr>
                                        <p:cTn id="114" dur="1" fill="hold">
                                          <p:stCondLst>
                                            <p:cond delay="0"/>
                                          </p:stCondLst>
                                        </p:cTn>
                                        <p:tgtEl>
                                          <p:spTgt spid="945177"/>
                                        </p:tgtEl>
                                        <p:attrNameLst>
                                          <p:attrName>style.visibility</p:attrName>
                                        </p:attrNameLst>
                                      </p:cBhvr>
                                      <p:to>
                                        <p:strVal val="visible"/>
                                      </p:to>
                                    </p:set>
                                    <p:anim calcmode="lin" valueType="num">
                                      <p:cBhvr>
                                        <p:cTn id="115" dur="1000" fill="hold"/>
                                        <p:tgtEl>
                                          <p:spTgt spid="945177"/>
                                        </p:tgtEl>
                                        <p:attrNameLst>
                                          <p:attrName>ppt_w</p:attrName>
                                        </p:attrNameLst>
                                      </p:cBhvr>
                                      <p:tavLst>
                                        <p:tav tm="0">
                                          <p:val>
                                            <p:fltVal val="0"/>
                                          </p:val>
                                        </p:tav>
                                        <p:tav tm="100000">
                                          <p:val>
                                            <p:strVal val="#ppt_w"/>
                                          </p:val>
                                        </p:tav>
                                      </p:tavLst>
                                    </p:anim>
                                    <p:anim calcmode="lin" valueType="num">
                                      <p:cBhvr>
                                        <p:cTn id="116" dur="1000" fill="hold"/>
                                        <p:tgtEl>
                                          <p:spTgt spid="945177"/>
                                        </p:tgtEl>
                                        <p:attrNameLst>
                                          <p:attrName>ppt_h</p:attrName>
                                        </p:attrNameLst>
                                      </p:cBhvr>
                                      <p:tavLst>
                                        <p:tav tm="0">
                                          <p:val>
                                            <p:strVal val="#ppt_h"/>
                                          </p:val>
                                        </p:tav>
                                        <p:tav tm="100000">
                                          <p:val>
                                            <p:strVal val="#ppt_h"/>
                                          </p:val>
                                        </p:tav>
                                      </p:tavLst>
                                    </p:anim>
                                  </p:childTnLst>
                                </p:cTn>
                              </p:par>
                            </p:childTnLst>
                          </p:cTn>
                        </p:par>
                        <p:par>
                          <p:cTn id="117" fill="hold" nodeType="afterGroup">
                            <p:stCondLst>
                              <p:cond delay="5000"/>
                            </p:stCondLst>
                            <p:childTnLst>
                              <p:par>
                                <p:cTn id="118" presetID="17" presetClass="entr" presetSubtype="10" fill="hold" grpId="0" nodeType="afterEffect">
                                  <p:stCondLst>
                                    <p:cond delay="0"/>
                                  </p:stCondLst>
                                  <p:childTnLst>
                                    <p:set>
                                      <p:cBhvr>
                                        <p:cTn id="119" dur="1" fill="hold">
                                          <p:stCondLst>
                                            <p:cond delay="0"/>
                                          </p:stCondLst>
                                        </p:cTn>
                                        <p:tgtEl>
                                          <p:spTgt spid="945176"/>
                                        </p:tgtEl>
                                        <p:attrNameLst>
                                          <p:attrName>style.visibility</p:attrName>
                                        </p:attrNameLst>
                                      </p:cBhvr>
                                      <p:to>
                                        <p:strVal val="visible"/>
                                      </p:to>
                                    </p:set>
                                    <p:anim calcmode="lin" valueType="num">
                                      <p:cBhvr>
                                        <p:cTn id="120" dur="1000" fill="hold"/>
                                        <p:tgtEl>
                                          <p:spTgt spid="945176"/>
                                        </p:tgtEl>
                                        <p:attrNameLst>
                                          <p:attrName>ppt_w</p:attrName>
                                        </p:attrNameLst>
                                      </p:cBhvr>
                                      <p:tavLst>
                                        <p:tav tm="0">
                                          <p:val>
                                            <p:fltVal val="0"/>
                                          </p:val>
                                        </p:tav>
                                        <p:tav tm="100000">
                                          <p:val>
                                            <p:strVal val="#ppt_w"/>
                                          </p:val>
                                        </p:tav>
                                      </p:tavLst>
                                    </p:anim>
                                    <p:anim calcmode="lin" valueType="num">
                                      <p:cBhvr>
                                        <p:cTn id="121" dur="1000" fill="hold"/>
                                        <p:tgtEl>
                                          <p:spTgt spid="945176"/>
                                        </p:tgtEl>
                                        <p:attrNameLst>
                                          <p:attrName>ppt_h</p:attrName>
                                        </p:attrNameLst>
                                      </p:cBhvr>
                                      <p:tavLst>
                                        <p:tav tm="0">
                                          <p:val>
                                            <p:strVal val="#ppt_h"/>
                                          </p:val>
                                        </p:tav>
                                        <p:tav tm="100000">
                                          <p:val>
                                            <p:strVal val="#ppt_h"/>
                                          </p:val>
                                        </p:tav>
                                      </p:tavLst>
                                    </p:anim>
                                  </p:childTnLst>
                                </p:cTn>
                              </p:par>
                            </p:childTnLst>
                          </p:cTn>
                        </p:par>
                        <p:par>
                          <p:cTn id="122" fill="hold" nodeType="afterGroup">
                            <p:stCondLst>
                              <p:cond delay="6000"/>
                            </p:stCondLst>
                            <p:childTnLst>
                              <p:par>
                                <p:cTn id="123" presetID="17" presetClass="entr" presetSubtype="10" fill="hold" grpId="0" nodeType="afterEffect">
                                  <p:stCondLst>
                                    <p:cond delay="0"/>
                                  </p:stCondLst>
                                  <p:childTnLst>
                                    <p:set>
                                      <p:cBhvr>
                                        <p:cTn id="124" dur="1" fill="hold">
                                          <p:stCondLst>
                                            <p:cond delay="0"/>
                                          </p:stCondLst>
                                        </p:cTn>
                                        <p:tgtEl>
                                          <p:spTgt spid="945165"/>
                                        </p:tgtEl>
                                        <p:attrNameLst>
                                          <p:attrName>style.visibility</p:attrName>
                                        </p:attrNameLst>
                                      </p:cBhvr>
                                      <p:to>
                                        <p:strVal val="visible"/>
                                      </p:to>
                                    </p:set>
                                    <p:anim calcmode="lin" valueType="num">
                                      <p:cBhvr>
                                        <p:cTn id="125" dur="1000" fill="hold"/>
                                        <p:tgtEl>
                                          <p:spTgt spid="945165"/>
                                        </p:tgtEl>
                                        <p:attrNameLst>
                                          <p:attrName>ppt_w</p:attrName>
                                        </p:attrNameLst>
                                      </p:cBhvr>
                                      <p:tavLst>
                                        <p:tav tm="0">
                                          <p:val>
                                            <p:fltVal val="0"/>
                                          </p:val>
                                        </p:tav>
                                        <p:tav tm="100000">
                                          <p:val>
                                            <p:strVal val="#ppt_w"/>
                                          </p:val>
                                        </p:tav>
                                      </p:tavLst>
                                    </p:anim>
                                    <p:anim calcmode="lin" valueType="num">
                                      <p:cBhvr>
                                        <p:cTn id="126" dur="1000" fill="hold"/>
                                        <p:tgtEl>
                                          <p:spTgt spid="945165"/>
                                        </p:tgtEl>
                                        <p:attrNameLst>
                                          <p:attrName>ppt_h</p:attrName>
                                        </p:attrNameLst>
                                      </p:cBhvr>
                                      <p:tavLst>
                                        <p:tav tm="0">
                                          <p:val>
                                            <p:strVal val="#ppt_h"/>
                                          </p:val>
                                        </p:tav>
                                        <p:tav tm="100000">
                                          <p:val>
                                            <p:strVal val="#ppt_h"/>
                                          </p:val>
                                        </p:tav>
                                      </p:tavLst>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7" presetClass="entr" presetSubtype="1" fill="hold" grpId="0" nodeType="clickEffect">
                                  <p:stCondLst>
                                    <p:cond delay="0"/>
                                  </p:stCondLst>
                                  <p:childTnLst>
                                    <p:set>
                                      <p:cBhvr>
                                        <p:cTn id="130" dur="1" fill="hold">
                                          <p:stCondLst>
                                            <p:cond delay="0"/>
                                          </p:stCondLst>
                                        </p:cTn>
                                        <p:tgtEl>
                                          <p:spTgt spid="945187"/>
                                        </p:tgtEl>
                                        <p:attrNameLst>
                                          <p:attrName>style.visibility</p:attrName>
                                        </p:attrNameLst>
                                      </p:cBhvr>
                                      <p:to>
                                        <p:strVal val="visible"/>
                                      </p:to>
                                    </p:set>
                                    <p:anim calcmode="lin" valueType="num">
                                      <p:cBhvr>
                                        <p:cTn id="131" dur="500" fill="hold"/>
                                        <p:tgtEl>
                                          <p:spTgt spid="945187"/>
                                        </p:tgtEl>
                                        <p:attrNameLst>
                                          <p:attrName>ppt_x</p:attrName>
                                        </p:attrNameLst>
                                      </p:cBhvr>
                                      <p:tavLst>
                                        <p:tav tm="0">
                                          <p:val>
                                            <p:strVal val="#ppt_x"/>
                                          </p:val>
                                        </p:tav>
                                        <p:tav tm="100000">
                                          <p:val>
                                            <p:strVal val="#ppt_x"/>
                                          </p:val>
                                        </p:tav>
                                      </p:tavLst>
                                    </p:anim>
                                    <p:anim calcmode="lin" valueType="num">
                                      <p:cBhvr>
                                        <p:cTn id="132" dur="500" fill="hold"/>
                                        <p:tgtEl>
                                          <p:spTgt spid="945187"/>
                                        </p:tgtEl>
                                        <p:attrNameLst>
                                          <p:attrName>ppt_y</p:attrName>
                                        </p:attrNameLst>
                                      </p:cBhvr>
                                      <p:tavLst>
                                        <p:tav tm="0">
                                          <p:val>
                                            <p:strVal val="#ppt_y-#ppt_h/2"/>
                                          </p:val>
                                        </p:tav>
                                        <p:tav tm="100000">
                                          <p:val>
                                            <p:strVal val="#ppt_y"/>
                                          </p:val>
                                        </p:tav>
                                      </p:tavLst>
                                    </p:anim>
                                    <p:anim calcmode="lin" valueType="num">
                                      <p:cBhvr>
                                        <p:cTn id="133" dur="500" fill="hold"/>
                                        <p:tgtEl>
                                          <p:spTgt spid="945187"/>
                                        </p:tgtEl>
                                        <p:attrNameLst>
                                          <p:attrName>ppt_w</p:attrName>
                                        </p:attrNameLst>
                                      </p:cBhvr>
                                      <p:tavLst>
                                        <p:tav tm="0">
                                          <p:val>
                                            <p:strVal val="#ppt_w"/>
                                          </p:val>
                                        </p:tav>
                                        <p:tav tm="100000">
                                          <p:val>
                                            <p:strVal val="#ppt_w"/>
                                          </p:val>
                                        </p:tav>
                                      </p:tavLst>
                                    </p:anim>
                                    <p:anim calcmode="lin" valueType="num">
                                      <p:cBhvr>
                                        <p:cTn id="134" dur="500" fill="hold"/>
                                        <p:tgtEl>
                                          <p:spTgt spid="945187"/>
                                        </p:tgtEl>
                                        <p:attrNameLst>
                                          <p:attrName>ppt_h</p:attrName>
                                        </p:attrNameLst>
                                      </p:cBhvr>
                                      <p:tavLst>
                                        <p:tav tm="0">
                                          <p:val>
                                            <p:fltVal val="0"/>
                                          </p:val>
                                        </p:tav>
                                        <p:tav tm="100000">
                                          <p:val>
                                            <p:strVal val="#ppt_h"/>
                                          </p:val>
                                        </p:tav>
                                      </p:tavLst>
                                    </p:anim>
                                  </p:childTnLst>
                                </p:cTn>
                              </p:par>
                            </p:childTnLst>
                          </p:cTn>
                        </p:par>
                        <p:par>
                          <p:cTn id="135" fill="hold" nodeType="afterGroup">
                            <p:stCondLst>
                              <p:cond delay="500"/>
                            </p:stCondLst>
                            <p:childTnLst>
                              <p:par>
                                <p:cTn id="136" presetID="9" presetClass="entr" presetSubtype="0" fill="hold" nodeType="afterEffect">
                                  <p:stCondLst>
                                    <p:cond delay="0"/>
                                  </p:stCondLst>
                                  <p:childTnLst>
                                    <p:set>
                                      <p:cBhvr>
                                        <p:cTn id="137" dur="1" fill="hold">
                                          <p:stCondLst>
                                            <p:cond delay="0"/>
                                          </p:stCondLst>
                                        </p:cTn>
                                        <p:tgtEl>
                                          <p:spTgt spid="945154"/>
                                        </p:tgtEl>
                                        <p:attrNameLst>
                                          <p:attrName>style.visibility</p:attrName>
                                        </p:attrNameLst>
                                      </p:cBhvr>
                                      <p:to>
                                        <p:strVal val="visible"/>
                                      </p:to>
                                    </p:set>
                                    <p:animEffect transition="in" filter="dissolve">
                                      <p:cBhvr>
                                        <p:cTn id="138" dur="500"/>
                                        <p:tgtEl>
                                          <p:spTgt spid="945154"/>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53" presetClass="entr" presetSubtype="0" fill="hold" grpId="0" nodeType="clickEffect">
                                  <p:stCondLst>
                                    <p:cond delay="0"/>
                                  </p:stCondLst>
                                  <p:childTnLst>
                                    <p:set>
                                      <p:cBhvr>
                                        <p:cTn id="142" dur="1" fill="hold">
                                          <p:stCondLst>
                                            <p:cond delay="0"/>
                                          </p:stCondLst>
                                        </p:cTn>
                                        <p:tgtEl>
                                          <p:spTgt spid="945173"/>
                                        </p:tgtEl>
                                        <p:attrNameLst>
                                          <p:attrName>style.visibility</p:attrName>
                                        </p:attrNameLst>
                                      </p:cBhvr>
                                      <p:to>
                                        <p:strVal val="visible"/>
                                      </p:to>
                                    </p:set>
                                    <p:anim calcmode="lin" valueType="num">
                                      <p:cBhvr>
                                        <p:cTn id="143" dur="1000" fill="hold"/>
                                        <p:tgtEl>
                                          <p:spTgt spid="945173"/>
                                        </p:tgtEl>
                                        <p:attrNameLst>
                                          <p:attrName>ppt_w</p:attrName>
                                        </p:attrNameLst>
                                      </p:cBhvr>
                                      <p:tavLst>
                                        <p:tav tm="0">
                                          <p:val>
                                            <p:fltVal val="0"/>
                                          </p:val>
                                        </p:tav>
                                        <p:tav tm="100000">
                                          <p:val>
                                            <p:strVal val="#ppt_w"/>
                                          </p:val>
                                        </p:tav>
                                      </p:tavLst>
                                    </p:anim>
                                    <p:anim calcmode="lin" valueType="num">
                                      <p:cBhvr>
                                        <p:cTn id="144" dur="1000" fill="hold"/>
                                        <p:tgtEl>
                                          <p:spTgt spid="945173"/>
                                        </p:tgtEl>
                                        <p:attrNameLst>
                                          <p:attrName>ppt_h</p:attrName>
                                        </p:attrNameLst>
                                      </p:cBhvr>
                                      <p:tavLst>
                                        <p:tav tm="0">
                                          <p:val>
                                            <p:fltVal val="0"/>
                                          </p:val>
                                        </p:tav>
                                        <p:tav tm="100000">
                                          <p:val>
                                            <p:strVal val="#ppt_h"/>
                                          </p:val>
                                        </p:tav>
                                      </p:tavLst>
                                    </p:anim>
                                    <p:animEffect transition="in" filter="fade">
                                      <p:cBhvr>
                                        <p:cTn id="145" dur="1000"/>
                                        <p:tgtEl>
                                          <p:spTgt spid="945173"/>
                                        </p:tgtEl>
                                      </p:cBhvr>
                                    </p:animEffect>
                                  </p:childTnLst>
                                </p:cTn>
                              </p:par>
                            </p:childTnLst>
                          </p:cTn>
                        </p:par>
                        <p:par>
                          <p:cTn id="146" fill="hold" nodeType="afterGroup">
                            <p:stCondLst>
                              <p:cond delay="1000"/>
                            </p:stCondLst>
                            <p:childTnLst>
                              <p:par>
                                <p:cTn id="147" presetID="53" presetClass="entr" presetSubtype="0" fill="hold" grpId="0" nodeType="afterEffect">
                                  <p:stCondLst>
                                    <p:cond delay="0"/>
                                  </p:stCondLst>
                                  <p:childTnLst>
                                    <p:set>
                                      <p:cBhvr>
                                        <p:cTn id="148" dur="1" fill="hold">
                                          <p:stCondLst>
                                            <p:cond delay="0"/>
                                          </p:stCondLst>
                                        </p:cTn>
                                        <p:tgtEl>
                                          <p:spTgt spid="945174"/>
                                        </p:tgtEl>
                                        <p:attrNameLst>
                                          <p:attrName>style.visibility</p:attrName>
                                        </p:attrNameLst>
                                      </p:cBhvr>
                                      <p:to>
                                        <p:strVal val="visible"/>
                                      </p:to>
                                    </p:set>
                                    <p:anim calcmode="lin" valueType="num">
                                      <p:cBhvr>
                                        <p:cTn id="149" dur="1000" fill="hold"/>
                                        <p:tgtEl>
                                          <p:spTgt spid="945174"/>
                                        </p:tgtEl>
                                        <p:attrNameLst>
                                          <p:attrName>ppt_w</p:attrName>
                                        </p:attrNameLst>
                                      </p:cBhvr>
                                      <p:tavLst>
                                        <p:tav tm="0">
                                          <p:val>
                                            <p:fltVal val="0"/>
                                          </p:val>
                                        </p:tav>
                                        <p:tav tm="100000">
                                          <p:val>
                                            <p:strVal val="#ppt_w"/>
                                          </p:val>
                                        </p:tav>
                                      </p:tavLst>
                                    </p:anim>
                                    <p:anim calcmode="lin" valueType="num">
                                      <p:cBhvr>
                                        <p:cTn id="150" dur="1000" fill="hold"/>
                                        <p:tgtEl>
                                          <p:spTgt spid="945174"/>
                                        </p:tgtEl>
                                        <p:attrNameLst>
                                          <p:attrName>ppt_h</p:attrName>
                                        </p:attrNameLst>
                                      </p:cBhvr>
                                      <p:tavLst>
                                        <p:tav tm="0">
                                          <p:val>
                                            <p:fltVal val="0"/>
                                          </p:val>
                                        </p:tav>
                                        <p:tav tm="100000">
                                          <p:val>
                                            <p:strVal val="#ppt_h"/>
                                          </p:val>
                                        </p:tav>
                                      </p:tavLst>
                                    </p:anim>
                                    <p:animEffect transition="in" filter="fade">
                                      <p:cBhvr>
                                        <p:cTn id="151" dur="1000"/>
                                        <p:tgtEl>
                                          <p:spTgt spid="945174"/>
                                        </p:tgtEl>
                                      </p:cBhvr>
                                    </p:animEffect>
                                  </p:childTnLst>
                                </p:cTn>
                              </p:par>
                            </p:childTnLst>
                          </p:cTn>
                        </p:par>
                        <p:par>
                          <p:cTn id="152" fill="hold" nodeType="afterGroup">
                            <p:stCondLst>
                              <p:cond delay="2000"/>
                            </p:stCondLst>
                            <p:childTnLst>
                              <p:par>
                                <p:cTn id="153" presetID="53" presetClass="entr" presetSubtype="0" fill="hold" grpId="0" nodeType="afterEffect">
                                  <p:stCondLst>
                                    <p:cond delay="0"/>
                                  </p:stCondLst>
                                  <p:childTnLst>
                                    <p:set>
                                      <p:cBhvr>
                                        <p:cTn id="154" dur="1" fill="hold">
                                          <p:stCondLst>
                                            <p:cond delay="0"/>
                                          </p:stCondLst>
                                        </p:cTn>
                                        <p:tgtEl>
                                          <p:spTgt spid="945175"/>
                                        </p:tgtEl>
                                        <p:attrNameLst>
                                          <p:attrName>style.visibility</p:attrName>
                                        </p:attrNameLst>
                                      </p:cBhvr>
                                      <p:to>
                                        <p:strVal val="visible"/>
                                      </p:to>
                                    </p:set>
                                    <p:anim calcmode="lin" valueType="num">
                                      <p:cBhvr>
                                        <p:cTn id="155" dur="1000" fill="hold"/>
                                        <p:tgtEl>
                                          <p:spTgt spid="945175"/>
                                        </p:tgtEl>
                                        <p:attrNameLst>
                                          <p:attrName>ppt_w</p:attrName>
                                        </p:attrNameLst>
                                      </p:cBhvr>
                                      <p:tavLst>
                                        <p:tav tm="0">
                                          <p:val>
                                            <p:fltVal val="0"/>
                                          </p:val>
                                        </p:tav>
                                        <p:tav tm="100000">
                                          <p:val>
                                            <p:strVal val="#ppt_w"/>
                                          </p:val>
                                        </p:tav>
                                      </p:tavLst>
                                    </p:anim>
                                    <p:anim calcmode="lin" valueType="num">
                                      <p:cBhvr>
                                        <p:cTn id="156" dur="1000" fill="hold"/>
                                        <p:tgtEl>
                                          <p:spTgt spid="945175"/>
                                        </p:tgtEl>
                                        <p:attrNameLst>
                                          <p:attrName>ppt_h</p:attrName>
                                        </p:attrNameLst>
                                      </p:cBhvr>
                                      <p:tavLst>
                                        <p:tav tm="0">
                                          <p:val>
                                            <p:fltVal val="0"/>
                                          </p:val>
                                        </p:tav>
                                        <p:tav tm="100000">
                                          <p:val>
                                            <p:strVal val="#ppt_h"/>
                                          </p:val>
                                        </p:tav>
                                      </p:tavLst>
                                    </p:anim>
                                    <p:animEffect transition="in" filter="fade">
                                      <p:cBhvr>
                                        <p:cTn id="157" dur="1000"/>
                                        <p:tgtEl>
                                          <p:spTgt spid="945175"/>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53" presetClass="entr" presetSubtype="0" fill="hold" grpId="0" nodeType="clickEffect">
                                  <p:stCondLst>
                                    <p:cond delay="0"/>
                                  </p:stCondLst>
                                  <p:childTnLst>
                                    <p:set>
                                      <p:cBhvr>
                                        <p:cTn id="161" dur="1" fill="hold">
                                          <p:stCondLst>
                                            <p:cond delay="0"/>
                                          </p:stCondLst>
                                        </p:cTn>
                                        <p:tgtEl>
                                          <p:spTgt spid="945178"/>
                                        </p:tgtEl>
                                        <p:attrNameLst>
                                          <p:attrName>style.visibility</p:attrName>
                                        </p:attrNameLst>
                                      </p:cBhvr>
                                      <p:to>
                                        <p:strVal val="visible"/>
                                      </p:to>
                                    </p:set>
                                    <p:anim calcmode="lin" valueType="num">
                                      <p:cBhvr>
                                        <p:cTn id="162" dur="500" fill="hold"/>
                                        <p:tgtEl>
                                          <p:spTgt spid="945178"/>
                                        </p:tgtEl>
                                        <p:attrNameLst>
                                          <p:attrName>ppt_w</p:attrName>
                                        </p:attrNameLst>
                                      </p:cBhvr>
                                      <p:tavLst>
                                        <p:tav tm="0">
                                          <p:val>
                                            <p:fltVal val="0"/>
                                          </p:val>
                                        </p:tav>
                                        <p:tav tm="100000">
                                          <p:val>
                                            <p:strVal val="#ppt_w"/>
                                          </p:val>
                                        </p:tav>
                                      </p:tavLst>
                                    </p:anim>
                                    <p:anim calcmode="lin" valueType="num">
                                      <p:cBhvr>
                                        <p:cTn id="163" dur="500" fill="hold"/>
                                        <p:tgtEl>
                                          <p:spTgt spid="945178"/>
                                        </p:tgtEl>
                                        <p:attrNameLst>
                                          <p:attrName>ppt_h</p:attrName>
                                        </p:attrNameLst>
                                      </p:cBhvr>
                                      <p:tavLst>
                                        <p:tav tm="0">
                                          <p:val>
                                            <p:fltVal val="0"/>
                                          </p:val>
                                        </p:tav>
                                        <p:tav tm="100000">
                                          <p:val>
                                            <p:strVal val="#ppt_h"/>
                                          </p:val>
                                        </p:tav>
                                      </p:tavLst>
                                    </p:anim>
                                    <p:animEffect transition="in" filter="fade">
                                      <p:cBhvr>
                                        <p:cTn id="164" dur="500"/>
                                        <p:tgtEl>
                                          <p:spTgt spid="945178"/>
                                        </p:tgtEl>
                                      </p:cBhvr>
                                    </p:animEffect>
                                  </p:childTnLst>
                                </p:cTn>
                              </p:par>
                              <p:par>
                                <p:cTn id="165" presetID="53" presetClass="entr" presetSubtype="0" fill="hold" grpId="0" nodeType="withEffect">
                                  <p:stCondLst>
                                    <p:cond delay="0"/>
                                  </p:stCondLst>
                                  <p:childTnLst>
                                    <p:set>
                                      <p:cBhvr>
                                        <p:cTn id="166" dur="1" fill="hold">
                                          <p:stCondLst>
                                            <p:cond delay="0"/>
                                          </p:stCondLst>
                                        </p:cTn>
                                        <p:tgtEl>
                                          <p:spTgt spid="945181"/>
                                        </p:tgtEl>
                                        <p:attrNameLst>
                                          <p:attrName>style.visibility</p:attrName>
                                        </p:attrNameLst>
                                      </p:cBhvr>
                                      <p:to>
                                        <p:strVal val="visible"/>
                                      </p:to>
                                    </p:set>
                                    <p:anim calcmode="lin" valueType="num">
                                      <p:cBhvr>
                                        <p:cTn id="167" dur="500" fill="hold"/>
                                        <p:tgtEl>
                                          <p:spTgt spid="945181"/>
                                        </p:tgtEl>
                                        <p:attrNameLst>
                                          <p:attrName>ppt_w</p:attrName>
                                        </p:attrNameLst>
                                      </p:cBhvr>
                                      <p:tavLst>
                                        <p:tav tm="0">
                                          <p:val>
                                            <p:fltVal val="0"/>
                                          </p:val>
                                        </p:tav>
                                        <p:tav tm="100000">
                                          <p:val>
                                            <p:strVal val="#ppt_w"/>
                                          </p:val>
                                        </p:tav>
                                      </p:tavLst>
                                    </p:anim>
                                    <p:anim calcmode="lin" valueType="num">
                                      <p:cBhvr>
                                        <p:cTn id="168" dur="500" fill="hold"/>
                                        <p:tgtEl>
                                          <p:spTgt spid="945181"/>
                                        </p:tgtEl>
                                        <p:attrNameLst>
                                          <p:attrName>ppt_h</p:attrName>
                                        </p:attrNameLst>
                                      </p:cBhvr>
                                      <p:tavLst>
                                        <p:tav tm="0">
                                          <p:val>
                                            <p:fltVal val="0"/>
                                          </p:val>
                                        </p:tav>
                                        <p:tav tm="100000">
                                          <p:val>
                                            <p:strVal val="#ppt_h"/>
                                          </p:val>
                                        </p:tav>
                                      </p:tavLst>
                                    </p:anim>
                                    <p:animEffect transition="in" filter="fade">
                                      <p:cBhvr>
                                        <p:cTn id="169" dur="500"/>
                                        <p:tgtEl>
                                          <p:spTgt spid="945181"/>
                                        </p:tgtEl>
                                      </p:cBhvr>
                                    </p:animEffect>
                                  </p:childTnLst>
                                </p:cTn>
                              </p:par>
                              <p:par>
                                <p:cTn id="170" presetID="53" presetClass="entr" presetSubtype="0" fill="hold" grpId="0" nodeType="withEffect">
                                  <p:stCondLst>
                                    <p:cond delay="0"/>
                                  </p:stCondLst>
                                  <p:childTnLst>
                                    <p:set>
                                      <p:cBhvr>
                                        <p:cTn id="171" dur="1" fill="hold">
                                          <p:stCondLst>
                                            <p:cond delay="0"/>
                                          </p:stCondLst>
                                        </p:cTn>
                                        <p:tgtEl>
                                          <p:spTgt spid="945180"/>
                                        </p:tgtEl>
                                        <p:attrNameLst>
                                          <p:attrName>style.visibility</p:attrName>
                                        </p:attrNameLst>
                                      </p:cBhvr>
                                      <p:to>
                                        <p:strVal val="visible"/>
                                      </p:to>
                                    </p:set>
                                    <p:anim calcmode="lin" valueType="num">
                                      <p:cBhvr>
                                        <p:cTn id="172" dur="500" fill="hold"/>
                                        <p:tgtEl>
                                          <p:spTgt spid="945180"/>
                                        </p:tgtEl>
                                        <p:attrNameLst>
                                          <p:attrName>ppt_w</p:attrName>
                                        </p:attrNameLst>
                                      </p:cBhvr>
                                      <p:tavLst>
                                        <p:tav tm="0">
                                          <p:val>
                                            <p:fltVal val="0"/>
                                          </p:val>
                                        </p:tav>
                                        <p:tav tm="100000">
                                          <p:val>
                                            <p:strVal val="#ppt_w"/>
                                          </p:val>
                                        </p:tav>
                                      </p:tavLst>
                                    </p:anim>
                                    <p:anim calcmode="lin" valueType="num">
                                      <p:cBhvr>
                                        <p:cTn id="173" dur="500" fill="hold"/>
                                        <p:tgtEl>
                                          <p:spTgt spid="945180"/>
                                        </p:tgtEl>
                                        <p:attrNameLst>
                                          <p:attrName>ppt_h</p:attrName>
                                        </p:attrNameLst>
                                      </p:cBhvr>
                                      <p:tavLst>
                                        <p:tav tm="0">
                                          <p:val>
                                            <p:fltVal val="0"/>
                                          </p:val>
                                        </p:tav>
                                        <p:tav tm="100000">
                                          <p:val>
                                            <p:strVal val="#ppt_h"/>
                                          </p:val>
                                        </p:tav>
                                      </p:tavLst>
                                    </p:anim>
                                    <p:animEffect transition="in" filter="fade">
                                      <p:cBhvr>
                                        <p:cTn id="174" dur="500"/>
                                        <p:tgtEl>
                                          <p:spTgt spid="945180"/>
                                        </p:tgtEl>
                                      </p:cBhvr>
                                    </p:animEffect>
                                  </p:childTnLst>
                                </p:cTn>
                              </p:par>
                              <p:par>
                                <p:cTn id="175" presetID="53" presetClass="entr" presetSubtype="0" fill="hold" grpId="0" nodeType="withEffect">
                                  <p:stCondLst>
                                    <p:cond delay="0"/>
                                  </p:stCondLst>
                                  <p:childTnLst>
                                    <p:set>
                                      <p:cBhvr>
                                        <p:cTn id="176" dur="1" fill="hold">
                                          <p:stCondLst>
                                            <p:cond delay="0"/>
                                          </p:stCondLst>
                                        </p:cTn>
                                        <p:tgtEl>
                                          <p:spTgt spid="945179"/>
                                        </p:tgtEl>
                                        <p:attrNameLst>
                                          <p:attrName>style.visibility</p:attrName>
                                        </p:attrNameLst>
                                      </p:cBhvr>
                                      <p:to>
                                        <p:strVal val="visible"/>
                                      </p:to>
                                    </p:set>
                                    <p:anim calcmode="lin" valueType="num">
                                      <p:cBhvr>
                                        <p:cTn id="177" dur="500" fill="hold"/>
                                        <p:tgtEl>
                                          <p:spTgt spid="945179"/>
                                        </p:tgtEl>
                                        <p:attrNameLst>
                                          <p:attrName>ppt_w</p:attrName>
                                        </p:attrNameLst>
                                      </p:cBhvr>
                                      <p:tavLst>
                                        <p:tav tm="0">
                                          <p:val>
                                            <p:fltVal val="0"/>
                                          </p:val>
                                        </p:tav>
                                        <p:tav tm="100000">
                                          <p:val>
                                            <p:strVal val="#ppt_w"/>
                                          </p:val>
                                        </p:tav>
                                      </p:tavLst>
                                    </p:anim>
                                    <p:anim calcmode="lin" valueType="num">
                                      <p:cBhvr>
                                        <p:cTn id="178" dur="500" fill="hold"/>
                                        <p:tgtEl>
                                          <p:spTgt spid="945179"/>
                                        </p:tgtEl>
                                        <p:attrNameLst>
                                          <p:attrName>ppt_h</p:attrName>
                                        </p:attrNameLst>
                                      </p:cBhvr>
                                      <p:tavLst>
                                        <p:tav tm="0">
                                          <p:val>
                                            <p:fltVal val="0"/>
                                          </p:val>
                                        </p:tav>
                                        <p:tav tm="100000">
                                          <p:val>
                                            <p:strVal val="#ppt_h"/>
                                          </p:val>
                                        </p:tav>
                                      </p:tavLst>
                                    </p:anim>
                                    <p:animEffect transition="in" filter="fade">
                                      <p:cBhvr>
                                        <p:cTn id="179" dur="500"/>
                                        <p:tgtEl>
                                          <p:spTgt spid="945179"/>
                                        </p:tgtEl>
                                      </p:cBhvr>
                                    </p:animEffect>
                                  </p:childTnLst>
                                </p:cTn>
                              </p:par>
                              <p:par>
                                <p:cTn id="180" presetID="53" presetClass="entr" presetSubtype="0" fill="hold" grpId="0" nodeType="withEffect">
                                  <p:stCondLst>
                                    <p:cond delay="0"/>
                                  </p:stCondLst>
                                  <p:childTnLst>
                                    <p:set>
                                      <p:cBhvr>
                                        <p:cTn id="181" dur="1" fill="hold">
                                          <p:stCondLst>
                                            <p:cond delay="0"/>
                                          </p:stCondLst>
                                        </p:cTn>
                                        <p:tgtEl>
                                          <p:spTgt spid="945182"/>
                                        </p:tgtEl>
                                        <p:attrNameLst>
                                          <p:attrName>style.visibility</p:attrName>
                                        </p:attrNameLst>
                                      </p:cBhvr>
                                      <p:to>
                                        <p:strVal val="visible"/>
                                      </p:to>
                                    </p:set>
                                    <p:anim calcmode="lin" valueType="num">
                                      <p:cBhvr>
                                        <p:cTn id="182" dur="500" fill="hold"/>
                                        <p:tgtEl>
                                          <p:spTgt spid="945182"/>
                                        </p:tgtEl>
                                        <p:attrNameLst>
                                          <p:attrName>ppt_w</p:attrName>
                                        </p:attrNameLst>
                                      </p:cBhvr>
                                      <p:tavLst>
                                        <p:tav tm="0">
                                          <p:val>
                                            <p:fltVal val="0"/>
                                          </p:val>
                                        </p:tav>
                                        <p:tav tm="100000">
                                          <p:val>
                                            <p:strVal val="#ppt_w"/>
                                          </p:val>
                                        </p:tav>
                                      </p:tavLst>
                                    </p:anim>
                                    <p:anim calcmode="lin" valueType="num">
                                      <p:cBhvr>
                                        <p:cTn id="183" dur="500" fill="hold"/>
                                        <p:tgtEl>
                                          <p:spTgt spid="945182"/>
                                        </p:tgtEl>
                                        <p:attrNameLst>
                                          <p:attrName>ppt_h</p:attrName>
                                        </p:attrNameLst>
                                      </p:cBhvr>
                                      <p:tavLst>
                                        <p:tav tm="0">
                                          <p:val>
                                            <p:fltVal val="0"/>
                                          </p:val>
                                        </p:tav>
                                        <p:tav tm="100000">
                                          <p:val>
                                            <p:strVal val="#ppt_h"/>
                                          </p:val>
                                        </p:tav>
                                      </p:tavLst>
                                    </p:anim>
                                    <p:animEffect transition="in" filter="fade">
                                      <p:cBhvr>
                                        <p:cTn id="184" dur="500"/>
                                        <p:tgtEl>
                                          <p:spTgt spid="945182"/>
                                        </p:tgtEl>
                                      </p:cBhvr>
                                    </p:animEffect>
                                  </p:childTnLst>
                                </p:cTn>
                              </p:par>
                              <p:par>
                                <p:cTn id="185" presetID="53" presetClass="entr" presetSubtype="0" fill="hold" grpId="0" nodeType="withEffect">
                                  <p:stCondLst>
                                    <p:cond delay="0"/>
                                  </p:stCondLst>
                                  <p:childTnLst>
                                    <p:set>
                                      <p:cBhvr>
                                        <p:cTn id="186" dur="1" fill="hold">
                                          <p:stCondLst>
                                            <p:cond delay="0"/>
                                          </p:stCondLst>
                                        </p:cTn>
                                        <p:tgtEl>
                                          <p:spTgt spid="945183"/>
                                        </p:tgtEl>
                                        <p:attrNameLst>
                                          <p:attrName>style.visibility</p:attrName>
                                        </p:attrNameLst>
                                      </p:cBhvr>
                                      <p:to>
                                        <p:strVal val="visible"/>
                                      </p:to>
                                    </p:set>
                                    <p:anim calcmode="lin" valueType="num">
                                      <p:cBhvr>
                                        <p:cTn id="187" dur="500" fill="hold"/>
                                        <p:tgtEl>
                                          <p:spTgt spid="945183"/>
                                        </p:tgtEl>
                                        <p:attrNameLst>
                                          <p:attrName>ppt_w</p:attrName>
                                        </p:attrNameLst>
                                      </p:cBhvr>
                                      <p:tavLst>
                                        <p:tav tm="0">
                                          <p:val>
                                            <p:fltVal val="0"/>
                                          </p:val>
                                        </p:tav>
                                        <p:tav tm="100000">
                                          <p:val>
                                            <p:strVal val="#ppt_w"/>
                                          </p:val>
                                        </p:tav>
                                      </p:tavLst>
                                    </p:anim>
                                    <p:anim calcmode="lin" valueType="num">
                                      <p:cBhvr>
                                        <p:cTn id="188" dur="500" fill="hold"/>
                                        <p:tgtEl>
                                          <p:spTgt spid="945183"/>
                                        </p:tgtEl>
                                        <p:attrNameLst>
                                          <p:attrName>ppt_h</p:attrName>
                                        </p:attrNameLst>
                                      </p:cBhvr>
                                      <p:tavLst>
                                        <p:tav tm="0">
                                          <p:val>
                                            <p:fltVal val="0"/>
                                          </p:val>
                                        </p:tav>
                                        <p:tav tm="100000">
                                          <p:val>
                                            <p:strVal val="#ppt_h"/>
                                          </p:val>
                                        </p:tav>
                                      </p:tavLst>
                                    </p:anim>
                                    <p:animEffect transition="in" filter="fade">
                                      <p:cBhvr>
                                        <p:cTn id="189" dur="500"/>
                                        <p:tgtEl>
                                          <p:spTgt spid="945183"/>
                                        </p:tgtEl>
                                      </p:cBhvr>
                                    </p:animEffect>
                                  </p:childTnLst>
                                </p:cTn>
                              </p:par>
                              <p:par>
                                <p:cTn id="190" presetID="53" presetClass="entr" presetSubtype="0" fill="hold" grpId="0" nodeType="withEffect">
                                  <p:stCondLst>
                                    <p:cond delay="0"/>
                                  </p:stCondLst>
                                  <p:childTnLst>
                                    <p:set>
                                      <p:cBhvr>
                                        <p:cTn id="191" dur="1" fill="hold">
                                          <p:stCondLst>
                                            <p:cond delay="0"/>
                                          </p:stCondLst>
                                        </p:cTn>
                                        <p:tgtEl>
                                          <p:spTgt spid="945184"/>
                                        </p:tgtEl>
                                        <p:attrNameLst>
                                          <p:attrName>style.visibility</p:attrName>
                                        </p:attrNameLst>
                                      </p:cBhvr>
                                      <p:to>
                                        <p:strVal val="visible"/>
                                      </p:to>
                                    </p:set>
                                    <p:anim calcmode="lin" valueType="num">
                                      <p:cBhvr>
                                        <p:cTn id="192" dur="500" fill="hold"/>
                                        <p:tgtEl>
                                          <p:spTgt spid="945184"/>
                                        </p:tgtEl>
                                        <p:attrNameLst>
                                          <p:attrName>ppt_w</p:attrName>
                                        </p:attrNameLst>
                                      </p:cBhvr>
                                      <p:tavLst>
                                        <p:tav tm="0">
                                          <p:val>
                                            <p:fltVal val="0"/>
                                          </p:val>
                                        </p:tav>
                                        <p:tav tm="100000">
                                          <p:val>
                                            <p:strVal val="#ppt_w"/>
                                          </p:val>
                                        </p:tav>
                                      </p:tavLst>
                                    </p:anim>
                                    <p:anim calcmode="lin" valueType="num">
                                      <p:cBhvr>
                                        <p:cTn id="193" dur="500" fill="hold"/>
                                        <p:tgtEl>
                                          <p:spTgt spid="945184"/>
                                        </p:tgtEl>
                                        <p:attrNameLst>
                                          <p:attrName>ppt_h</p:attrName>
                                        </p:attrNameLst>
                                      </p:cBhvr>
                                      <p:tavLst>
                                        <p:tav tm="0">
                                          <p:val>
                                            <p:fltVal val="0"/>
                                          </p:val>
                                        </p:tav>
                                        <p:tav tm="100000">
                                          <p:val>
                                            <p:strVal val="#ppt_h"/>
                                          </p:val>
                                        </p:tav>
                                      </p:tavLst>
                                    </p:anim>
                                    <p:animEffect transition="in" filter="fade">
                                      <p:cBhvr>
                                        <p:cTn id="194" dur="500"/>
                                        <p:tgtEl>
                                          <p:spTgt spid="945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61" grpId="0" animBg="1"/>
      <p:bldP spid="945162" grpId="0" animBg="1"/>
      <p:bldP spid="945163" grpId="0" animBg="1"/>
      <p:bldP spid="945164" grpId="0" animBg="1"/>
      <p:bldP spid="945165" grpId="0" animBg="1"/>
      <p:bldP spid="945166" grpId="0" animBg="1"/>
      <p:bldP spid="945170" grpId="0" animBg="1"/>
      <p:bldP spid="945171" grpId="0" animBg="1"/>
      <p:bldP spid="945172" grpId="0"/>
      <p:bldP spid="945173" grpId="0" animBg="1"/>
      <p:bldP spid="945174" grpId="0" animBg="1"/>
      <p:bldP spid="945175" grpId="0" animBg="1"/>
      <p:bldP spid="945176" grpId="0" animBg="1"/>
      <p:bldP spid="945177" grpId="0" animBg="1"/>
      <p:bldP spid="945178" grpId="0" animBg="1"/>
      <p:bldP spid="945178" grpId="1" animBg="1"/>
      <p:bldP spid="945178" grpId="2" animBg="1"/>
      <p:bldP spid="945179" grpId="0" animBg="1"/>
      <p:bldP spid="945179" grpId="1" animBg="1"/>
      <p:bldP spid="945179" grpId="2" animBg="1"/>
      <p:bldP spid="945180" grpId="0" animBg="1"/>
      <p:bldP spid="945180" grpId="1" animBg="1"/>
      <p:bldP spid="945180" grpId="2" animBg="1"/>
      <p:bldP spid="945181" grpId="0" animBg="1"/>
      <p:bldP spid="945181" grpId="1" animBg="1"/>
      <p:bldP spid="945181" grpId="2" animBg="1"/>
      <p:bldP spid="945182" grpId="0" animBg="1"/>
      <p:bldP spid="945182" grpId="1" animBg="1"/>
      <p:bldP spid="945182" grpId="2" animBg="1"/>
      <p:bldP spid="945183" grpId="0" animBg="1"/>
      <p:bldP spid="945183" grpId="1" animBg="1"/>
      <p:bldP spid="945183" grpId="2" animBg="1"/>
      <p:bldP spid="945184" grpId="0" animBg="1"/>
      <p:bldP spid="945184" grpId="1" animBg="1"/>
      <p:bldP spid="945184" grpId="2" animBg="1"/>
      <p:bldP spid="945185" grpId="0"/>
      <p:bldP spid="945186" grpId="0" animBg="1"/>
      <p:bldP spid="9451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57200" y="495046"/>
            <a:ext cx="8229600" cy="731807"/>
          </a:xfrm>
          <a:prstGeom prst="rect">
            <a:avLst/>
          </a:prstGeom>
          <a:solidFill>
            <a:srgbClr val="2D3138"/>
          </a:solidFill>
        </p:spPr>
        <p:txBody>
          <a:bodyPr spcFirstLastPara="1" wrap="square" lIns="91425" tIns="91425" rIns="91425" bIns="91425" anchor="ctr" anchorCtr="0">
            <a:noAutofit/>
          </a:bodyPr>
          <a:lstStyle/>
          <a:p>
            <a:pPr marL="0" lvl="0" indent="0" rtl="0">
              <a:spcBef>
                <a:spcPts val="0"/>
              </a:spcBef>
              <a:spcAft>
                <a:spcPts val="0"/>
              </a:spcAft>
              <a:buNone/>
            </a:pPr>
            <a:r>
              <a:rPr lang="en-US" sz="2900" dirty="0" smtClean="0">
                <a:solidFill>
                  <a:srgbClr val="FBF3DB"/>
                </a:solidFill>
              </a:rPr>
              <a:t>Racism </a:t>
            </a:r>
            <a:r>
              <a:rPr lang="en-US" sz="2900" dirty="0">
                <a:solidFill>
                  <a:srgbClr val="FBF3DB"/>
                </a:solidFill>
              </a:rPr>
              <a:t>as </a:t>
            </a:r>
            <a:r>
              <a:rPr lang="en-US" sz="2900" dirty="0" smtClean="0">
                <a:solidFill>
                  <a:srgbClr val="FBF3DB"/>
                </a:solidFill>
              </a:rPr>
              <a:t>a Social Determinant and Root Cause</a:t>
            </a:r>
            <a:endParaRPr sz="2900" dirty="0">
              <a:solidFill>
                <a:srgbClr val="FBF3DB"/>
              </a:solidFill>
              <a:latin typeface="Arial"/>
              <a:ea typeface="Arial"/>
              <a:cs typeface="Arial"/>
              <a:sym typeface="Arial"/>
            </a:endParaRPr>
          </a:p>
        </p:txBody>
      </p:sp>
      <p:sp>
        <p:nvSpPr>
          <p:cNvPr id="315" name="Shape 315"/>
          <p:cNvSpPr txBox="1"/>
          <p:nvPr/>
        </p:nvSpPr>
        <p:spPr>
          <a:xfrm>
            <a:off x="598650" y="1784950"/>
            <a:ext cx="8185200" cy="371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solidFill>
                  <a:srgbClr val="12244C"/>
                </a:solidFill>
                <a:latin typeface="Calibri"/>
                <a:ea typeface="Calibri"/>
                <a:cs typeface="Calibri"/>
                <a:sym typeface="Calibri"/>
              </a:rPr>
              <a:t>Racism affects health both directly (i.e., via chronic stress) and </a:t>
            </a:r>
            <a:r>
              <a:rPr lang="en-US" sz="3200" dirty="0" smtClean="0">
                <a:solidFill>
                  <a:srgbClr val="12244C"/>
                </a:solidFill>
                <a:latin typeface="Calibri"/>
                <a:ea typeface="Calibri"/>
                <a:cs typeface="Calibri"/>
                <a:sym typeface="Calibri"/>
              </a:rPr>
              <a:t>indirectly.</a:t>
            </a:r>
          </a:p>
          <a:p>
            <a:pPr marL="0" lvl="0" indent="0" algn="ctr" rtl="0">
              <a:spcBef>
                <a:spcPts val="0"/>
              </a:spcBef>
              <a:spcAft>
                <a:spcPts val="0"/>
              </a:spcAft>
              <a:buNone/>
            </a:pPr>
            <a:endParaRPr lang="en-US" sz="3200" dirty="0" smtClean="0">
              <a:solidFill>
                <a:srgbClr val="12244C"/>
              </a:solidFill>
              <a:latin typeface="Calibri"/>
              <a:ea typeface="Calibri"/>
              <a:cs typeface="Calibri"/>
              <a:sym typeface="Calibri"/>
            </a:endParaRPr>
          </a:p>
          <a:p>
            <a:pPr marL="0" lvl="0" indent="0" rtl="0">
              <a:spcBef>
                <a:spcPts val="0"/>
              </a:spcBef>
              <a:spcAft>
                <a:spcPts val="0"/>
              </a:spcAft>
              <a:buNone/>
            </a:pPr>
            <a:r>
              <a:rPr lang="en-US" sz="2800" dirty="0">
                <a:solidFill>
                  <a:srgbClr val="12244C"/>
                </a:solidFill>
                <a:latin typeface="Calibri"/>
                <a:ea typeface="Calibri"/>
                <a:cs typeface="Calibri"/>
                <a:sym typeface="Calibri"/>
              </a:rPr>
              <a:t>R</a:t>
            </a:r>
            <a:r>
              <a:rPr lang="en-US" sz="2800" dirty="0" smtClean="0">
                <a:solidFill>
                  <a:srgbClr val="12244C"/>
                </a:solidFill>
                <a:latin typeface="Calibri"/>
                <a:ea typeface="Calibri"/>
                <a:cs typeface="Calibri"/>
                <a:sym typeface="Calibri"/>
              </a:rPr>
              <a:t>ace-</a:t>
            </a:r>
            <a:r>
              <a:rPr lang="en-US" sz="2800" dirty="0">
                <a:solidFill>
                  <a:srgbClr val="12244C"/>
                </a:solidFill>
                <a:latin typeface="Calibri"/>
                <a:ea typeface="Calibri"/>
                <a:cs typeface="Calibri"/>
                <a:sym typeface="Calibri"/>
              </a:rPr>
              <a:t>based discrimination across multiple systems </a:t>
            </a:r>
            <a:r>
              <a:rPr lang="en-US" sz="2800" dirty="0" smtClean="0">
                <a:solidFill>
                  <a:srgbClr val="12244C"/>
                </a:solidFill>
                <a:latin typeface="Calibri"/>
                <a:ea typeface="Calibri"/>
                <a:cs typeface="Calibri"/>
                <a:sym typeface="Calibri"/>
              </a:rPr>
              <a:t>creates </a:t>
            </a:r>
            <a:r>
              <a:rPr lang="en-US" sz="2800" dirty="0">
                <a:solidFill>
                  <a:srgbClr val="12244C"/>
                </a:solidFill>
                <a:latin typeface="Calibri"/>
                <a:ea typeface="Calibri"/>
                <a:cs typeface="Calibri"/>
                <a:sym typeface="Calibri"/>
              </a:rPr>
              <a:t>differential access to high-quality schools, safe neighborhoods, good jobs, and quality healthcare, in other words, by shaping SDOH</a:t>
            </a:r>
            <a:r>
              <a:rPr lang="en-US" sz="2800" dirty="0" smtClean="0">
                <a:solidFill>
                  <a:srgbClr val="12244C"/>
                </a:solidFill>
                <a:latin typeface="Calibri"/>
                <a:ea typeface="Calibri"/>
                <a:cs typeface="Calibri"/>
                <a:sym typeface="Calibri"/>
              </a:rPr>
              <a:t>.</a:t>
            </a:r>
            <a:endParaRPr sz="2800" dirty="0">
              <a:solidFill>
                <a:srgbClr val="12244C"/>
              </a:solidFill>
              <a:latin typeface="Calibri"/>
              <a:ea typeface="Calibri"/>
              <a:cs typeface="Calibri"/>
              <a:sym typeface="Calibri"/>
            </a:endParaRPr>
          </a:p>
        </p:txBody>
      </p:sp>
    </p:spTree>
    <p:extLst>
      <p:ext uri="{BB962C8B-B14F-4D97-AF65-F5344CB8AC3E}">
        <p14:creationId xmlns:p14="http://schemas.microsoft.com/office/powerpoint/2010/main" val="24507616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venn_diagram.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179" y="1464012"/>
            <a:ext cx="4913890" cy="3073752"/>
          </a:xfrm>
          <a:prstGeom prst="rect">
            <a:avLst/>
          </a:prstGeom>
        </p:spPr>
      </p:pic>
      <p:sp>
        <p:nvSpPr>
          <p:cNvPr id="2" name="Title 1"/>
          <p:cNvSpPr>
            <a:spLocks noGrp="1"/>
          </p:cNvSpPr>
          <p:nvPr>
            <p:ph type="title"/>
          </p:nvPr>
        </p:nvSpPr>
        <p:spPr>
          <a:xfrm>
            <a:off x="2971379" y="644985"/>
            <a:ext cx="3329772" cy="575667"/>
          </a:xfrm>
          <a:solidFill>
            <a:schemeClr val="tx2"/>
          </a:solidFill>
        </p:spPr>
        <p:txBody>
          <a:bodyPr>
            <a:noAutofit/>
          </a:bodyPr>
          <a:lstStyle/>
          <a:p>
            <a:r>
              <a:rPr lang="en-US" sz="2900" dirty="0" smtClean="0">
                <a:solidFill>
                  <a:schemeClr val="bg1"/>
                </a:solidFill>
              </a:rPr>
              <a:t>NBEC Focus</a:t>
            </a:r>
            <a:endParaRPr lang="en-US" sz="2900" dirty="0">
              <a:solidFill>
                <a:schemeClr val="bg1"/>
              </a:solidFill>
            </a:endParaRPr>
          </a:p>
        </p:txBody>
      </p:sp>
      <p:sp>
        <p:nvSpPr>
          <p:cNvPr id="3" name="Content Placeholder 2"/>
          <p:cNvSpPr>
            <a:spLocks noGrp="1"/>
          </p:cNvSpPr>
          <p:nvPr>
            <p:ph idx="1"/>
          </p:nvPr>
        </p:nvSpPr>
        <p:spPr>
          <a:xfrm>
            <a:off x="457199" y="1464012"/>
            <a:ext cx="8281795" cy="5393988"/>
          </a:xfrm>
        </p:spPr>
        <p:txBody>
          <a:bodyPr>
            <a:normAutofit/>
          </a:bodyPr>
          <a:lstStyle/>
          <a:p>
            <a:r>
              <a:rPr lang="en-US" dirty="0" smtClean="0">
                <a:solidFill>
                  <a:schemeClr val="tx2"/>
                </a:solidFill>
              </a:rPr>
              <a:t>Reproductive Justice </a:t>
            </a:r>
          </a:p>
          <a:p>
            <a:pPr marL="0" indent="0">
              <a:buNone/>
            </a:pPr>
            <a:r>
              <a:rPr lang="en-US" dirty="0">
                <a:solidFill>
                  <a:schemeClr val="tx2"/>
                </a:solidFill>
              </a:rPr>
              <a:t>	</a:t>
            </a:r>
            <a:r>
              <a:rPr lang="en-US" dirty="0" smtClean="0">
                <a:solidFill>
                  <a:schemeClr val="tx2"/>
                </a:solidFill>
              </a:rPr>
              <a:t>principles</a:t>
            </a:r>
          </a:p>
          <a:p>
            <a:r>
              <a:rPr lang="en-US" dirty="0" smtClean="0">
                <a:solidFill>
                  <a:schemeClr val="tx2"/>
                </a:solidFill>
              </a:rPr>
              <a:t>Trainings &amp; TA</a:t>
            </a:r>
          </a:p>
          <a:p>
            <a:r>
              <a:rPr lang="en-US" dirty="0" smtClean="0">
                <a:solidFill>
                  <a:schemeClr val="tx2"/>
                </a:solidFill>
              </a:rPr>
              <a:t>Providing policy </a:t>
            </a:r>
          </a:p>
          <a:p>
            <a:pPr marL="0" indent="0">
              <a:buNone/>
            </a:pPr>
            <a:r>
              <a:rPr lang="en-US" dirty="0">
                <a:solidFill>
                  <a:schemeClr val="tx2"/>
                </a:solidFill>
              </a:rPr>
              <a:t>	</a:t>
            </a:r>
            <a:r>
              <a:rPr lang="en-US" dirty="0" smtClean="0">
                <a:solidFill>
                  <a:schemeClr val="tx2"/>
                </a:solidFill>
              </a:rPr>
              <a:t>improvements</a:t>
            </a:r>
          </a:p>
          <a:p>
            <a:r>
              <a:rPr lang="en-US" dirty="0" smtClean="0">
                <a:solidFill>
                  <a:schemeClr val="tx2"/>
                </a:solidFill>
              </a:rPr>
              <a:t>Dismantling systems of power and racism</a:t>
            </a:r>
          </a:p>
          <a:p>
            <a:r>
              <a:rPr lang="en-US" dirty="0" smtClean="0">
                <a:solidFill>
                  <a:schemeClr val="tx2"/>
                </a:solidFill>
              </a:rPr>
              <a:t>Assessing and educating on Birth Equity</a:t>
            </a:r>
          </a:p>
          <a:p>
            <a:r>
              <a:rPr lang="en-US" dirty="0" smtClean="0">
                <a:solidFill>
                  <a:schemeClr val="tx2"/>
                </a:solidFill>
              </a:rPr>
              <a:t>Capacity </a:t>
            </a:r>
            <a:r>
              <a:rPr lang="en-US" dirty="0">
                <a:solidFill>
                  <a:schemeClr val="tx2"/>
                </a:solidFill>
              </a:rPr>
              <a:t>b</a:t>
            </a:r>
            <a:r>
              <a:rPr lang="en-US" dirty="0" smtClean="0">
                <a:solidFill>
                  <a:schemeClr val="tx2"/>
                </a:solidFill>
              </a:rPr>
              <a:t>uilding for community engagement</a:t>
            </a:r>
          </a:p>
          <a:p>
            <a:endParaRPr lang="en-US" dirty="0" smtClean="0"/>
          </a:p>
          <a:p>
            <a:endParaRPr lang="en-US" dirty="0"/>
          </a:p>
        </p:txBody>
      </p:sp>
      <p:sp>
        <p:nvSpPr>
          <p:cNvPr id="5" name="Title 1"/>
          <p:cNvSpPr txBox="1">
            <a:spLocks/>
          </p:cNvSpPr>
          <p:nvPr/>
        </p:nvSpPr>
        <p:spPr>
          <a:xfrm>
            <a:off x="4090179" y="2645109"/>
            <a:ext cx="1883170" cy="750033"/>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3200" b="1" spc="-100" dirty="0" smtClean="0">
                <a:solidFill>
                  <a:schemeClr val="bg1"/>
                </a:solidFill>
              </a:rPr>
              <a:t>CLINICAL</a:t>
            </a:r>
            <a:endParaRPr lang="en-US" sz="3200" b="1" spc="-100" dirty="0">
              <a:solidFill>
                <a:schemeClr val="bg1"/>
              </a:solidFill>
            </a:endParaRPr>
          </a:p>
        </p:txBody>
      </p:sp>
      <p:sp>
        <p:nvSpPr>
          <p:cNvPr id="6" name="Title 1"/>
          <p:cNvSpPr txBox="1">
            <a:spLocks/>
          </p:cNvSpPr>
          <p:nvPr/>
        </p:nvSpPr>
        <p:spPr>
          <a:xfrm>
            <a:off x="7193823" y="2602032"/>
            <a:ext cx="1545172" cy="712685"/>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3200" b="1" spc="-100" dirty="0" smtClean="0">
                <a:solidFill>
                  <a:schemeClr val="bg1"/>
                </a:solidFill>
              </a:rPr>
              <a:t>SOCIAL</a:t>
            </a:r>
            <a:endParaRPr lang="en-US" sz="3200" b="1" spc="-100" dirty="0">
              <a:solidFill>
                <a:schemeClr val="bg1"/>
              </a:solidFill>
            </a:endParaRPr>
          </a:p>
        </p:txBody>
      </p:sp>
      <p:sp>
        <p:nvSpPr>
          <p:cNvPr id="7" name="Title 1"/>
          <p:cNvSpPr txBox="1">
            <a:spLocks/>
          </p:cNvSpPr>
          <p:nvPr/>
        </p:nvSpPr>
        <p:spPr>
          <a:xfrm>
            <a:off x="6178388" y="2668562"/>
            <a:ext cx="765570" cy="556126"/>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4000" b="1" spc="-100" dirty="0" smtClean="0">
                <a:solidFill>
                  <a:schemeClr val="bg1"/>
                </a:solidFill>
              </a:rPr>
              <a:t>+</a:t>
            </a:r>
            <a:endParaRPr lang="en-US" sz="4000" b="1" spc="-100" dirty="0">
              <a:solidFill>
                <a:schemeClr val="bg1"/>
              </a:solidFill>
            </a:endParaRPr>
          </a:p>
        </p:txBody>
      </p:sp>
    </p:spTree>
    <p:extLst>
      <p:ext uri="{BB962C8B-B14F-4D97-AF65-F5344CB8AC3E}">
        <p14:creationId xmlns:p14="http://schemas.microsoft.com/office/powerpoint/2010/main" val="2419620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6600669"/>
              </p:ext>
            </p:extLst>
          </p:nvPr>
        </p:nvGraphicFramePr>
        <p:xfrm>
          <a:off x="457200" y="4171649"/>
          <a:ext cx="8229600" cy="2981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noGrp="1"/>
          </p:cNvSpPr>
          <p:nvPr>
            <p:ph type="title"/>
          </p:nvPr>
        </p:nvSpPr>
        <p:spPr>
          <a:xfrm>
            <a:off x="457200" y="846138"/>
            <a:ext cx="8229600" cy="1143000"/>
          </a:xfrm>
          <a:prstGeom prst="rect">
            <a:avLst/>
          </a:prstGeom>
        </p:spPr>
        <p:txBody>
          <a:bodyPr vert="horz" lIns="91440" tIns="45720" rIns="91440" bIns="45720" rtlCol="0">
            <a:normAutofit fontScale="9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sz="4400" b="1" dirty="0" smtClean="0">
                <a:solidFill>
                  <a:schemeClr val="tx2"/>
                </a:solidFill>
              </a:rPr>
              <a:t/>
            </a:r>
            <a:br>
              <a:rPr lang="en-US" sz="4400" b="1" dirty="0" smtClean="0">
                <a:solidFill>
                  <a:schemeClr val="tx2"/>
                </a:solidFill>
              </a:rPr>
            </a:br>
            <a:r>
              <a:rPr lang="en-US" sz="4400" b="1" dirty="0">
                <a:solidFill>
                  <a:schemeClr val="tx2"/>
                </a:solidFill>
              </a:rPr>
              <a:t/>
            </a:r>
            <a:br>
              <a:rPr lang="en-US" sz="4400" b="1" dirty="0">
                <a:solidFill>
                  <a:schemeClr val="tx2"/>
                </a:solidFill>
              </a:rPr>
            </a:br>
            <a:r>
              <a:rPr lang="en-US" sz="4400" b="1" dirty="0" smtClean="0">
                <a:solidFill>
                  <a:schemeClr val="tx2"/>
                </a:solidFill>
              </a:rPr>
              <a:t/>
            </a:r>
            <a:br>
              <a:rPr lang="en-US" sz="4400" b="1" dirty="0" smtClean="0">
                <a:solidFill>
                  <a:schemeClr val="tx2"/>
                </a:solidFill>
              </a:rPr>
            </a:br>
            <a:r>
              <a:rPr lang="en-US" sz="4400" b="1" dirty="0">
                <a:solidFill>
                  <a:schemeClr val="tx2"/>
                </a:solidFill>
              </a:rPr>
              <a:t/>
            </a:r>
            <a:br>
              <a:rPr lang="en-US" sz="4400" b="1" dirty="0">
                <a:solidFill>
                  <a:schemeClr val="tx2"/>
                </a:solidFill>
              </a:rPr>
            </a:br>
            <a:r>
              <a:rPr lang="en-US" sz="4400" b="1" dirty="0" smtClean="0">
                <a:solidFill>
                  <a:schemeClr val="tx2"/>
                </a:solidFill>
              </a:rPr>
              <a:t/>
            </a:r>
            <a:br>
              <a:rPr lang="en-US" sz="4400" b="1" dirty="0" smtClean="0">
                <a:solidFill>
                  <a:schemeClr val="tx2"/>
                </a:solidFill>
              </a:rPr>
            </a:br>
            <a:r>
              <a:rPr lang="en-US" sz="3600" b="1" dirty="0" smtClean="0">
                <a:solidFill>
                  <a:schemeClr val="tx2"/>
                </a:solidFill>
              </a:rPr>
              <a:t>birth </a:t>
            </a:r>
            <a:r>
              <a:rPr lang="en-US" sz="3600" b="1" dirty="0">
                <a:solidFill>
                  <a:schemeClr val="tx2"/>
                </a:solidFill>
              </a:rPr>
              <a:t>equity </a:t>
            </a:r>
            <a:r>
              <a:rPr lang="en-US" sz="3600" b="1" i="1" dirty="0">
                <a:solidFill>
                  <a:schemeClr val="tx2"/>
                </a:solidFill>
              </a:rPr>
              <a:t>(noun)</a:t>
            </a:r>
            <a:r>
              <a:rPr lang="en-US" sz="3600" b="1" dirty="0">
                <a:solidFill>
                  <a:schemeClr val="tx2"/>
                </a:solidFill>
              </a:rPr>
              <a:t>:</a:t>
            </a:r>
          </a:p>
          <a:p>
            <a:pPr algn="l">
              <a:spcBef>
                <a:spcPts val="0"/>
              </a:spcBef>
            </a:pPr>
            <a:endParaRPr lang="en-US" sz="3600" dirty="0" smtClean="0">
              <a:solidFill>
                <a:schemeClr val="tx2"/>
              </a:solidFill>
            </a:endParaRPr>
          </a:p>
          <a:p>
            <a:pPr algn="l">
              <a:spcBef>
                <a:spcPts val="0"/>
              </a:spcBef>
            </a:pPr>
            <a:r>
              <a:rPr lang="en-US" sz="3600" dirty="0" smtClean="0">
                <a:solidFill>
                  <a:schemeClr val="tx2"/>
                </a:solidFill>
              </a:rPr>
              <a:t>1. The assurance of the conditions of optimal births for all people with a willingness to address racial and social inequalities in a sustained effort.</a:t>
            </a:r>
          </a:p>
          <a:p>
            <a:pPr algn="r">
              <a:spcBef>
                <a:spcPts val="0"/>
              </a:spcBef>
            </a:pPr>
            <a:endParaRPr lang="en-US" sz="1800" b="1" i="1" dirty="0" smtClean="0">
              <a:solidFill>
                <a:schemeClr val="tx2"/>
              </a:solidFill>
            </a:endParaRPr>
          </a:p>
          <a:p>
            <a:pPr algn="r">
              <a:spcBef>
                <a:spcPts val="0"/>
              </a:spcBef>
            </a:pPr>
            <a:r>
              <a:rPr lang="en-US" sz="2200" dirty="0" err="1" smtClean="0">
                <a:solidFill>
                  <a:schemeClr val="tx2"/>
                </a:solidFill>
              </a:rPr>
              <a:t>Joia</a:t>
            </a:r>
            <a:r>
              <a:rPr lang="en-US" sz="2200" dirty="0" smtClean="0">
                <a:solidFill>
                  <a:schemeClr val="tx2"/>
                </a:solidFill>
              </a:rPr>
              <a:t> </a:t>
            </a:r>
            <a:r>
              <a:rPr lang="en-US" sz="2200" dirty="0" err="1" smtClean="0">
                <a:solidFill>
                  <a:schemeClr val="tx2"/>
                </a:solidFill>
              </a:rPr>
              <a:t>Crear</a:t>
            </a:r>
            <a:r>
              <a:rPr lang="en-US" sz="2200" dirty="0" smtClean="0">
                <a:solidFill>
                  <a:schemeClr val="tx2"/>
                </a:solidFill>
              </a:rPr>
              <a:t>-Perry, MD</a:t>
            </a:r>
          </a:p>
          <a:p>
            <a:pPr algn="r">
              <a:spcBef>
                <a:spcPts val="0"/>
              </a:spcBef>
            </a:pPr>
            <a:r>
              <a:rPr lang="en-US" sz="2000" i="1" dirty="0" smtClean="0">
                <a:solidFill>
                  <a:schemeClr val="tx2"/>
                </a:solidFill>
              </a:rPr>
              <a:t>National Birth Equity </a:t>
            </a:r>
            <a:r>
              <a:rPr lang="en-US" sz="2000" i="1" dirty="0" smtClean="0">
                <a:solidFill>
                  <a:srgbClr val="2D3138"/>
                </a:solidFill>
              </a:rPr>
              <a:t>Collaborative   </a:t>
            </a:r>
            <a:endParaRPr lang="en-US" sz="2000" i="1" dirty="0">
              <a:solidFill>
                <a:srgbClr val="2D3138"/>
              </a:solidFill>
            </a:endParaRPr>
          </a:p>
        </p:txBody>
      </p:sp>
    </p:spTree>
    <p:extLst>
      <p:ext uri="{BB962C8B-B14F-4D97-AF65-F5344CB8AC3E}">
        <p14:creationId xmlns:p14="http://schemas.microsoft.com/office/powerpoint/2010/main" val="13083550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798390"/>
      </a:dk1>
      <a:lt1>
        <a:srgbClr val="FBF3DB"/>
      </a:lt1>
      <a:dk2>
        <a:srgbClr val="2D3138"/>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po">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23445</TotalTime>
  <Words>885</Words>
  <Application>Microsoft Macintosh PowerPoint</Application>
  <PresentationFormat>On-screen Show (4:3)</PresentationFormat>
  <Paragraphs>123</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Infant &amp; Maternal Health Inequities</vt:lpstr>
      <vt:lpstr>Outcome</vt:lpstr>
      <vt:lpstr>Finding the Roots of Inequities</vt:lpstr>
      <vt:lpstr>PowerPoint Presentation</vt:lpstr>
      <vt:lpstr>Racism as a Social Determinant and Root Cause</vt:lpstr>
      <vt:lpstr>NBEC Focus</vt:lpstr>
      <vt:lpstr>     birth equity (noun):  1. The assurance of the conditions of optimal births for all people with a willingness to address racial and social inequalities in a sustained effort.  Joia Crear-Perry, MD National Birth Equity Collaborative   </vt:lpstr>
      <vt:lpstr>Thank you</vt:lpstr>
    </vt:vector>
  </TitlesOfParts>
  <Company>prismatic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Birth Equity Collaborative</dc:title>
  <dc:creator>brooke hughes</dc:creator>
  <cp:lastModifiedBy>Linda Parson</cp:lastModifiedBy>
  <cp:revision>438</cp:revision>
  <dcterms:created xsi:type="dcterms:W3CDTF">2016-11-03T13:37:26Z</dcterms:created>
  <dcterms:modified xsi:type="dcterms:W3CDTF">2019-01-25T16:30:30Z</dcterms:modified>
</cp:coreProperties>
</file>