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9" r:id="rId2"/>
    <p:sldId id="261" r:id="rId3"/>
    <p:sldId id="258" r:id="rId4"/>
    <p:sldId id="257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102" y="-4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4F5BB2-356F-4E61-957C-0B65C83F74CA}" type="datetimeFigureOut">
              <a:rPr lang="en-US" smtClean="0"/>
              <a:t>1/22/2015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E9F6A4-79D2-42FD-BFC4-A82369C9C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3023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z="1400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ED82A6F-EDF1-4DCD-99DA-7A74D1059A9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CDC55-1367-4E7A-9B28-BA9987F6D1D8}" type="datetimeFigureOut">
              <a:rPr lang="en-US" smtClean="0"/>
              <a:t>1/22/2015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92084-F1B6-43A9-8401-EBEC555E2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1359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CDC55-1367-4E7A-9B28-BA9987F6D1D8}" type="datetimeFigureOut">
              <a:rPr lang="en-US" smtClean="0"/>
              <a:t>1/22/2015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92084-F1B6-43A9-8401-EBEC555E2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243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CDC55-1367-4E7A-9B28-BA9987F6D1D8}" type="datetimeFigureOut">
              <a:rPr lang="en-US" smtClean="0"/>
              <a:t>1/22/2015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92084-F1B6-43A9-8401-EBEC555E2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291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CDC55-1367-4E7A-9B28-BA9987F6D1D8}" type="datetimeFigureOut">
              <a:rPr lang="en-US" smtClean="0"/>
              <a:t>1/22/2015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92084-F1B6-43A9-8401-EBEC555E2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519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CDC55-1367-4E7A-9B28-BA9987F6D1D8}" type="datetimeFigureOut">
              <a:rPr lang="en-US" smtClean="0"/>
              <a:t>1/22/2015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92084-F1B6-43A9-8401-EBEC555E2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19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CDC55-1367-4E7A-9B28-BA9987F6D1D8}" type="datetimeFigureOut">
              <a:rPr lang="en-US" smtClean="0"/>
              <a:t>1/22/2015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92084-F1B6-43A9-8401-EBEC555E2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592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CDC55-1367-4E7A-9B28-BA9987F6D1D8}" type="datetimeFigureOut">
              <a:rPr lang="en-US" smtClean="0"/>
              <a:t>1/22/2015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92084-F1B6-43A9-8401-EBEC555E2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7273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CDC55-1367-4E7A-9B28-BA9987F6D1D8}" type="datetimeFigureOut">
              <a:rPr lang="en-US" smtClean="0"/>
              <a:t>1/22/2015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92084-F1B6-43A9-8401-EBEC555E2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831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CDC55-1367-4E7A-9B28-BA9987F6D1D8}" type="datetimeFigureOut">
              <a:rPr lang="en-US" smtClean="0"/>
              <a:t>1/22/2015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92084-F1B6-43A9-8401-EBEC555E2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907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CDC55-1367-4E7A-9B28-BA9987F6D1D8}" type="datetimeFigureOut">
              <a:rPr lang="en-US" smtClean="0"/>
              <a:t>1/22/2015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92084-F1B6-43A9-8401-EBEC555E2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4466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CDC55-1367-4E7A-9B28-BA9987F6D1D8}" type="datetimeFigureOut">
              <a:rPr lang="en-US" smtClean="0"/>
              <a:t>1/22/2015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92084-F1B6-43A9-8401-EBEC555E2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2533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5CDC55-1367-4E7A-9B28-BA9987F6D1D8}" type="datetimeFigureOut">
              <a:rPr lang="en-US" smtClean="0"/>
              <a:t>1/22/2015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492084-F1B6-43A9-8401-EBEC555E2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265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912110"/>
            <a:ext cx="4064000" cy="2709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00" y="3886199"/>
            <a:ext cx="4178300" cy="2794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28614"/>
            <a:ext cx="5105400" cy="33909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2423157"/>
            <a:ext cx="2794000" cy="1386843"/>
          </a:xfrm>
          <a:prstGeom prst="rect">
            <a:avLst/>
          </a:prstGeom>
        </p:spPr>
      </p:pic>
      <p:pic>
        <p:nvPicPr>
          <p:cNvPr id="5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28614"/>
            <a:ext cx="3153729" cy="2109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87423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2.bp.blogspot.com/_110KgBgA9pU/SoDmR3d4jDI/AAAAAAAAAOE/o9o4UH_o8Bw/s1600/105-0585_IMG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7200"/>
            <a:ext cx="3759200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30065606"/>
              </p:ext>
            </p:extLst>
          </p:nvPr>
        </p:nvGraphicFramePr>
        <p:xfrm>
          <a:off x="457200" y="3657600"/>
          <a:ext cx="8229600" cy="301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% of</a:t>
                      </a:r>
                      <a:r>
                        <a:rPr lang="en-US" sz="2400" baseline="0" dirty="0" smtClean="0"/>
                        <a:t> Persons</a:t>
                      </a:r>
                    </a:p>
                    <a:p>
                      <a:pPr algn="ctr"/>
                      <a:r>
                        <a:rPr lang="en-US" sz="2400" baseline="0" dirty="0" smtClean="0"/>
                        <a:t> Living below Poverty Level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# of People</a:t>
                      </a:r>
                      <a:r>
                        <a:rPr lang="en-US" sz="2400" baseline="0" dirty="0" smtClean="0"/>
                        <a:t> </a:t>
                      </a:r>
                    </a:p>
                    <a:p>
                      <a:pPr algn="ctr"/>
                      <a:r>
                        <a:rPr lang="en-US" sz="2400" dirty="0" smtClean="0"/>
                        <a:t>Living below</a:t>
                      </a:r>
                      <a:r>
                        <a:rPr lang="en-US" sz="2400" baseline="0" dirty="0" smtClean="0"/>
                        <a:t> Poverty Level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 smtClean="0"/>
                        <a:t>CAMDEN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38.6%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29,684</a:t>
                      </a:r>
                      <a:endParaRPr lang="en-US" sz="24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 smtClean="0"/>
                        <a:t>NEW</a:t>
                      </a:r>
                      <a:r>
                        <a:rPr lang="en-US" sz="2400" b="0" baseline="0" dirty="0" smtClean="0"/>
                        <a:t> BRUNSWICK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31.4%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17,530</a:t>
                      </a:r>
                      <a:endParaRPr lang="en-US" sz="24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 smtClean="0"/>
                        <a:t>NEWARK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28.0%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77,959</a:t>
                      </a:r>
                      <a:endParaRPr lang="en-US" sz="24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 smtClean="0"/>
                        <a:t>TRENTON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26.6%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22,436</a:t>
                      </a:r>
                      <a:endParaRPr lang="en-US" sz="2400" b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Content Placeholder 3"/>
          <p:cNvSpPr txBox="1">
            <a:spLocks/>
          </p:cNvSpPr>
          <p:nvPr/>
        </p:nvSpPr>
        <p:spPr>
          <a:xfrm>
            <a:off x="4191000" y="457200"/>
            <a:ext cx="4572000" cy="2819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en-US" b="1" dirty="0" smtClean="0"/>
              <a:t>High School Graduation Rates</a:t>
            </a:r>
          </a:p>
          <a:p>
            <a:pPr marL="0" indent="0" algn="r">
              <a:buFont typeface="Arial" panose="020B0604020202020204" pitchFamily="34" charset="0"/>
              <a:buNone/>
            </a:pPr>
            <a:endParaRPr lang="en-US" b="1" dirty="0" smtClean="0"/>
          </a:p>
          <a:p>
            <a:pPr marL="0" indent="0" algn="r">
              <a:buFont typeface="Arial" panose="020B0604020202020204" pitchFamily="34" charset="0"/>
              <a:buNone/>
            </a:pPr>
            <a:r>
              <a:rPr lang="en-US" b="1" dirty="0" smtClean="0"/>
              <a:t>                  Newark: 67.7%</a:t>
            </a:r>
          </a:p>
          <a:p>
            <a:pPr marL="0" indent="0" algn="r">
              <a:buFont typeface="Arial" panose="020B0604020202020204" pitchFamily="34" charset="0"/>
              <a:buNone/>
            </a:pPr>
            <a:r>
              <a:rPr lang="en-US" b="1" dirty="0" smtClean="0"/>
              <a:t>New Brunswick: 60.7%</a:t>
            </a:r>
          </a:p>
          <a:p>
            <a:pPr marL="0" indent="0" algn="r">
              <a:buFont typeface="Arial" panose="020B0604020202020204" pitchFamily="34" charset="0"/>
              <a:buNone/>
            </a:pPr>
            <a:r>
              <a:rPr lang="en-US" b="1" dirty="0" smtClean="0"/>
              <a:t>Camden: 53.4%</a:t>
            </a:r>
          </a:p>
          <a:p>
            <a:pPr marL="0" indent="0" algn="r">
              <a:buFont typeface="Arial" panose="020B0604020202020204" pitchFamily="34" charset="0"/>
              <a:buNone/>
            </a:pPr>
            <a:r>
              <a:rPr lang="en-US" b="1" dirty="0" smtClean="0"/>
              <a:t>Trenton: 48.6%</a:t>
            </a:r>
          </a:p>
          <a:p>
            <a:endParaRPr lang="en-US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23897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Charges-Hotspot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0488"/>
            <a:ext cx="9144000" cy="706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2566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/>
          </p:cNvSpPr>
          <p:nvPr/>
        </p:nvSpPr>
        <p:spPr bwMode="auto">
          <a:xfrm>
            <a:off x="304800" y="152400"/>
            <a:ext cx="8229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3600" b="0">
                <a:solidFill>
                  <a:srgbClr val="052E65"/>
                </a:solidFill>
              </a:rPr>
              <a:t>Who are NGII Hi-Rise Residents?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>
              <a:solidFill>
                <a:schemeClr val="bg1"/>
              </a:solidFill>
            </a:endParaRPr>
          </a:p>
        </p:txBody>
      </p:sp>
      <p:sp>
        <p:nvSpPr>
          <p:cNvPr id="7172" name="TextBox 7"/>
          <p:cNvSpPr txBox="1">
            <a:spLocks noChangeArrowheads="1"/>
          </p:cNvSpPr>
          <p:nvPr/>
        </p:nvSpPr>
        <p:spPr bwMode="auto">
          <a:xfrm>
            <a:off x="3124200" y="6477000"/>
            <a:ext cx="2971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chemeClr val="bg1"/>
                </a:solidFill>
                <a:latin typeface="Century Gothic" pitchFamily="-1" charset="0"/>
                <a:ea typeface="ＭＳ Ｐゴシック" pitchFamily="-1" charset="-128"/>
              </a:rPr>
              <a:t>www.camdenhealth.org</a:t>
            </a:r>
          </a:p>
        </p:txBody>
      </p:sp>
      <p:pic>
        <p:nvPicPr>
          <p:cNvPr id="7173" name="Picture 6" descr="NG2-ResidentOverview1-H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0"/>
            <a:ext cx="8839200" cy="347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4" name="Content Placeholder 2"/>
          <p:cNvSpPr>
            <a:spLocks/>
          </p:cNvSpPr>
          <p:nvPr/>
        </p:nvSpPr>
        <p:spPr bwMode="auto">
          <a:xfrm>
            <a:off x="3124200" y="4343400"/>
            <a:ext cx="1143000" cy="838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052E65"/>
              </a:buClr>
            </a:pPr>
            <a:r>
              <a:rPr lang="en-US" altLang="en-US" sz="1000"/>
              <a:t>Non-Physically</a:t>
            </a:r>
          </a:p>
          <a:p>
            <a:pPr eaLnBrk="1" hangingPunct="1">
              <a:spcBef>
                <a:spcPct val="20000"/>
              </a:spcBef>
              <a:buClr>
                <a:srgbClr val="052E65"/>
              </a:buClr>
            </a:pPr>
            <a:r>
              <a:rPr lang="en-US" altLang="en-US" sz="1000"/>
              <a:t>or mentally</a:t>
            </a:r>
          </a:p>
          <a:p>
            <a:pPr eaLnBrk="1" hangingPunct="1">
              <a:spcBef>
                <a:spcPct val="20000"/>
              </a:spcBef>
              <a:buClr>
                <a:srgbClr val="052E65"/>
              </a:buClr>
            </a:pPr>
            <a:r>
              <a:rPr lang="en-US" altLang="en-US" sz="1000"/>
              <a:t>challenged</a:t>
            </a:r>
          </a:p>
          <a:p>
            <a:pPr eaLnBrk="1" hangingPunct="1">
              <a:spcBef>
                <a:spcPct val="20000"/>
              </a:spcBef>
              <a:buClr>
                <a:srgbClr val="052E65"/>
              </a:buClr>
            </a:pPr>
            <a:r>
              <a:rPr lang="en-US" altLang="en-US" sz="1000"/>
              <a:t># = 71</a:t>
            </a:r>
          </a:p>
        </p:txBody>
      </p:sp>
      <p:sp>
        <p:nvSpPr>
          <p:cNvPr id="7175" name="Content Placeholder 2"/>
          <p:cNvSpPr>
            <a:spLocks/>
          </p:cNvSpPr>
          <p:nvPr/>
        </p:nvSpPr>
        <p:spPr bwMode="auto">
          <a:xfrm>
            <a:off x="4572000" y="4343400"/>
            <a:ext cx="914400" cy="838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052E65"/>
              </a:buClr>
            </a:pPr>
            <a:r>
              <a:rPr lang="en-US" altLang="en-US" sz="1000"/>
              <a:t>Physically</a:t>
            </a:r>
          </a:p>
          <a:p>
            <a:pPr eaLnBrk="1" hangingPunct="1">
              <a:spcBef>
                <a:spcPct val="20000"/>
              </a:spcBef>
              <a:buClr>
                <a:srgbClr val="052E65"/>
              </a:buClr>
            </a:pPr>
            <a:r>
              <a:rPr lang="en-US" altLang="en-US" sz="1000"/>
              <a:t>Challenged</a:t>
            </a:r>
          </a:p>
          <a:p>
            <a:pPr eaLnBrk="1" hangingPunct="1">
              <a:spcBef>
                <a:spcPct val="20000"/>
              </a:spcBef>
              <a:buClr>
                <a:srgbClr val="052E65"/>
              </a:buClr>
            </a:pPr>
            <a:r>
              <a:rPr lang="en-US" altLang="en-US" sz="1000"/>
              <a:t># = 43</a:t>
            </a:r>
          </a:p>
        </p:txBody>
      </p:sp>
      <p:sp>
        <p:nvSpPr>
          <p:cNvPr id="7176" name="Content Placeholder 2"/>
          <p:cNvSpPr>
            <a:spLocks/>
          </p:cNvSpPr>
          <p:nvPr/>
        </p:nvSpPr>
        <p:spPr bwMode="auto">
          <a:xfrm>
            <a:off x="5791200" y="4343400"/>
            <a:ext cx="1219200" cy="838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052E65"/>
              </a:buClr>
            </a:pPr>
            <a:r>
              <a:rPr lang="en-US" altLang="en-US" sz="1100"/>
              <a:t>Mentally </a:t>
            </a:r>
          </a:p>
          <a:p>
            <a:pPr eaLnBrk="1" hangingPunct="1">
              <a:spcBef>
                <a:spcPct val="20000"/>
              </a:spcBef>
              <a:buClr>
                <a:srgbClr val="052E65"/>
              </a:buClr>
            </a:pPr>
            <a:r>
              <a:rPr lang="en-US" altLang="en-US" sz="1100"/>
              <a:t>Challenged</a:t>
            </a:r>
          </a:p>
          <a:p>
            <a:pPr eaLnBrk="1" hangingPunct="1">
              <a:spcBef>
                <a:spcPct val="20000"/>
              </a:spcBef>
              <a:buClr>
                <a:srgbClr val="052E65"/>
              </a:buClr>
            </a:pPr>
            <a:r>
              <a:rPr lang="en-US" altLang="en-US" sz="1100"/>
              <a:t># = 226</a:t>
            </a:r>
          </a:p>
        </p:txBody>
      </p:sp>
    </p:spTree>
    <p:extLst>
      <p:ext uri="{BB962C8B-B14F-4D97-AF65-F5344CB8AC3E}">
        <p14:creationId xmlns:p14="http://schemas.microsoft.com/office/powerpoint/2010/main" val="2297300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sosceles Triangle 1"/>
          <p:cNvSpPr/>
          <p:nvPr/>
        </p:nvSpPr>
        <p:spPr>
          <a:xfrm>
            <a:off x="457200" y="1752600"/>
            <a:ext cx="8305800" cy="4800600"/>
          </a:xfrm>
          <a:prstGeom prst="triangle">
            <a:avLst>
              <a:gd name="adj" fmla="val 5103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>
            <a:off x="3276600" y="3352800"/>
            <a:ext cx="27432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981200" y="4876800"/>
            <a:ext cx="5334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:\Users\Administrator\AppData\Local\Microsoft\Windows\Temporary Internet Files\Content.IE5\QB83VRSN\Stick_Figure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7117" y="2286000"/>
            <a:ext cx="622165" cy="878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istrator\AppData\Local\Microsoft\Windows\Temporary Internet Files\Content.IE5\QB83VRSN\Stick_Figure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9300" y="3556795"/>
            <a:ext cx="844482" cy="119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Administrator\AppData\Local\Microsoft\Windows\Temporary Internet Files\Content.IE5\QB83VRSN\Stick_Figure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4058" y="3556795"/>
            <a:ext cx="844482" cy="119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Administrator\AppData\Local\Microsoft\Windows\Temporary Internet Files\Content.IE5\QB83VRSN\Stick_Figure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0940" y="3556795"/>
            <a:ext cx="844482" cy="119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C:\Users\Administrator\AppData\Local\Microsoft\Windows\Temporary Internet Files\Content.IE5\QB83VRSN\Stick_Figure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5181600"/>
            <a:ext cx="844482" cy="119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Administrator\AppData\Local\Microsoft\Windows\Temporary Internet Files\Content.IE5\QB83VRSN\Stick_Figure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5181600"/>
            <a:ext cx="844482" cy="119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C:\Users\Administrator\AppData\Local\Microsoft\Windows\Temporary Internet Files\Content.IE5\QB83VRSN\Stick_Figure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5181600"/>
            <a:ext cx="844482" cy="119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C:\Users\Administrator\AppData\Local\Microsoft\Windows\Temporary Internet Files\Content.IE5\QB83VRSN\Stick_Figure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5207000"/>
            <a:ext cx="844482" cy="119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 descr="C:\Users\Administrator\AppData\Local\Microsoft\Windows\Temporary Internet Files\Content.IE5\QB83VRSN\Stick_Figure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5207000"/>
            <a:ext cx="844482" cy="119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 descr="C:\Users\Administrator\AppData\Local\Microsoft\Windows\Temporary Internet Files\Content.IE5\QB83VRSN\Stick_Figure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5207000"/>
            <a:ext cx="844482" cy="119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990600" y="533400"/>
            <a:ext cx="7315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Levels of High Utilizers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6439037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83</Words>
  <Application>Microsoft Office PowerPoint</Application>
  <PresentationFormat>On-screen Show (4:3)</PresentationFormat>
  <Paragraphs>37</Paragraphs>
  <Slides>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Crystal Snedden</dc:creator>
  <cp:lastModifiedBy>Crystal Snedden</cp:lastModifiedBy>
  <cp:revision>4</cp:revision>
  <dcterms:created xsi:type="dcterms:W3CDTF">2015-01-22T12:02:06Z</dcterms:created>
  <dcterms:modified xsi:type="dcterms:W3CDTF">2015-01-22T12:41:40Z</dcterms:modified>
</cp:coreProperties>
</file>