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83" r:id="rId4"/>
    <p:sldId id="284" r:id="rId5"/>
    <p:sldId id="293" r:id="rId6"/>
    <p:sldId id="292" r:id="rId7"/>
    <p:sldId id="279" r:id="rId8"/>
    <p:sldId id="287" r:id="rId9"/>
    <p:sldId id="289" r:id="rId10"/>
    <p:sldId id="296" r:id="rId11"/>
    <p:sldId id="265" r:id="rId12"/>
    <p:sldId id="258" r:id="rId13"/>
    <p:sldId id="259" r:id="rId14"/>
    <p:sldId id="257" r:id="rId15"/>
    <p:sldId id="268" r:id="rId16"/>
    <p:sldId id="266" r:id="rId17"/>
    <p:sldId id="290" r:id="rId18"/>
    <p:sldId id="291" r:id="rId19"/>
    <p:sldId id="295" r:id="rId20"/>
    <p:sldId id="288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6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5E3EF-6306-4A57-AEBB-7D87CA17CC5F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82354-2136-49A1-8728-97F0859D2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6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354-2136-49A1-8728-97F0859D2E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8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354-2136-49A1-8728-97F0859D2E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88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354-2136-49A1-8728-97F0859D2E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88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r>
              <a:rPr lang="en-US" smtClean="0"/>
              <a:t>ACA –related changes are estimated to be a net plus to the state of $1.8 billion over five years.</a:t>
            </a:r>
          </a:p>
          <a:p>
            <a:pPr eaLnBrk="1"/>
            <a:endParaRPr lang="en-US" smtClean="0"/>
          </a:p>
          <a:p>
            <a:pPr eaLnBrk="1"/>
            <a:r>
              <a:rPr lang="en-US" smtClean="0"/>
              <a:t>Medicaid expansion</a:t>
            </a:r>
          </a:p>
          <a:p>
            <a:pPr eaLnBrk="1"/>
            <a:r>
              <a:rPr lang="en-US" smtClean="0"/>
              <a:t>-early expansion – covered about 84,000 people (childless adults)</a:t>
            </a:r>
          </a:p>
          <a:p>
            <a:pPr eaLnBrk="1"/>
            <a:r>
              <a:rPr lang="en-US" smtClean="0"/>
              <a:t>-second phase/full –additional 57,000 people</a:t>
            </a:r>
          </a:p>
          <a:p>
            <a:pPr eaLnBrk="1"/>
            <a:r>
              <a:rPr lang="en-US" smtClean="0"/>
              <a:t>-savings (early to full) = $1.0 billion over five year period (FY2011 to 2015)</a:t>
            </a:r>
          </a:p>
          <a:p>
            <a:pPr eaLnBrk="1"/>
            <a:r>
              <a:rPr lang="en-US" smtClean="0"/>
              <a:t>-100% match for first three years, gradually moving to a 90% match over time.</a:t>
            </a:r>
          </a:p>
          <a:p>
            <a:pPr eaLnBrk="1"/>
            <a:r>
              <a:rPr lang="en-US" smtClean="0"/>
              <a:t>-individual mandate and impact on Medicaid is expected to cost state $146 million in 2015. Costs already accounted for in budget forecast.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354-2136-49A1-8728-97F0859D2E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228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354-2136-49A1-8728-97F0859D2E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22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354-2136-49A1-8728-97F0859D2E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22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5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1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9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09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19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2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96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09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83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63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6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B527-DEBD-4AB1-9A00-7F2870F15BAE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69D9-B9DA-4C31-84B5-B23F57425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6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Creation of a Basic Health Program in Minnesota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www.takeactionminnesota.org/_download/Logo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831" y="4191000"/>
            <a:ext cx="2256338" cy="22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Three Winning Strategies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9" y="22098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Strategy 1 – Recast the Choice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Strategy 2 – Build a Dream Team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Strategy 3 – Organize!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1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Strategy One: Recast the Choice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09" y="2479596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Should MN Adopt a Basic Health Program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9127" y="3098677"/>
            <a:ext cx="5895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OR Have those MNs Get Tax Subsidies on the Exchange Instead?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309" y="192104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FROM: 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654" y="4876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Should MN Keep and Improve </a:t>
            </a:r>
            <a:r>
              <a:rPr lang="en-US" sz="2800" dirty="0" err="1" smtClean="0">
                <a:solidFill>
                  <a:srgbClr val="00B0F0"/>
                </a:solidFill>
              </a:rPr>
              <a:t>MinnesotaCare</a:t>
            </a:r>
            <a:r>
              <a:rPr lang="en-US" sz="2800" dirty="0" smtClean="0">
                <a:solidFill>
                  <a:srgbClr val="00B0F0"/>
                </a:solidFill>
              </a:rPr>
              <a:t>      	      				OR Eliminate It?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0654" y="4343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TO: 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91109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“The </a:t>
            </a:r>
            <a:r>
              <a:rPr lang="en-US" sz="2400" dirty="0">
                <a:solidFill>
                  <a:srgbClr val="00B0F0"/>
                </a:solidFill>
              </a:rPr>
              <a:t>Next Generation of </a:t>
            </a:r>
            <a:r>
              <a:rPr lang="en-US" sz="2400" dirty="0" err="1" smtClean="0">
                <a:solidFill>
                  <a:srgbClr val="00B0F0"/>
                </a:solidFill>
              </a:rPr>
              <a:t>MinnesotaCare</a:t>
            </a:r>
            <a:r>
              <a:rPr lang="en-US" sz="2400" dirty="0" smtClean="0">
                <a:solidFill>
                  <a:srgbClr val="00B0F0"/>
                </a:solidFill>
              </a:rPr>
              <a:t>”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Affordable health care </a:t>
            </a:r>
            <a:r>
              <a:rPr lang="en-US" sz="2400" dirty="0" err="1" smtClean="0">
                <a:solidFill>
                  <a:srgbClr val="00B0F0"/>
                </a:solidFill>
              </a:rPr>
              <a:t>vs</a:t>
            </a:r>
            <a:r>
              <a:rPr lang="en-US" sz="2400" dirty="0" smtClean="0">
                <a:solidFill>
                  <a:srgbClr val="00B0F0"/>
                </a:solidFill>
              </a:rPr>
              <a:t> the “Bronze Plan Trap”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No more “BHP”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High degree of message discipline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More on Language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010519"/>
            <a:ext cx="6477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  <a:effectLst/>
              </a:rPr>
              <a:t>“The fate of </a:t>
            </a:r>
            <a:r>
              <a:rPr lang="en-US" sz="2400" b="1" i="1" dirty="0" err="1" smtClean="0">
                <a:solidFill>
                  <a:srgbClr val="00B0F0"/>
                </a:solidFill>
                <a:effectLst/>
              </a:rPr>
              <a:t>MinnesotaCare</a:t>
            </a:r>
            <a:r>
              <a:rPr lang="en-US" sz="2400" b="1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400" i="1" dirty="0" smtClean="0">
                <a:solidFill>
                  <a:srgbClr val="00B0F0"/>
                </a:solidFill>
                <a:effectLst/>
              </a:rPr>
              <a:t>- - the state-run health care program for low-income individuals and families … </a:t>
            </a:r>
            <a:r>
              <a:rPr lang="en-US" sz="2400" b="1" i="1" dirty="0" smtClean="0">
                <a:solidFill>
                  <a:srgbClr val="00B0F0"/>
                </a:solidFill>
                <a:effectLst/>
              </a:rPr>
              <a:t>is in question</a:t>
            </a:r>
            <a:r>
              <a:rPr lang="en-US" sz="2400" i="1" dirty="0" smtClean="0">
                <a:solidFill>
                  <a:srgbClr val="00B0F0"/>
                </a:solidFill>
                <a:effectLst/>
              </a:rPr>
              <a:t>. …. </a:t>
            </a:r>
          </a:p>
          <a:p>
            <a:endParaRPr lang="en-US" sz="2400" i="1" dirty="0">
              <a:solidFill>
                <a:srgbClr val="00B0F0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B0F0"/>
                </a:solidFill>
                <a:effectLst/>
              </a:rPr>
              <a:t>What will happen to people enrolled in </a:t>
            </a:r>
            <a:r>
              <a:rPr lang="en-US" sz="2400" i="1" dirty="0" err="1" smtClean="0">
                <a:solidFill>
                  <a:srgbClr val="00B0F0"/>
                </a:solidFill>
                <a:effectLst/>
              </a:rPr>
              <a:t>MinnesotaCare</a:t>
            </a:r>
            <a:r>
              <a:rPr lang="en-US" sz="2400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  <a:effectLst/>
              </a:rPr>
              <a:t>… </a:t>
            </a:r>
            <a:r>
              <a:rPr lang="en-US" sz="2400" i="1" dirty="0" smtClean="0">
                <a:solidFill>
                  <a:srgbClr val="00B0F0"/>
                </a:solidFill>
                <a:effectLst/>
              </a:rPr>
              <a:t>The state has the option under the ACA of creating what's called a Basic Health Plan…”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841" y="549076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Minnesota Public Radio, Daily Circuit, December 13, 2012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609600"/>
            <a:ext cx="7772400" cy="103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BHP Reframed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2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10"/>
          <a:stretch/>
        </p:blipFill>
        <p:spPr bwMode="auto">
          <a:xfrm>
            <a:off x="2057401" y="1267419"/>
            <a:ext cx="4800600" cy="484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7629" y="6248400"/>
            <a:ext cx="580830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October 19, 2012, St. Paul Pioneer Press, Page A1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8873" y="228600"/>
            <a:ext cx="7772400" cy="103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BHP Reframed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9110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 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81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Strategy Two: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Build a Dream Team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2590800" y="2590800"/>
            <a:ext cx="4038600" cy="3202494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54571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Grassroots leaders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453383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dirty="0" smtClean="0">
                <a:solidFill>
                  <a:srgbClr val="00B0F0"/>
                </a:solidFill>
              </a:rPr>
              <a:t>egislative and administrative champions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79329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Friendly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Reporters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09" y="570096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Strong “Inside Team”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9444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Trusted Coalition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8109" y="3733800"/>
            <a:ext cx="2791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B0F0"/>
                </a:solidFill>
              </a:rPr>
              <a:t>Strong Relationships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B0F0"/>
                </a:solidFill>
              </a:rPr>
              <a:t>High Level of Coordination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B0F0"/>
                </a:solidFill>
              </a:rPr>
              <a:t>Perseverance</a:t>
            </a:r>
          </a:p>
        </p:txBody>
      </p:sp>
    </p:spTree>
    <p:extLst>
      <p:ext uri="{BB962C8B-B14F-4D97-AF65-F5344CB8AC3E}">
        <p14:creationId xmlns:p14="http://schemas.microsoft.com/office/powerpoint/2010/main" xmlns="" val="1101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  <p:bldP spid="1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Strategy Three: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Organize!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25146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Thousands of emails, dozens of memes, hundreds of phone calls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+ in-person lobbying meetings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Dozens of BHP eligible Minnesotans telling their personal stories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70 organizations signed on to support BHP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1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Strategy Three: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Organize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Victory3\Desktop\C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219" y="2438400"/>
            <a:ext cx="3810000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5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Strategy Three: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Organize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Users\Victory3\Desktop\BHP pic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967163" cy="39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38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Strategy Three: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Organize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gaffandigital.com/BruceandLeslieTeam/wp-content/uploads/2013/08/farmer-clip-art-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14392"/>
            <a:ext cx="2286000" cy="36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9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TakeAction</a:t>
            </a:r>
            <a:r>
              <a:rPr lang="en-US" dirty="0" smtClean="0">
                <a:solidFill>
                  <a:srgbClr val="00B0F0"/>
                </a:solidFill>
              </a:rPr>
              <a:t> Minnesota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8367" y="2308225"/>
            <a:ext cx="7772400" cy="409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Statewide people’s network that works to achieve social, racial and economic justice in Minnesota</a:t>
            </a:r>
          </a:p>
          <a:p>
            <a:pPr algn="l"/>
            <a:endParaRPr lang="en-US" sz="2400" dirty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Primary spheres of influence: Health care, criminal justice, fair taxes and a more equitable labor market</a:t>
            </a: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Integrated campaigns – grassroots organizing, online, message and narrative, electoral work, coalitions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0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BHP is Passed in MN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5967" y="2056965"/>
            <a:ext cx="7772400" cy="4191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MN Legislature: Passes BHP in 2013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Governor Dayton: Signs into law May 2013</a:t>
            </a:r>
          </a:p>
          <a:p>
            <a:pPr algn="l"/>
            <a:endParaRPr lang="en-US" sz="2400" dirty="0">
              <a:solidFill>
                <a:srgbClr val="00B0F0"/>
              </a:solidFill>
            </a:endParaRPr>
          </a:p>
          <a:p>
            <a:pPr algn="l"/>
            <a:endParaRPr lang="en-US" sz="2400" dirty="0">
              <a:solidFill>
                <a:srgbClr val="00B0F0"/>
              </a:solidFill>
            </a:endParaRPr>
          </a:p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>Final legislation expands and improves </a:t>
            </a:r>
            <a:r>
              <a:rPr lang="en-US" sz="2400" dirty="0" err="1" smtClean="0">
                <a:solidFill>
                  <a:srgbClr val="00B0F0"/>
                </a:solidFill>
              </a:rPr>
              <a:t>MinnesotaCare</a:t>
            </a:r>
            <a:endParaRPr lang="en-US" sz="2400" dirty="0">
              <a:solidFill>
                <a:srgbClr val="00B0F0"/>
              </a:solidFill>
            </a:endParaRPr>
          </a:p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>(1) Better benefit set – no hospital cap; AV = 99%</a:t>
            </a:r>
          </a:p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>(2) No waiting periods, premiums reduced up to 50%</a:t>
            </a:r>
          </a:p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>(3) 160,000 MNs projected to be covered</a:t>
            </a:r>
          </a:p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>(4) Funded through Medicaid waiver through 2014</a:t>
            </a: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But Then, Of Course,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There’s Implementation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309" y="23622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BHP in MN facing unexpected, serious fiscal situation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Federal </a:t>
            </a:r>
            <a:r>
              <a:rPr lang="en-US" sz="2800" dirty="0" err="1" smtClean="0">
                <a:solidFill>
                  <a:srgbClr val="00B0F0"/>
                </a:solidFill>
              </a:rPr>
              <a:t>regs</a:t>
            </a:r>
            <a:r>
              <a:rPr lang="en-US" sz="2800" dirty="0" smtClean="0">
                <a:solidFill>
                  <a:srgbClr val="00B0F0"/>
                </a:solidFill>
              </a:rPr>
              <a:t> issued in Dec, comment period ends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The Good News – Thousands signing up for BHP in MN </a:t>
            </a:r>
          </a:p>
        </p:txBody>
      </p:sp>
    </p:spTree>
    <p:extLst>
      <p:ext uri="{BB962C8B-B14F-4D97-AF65-F5344CB8AC3E}">
        <p14:creationId xmlns:p14="http://schemas.microsoft.com/office/powerpoint/2010/main" xmlns="" val="38189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7170" name="Picture 2" descr="http://www.takeactionminnesota.org/_download/Logo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355" y="1066800"/>
            <a:ext cx="5043489" cy="50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0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is the Basic Health Program?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8367" y="2308225"/>
            <a:ext cx="7772400" cy="409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Allows states to create public health care coverage program for 138 – 200% FPL as alternative to the Exchange</a:t>
            </a: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MN is now the only state with the BHP (so far!)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Funded through 95% of tax credits for 138-200% FPL</a:t>
            </a: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1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Advantages of the BHP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8367" y="2308225"/>
            <a:ext cx="7772400" cy="409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Potential for much more affordable coverage for lower-income population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More people covered – legally present immigrants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Builds state public health care infrastructure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F0"/>
                </a:solidFill>
              </a:rPr>
              <a:t>In MN –  Improve and expand on </a:t>
            </a:r>
            <a:r>
              <a:rPr lang="en-US" sz="2400" dirty="0" err="1" smtClean="0">
                <a:solidFill>
                  <a:srgbClr val="00B0F0"/>
                </a:solidFill>
              </a:rPr>
              <a:t>MinnesotaCare</a:t>
            </a:r>
            <a:endParaRPr lang="en-US" sz="2400" dirty="0" smtClean="0">
              <a:solidFill>
                <a:srgbClr val="00B0F0"/>
              </a:solidFill>
            </a:endParaRP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  <a:p>
            <a:pPr algn="l"/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52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219894"/>
            <a:ext cx="9144000" cy="228823"/>
          </a:xfrm>
          <a:prstGeom prst="rect">
            <a:avLst/>
          </a:prstGeom>
          <a:solidFill>
            <a:srgbClr val="FFFFFF"/>
          </a:solidFill>
          <a:ln w="264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/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0" y="1"/>
            <a:ext cx="9144000" cy="365001"/>
          </a:xfrm>
          <a:prstGeom prst="rect">
            <a:avLst/>
          </a:prstGeom>
          <a:solidFill>
            <a:srgbClr val="93A299"/>
          </a:solidFill>
          <a:ln w="264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21928" y="1600200"/>
            <a:ext cx="8229823" cy="990079"/>
          </a:xfrm>
        </p:spPr>
        <p:txBody>
          <a:bodyPr lIns="89294" tIns="53576" rIns="89294" bIns="53576"/>
          <a:lstStyle/>
          <a:p>
            <a:pPr algn="l" defTabSz="914145"/>
            <a:r>
              <a:rPr lang="en-US" sz="3600" dirty="0" smtClean="0">
                <a:solidFill>
                  <a:srgbClr val="00B0F0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Coverage Spectrum with BHP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7619256" y="17860"/>
            <a:ext cx="1067098" cy="33039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 anchor="ctr">
            <a:prstTxWarp prst="textNoShape">
              <a:avLst/>
            </a:prstTxWarp>
          </a:bodyPr>
          <a:lstStyle/>
          <a:p>
            <a:pPr defTabSz="914145" hangingPunct="0"/>
            <a:r>
              <a:rPr lang="en-US" sz="1300" b="1">
                <a:solidFill>
                  <a:srgbClr val="FFFFFF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2</a:t>
            </a:r>
            <a:endParaRPr lang="en-US"/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34008" y="3978176"/>
            <a:ext cx="7544470" cy="1484561"/>
          </a:xfrm>
          <a:prstGeom prst="rect">
            <a:avLst/>
          </a:prstGeom>
          <a:solidFill>
            <a:srgbClr val="94A29A"/>
          </a:solidFill>
          <a:ln w="36124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/>
            <a:endParaRPr lang="en-US"/>
          </a:p>
        </p:txBody>
      </p:sp>
      <p:sp>
        <p:nvSpPr>
          <p:cNvPr id="28679" name="Rectangle 7"/>
          <p:cNvSpPr>
            <a:spLocks/>
          </p:cNvSpPr>
          <p:nvPr/>
        </p:nvSpPr>
        <p:spPr bwMode="auto">
          <a:xfrm>
            <a:off x="571500" y="3978176"/>
            <a:ext cx="1183184" cy="1484561"/>
          </a:xfrm>
          <a:prstGeom prst="rect">
            <a:avLst/>
          </a:prstGeom>
          <a:solidFill>
            <a:srgbClr val="D5760D"/>
          </a:solidFill>
          <a:ln w="36124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/>
            <a:endParaRPr lang="en-US"/>
          </a:p>
        </p:txBody>
      </p:sp>
      <p:sp>
        <p:nvSpPr>
          <p:cNvPr id="28680" name="Rectangle 8" descr="pct40.jpg"/>
          <p:cNvSpPr>
            <a:spLocks/>
          </p:cNvSpPr>
          <p:nvPr/>
        </p:nvSpPr>
        <p:spPr bwMode="auto">
          <a:xfrm>
            <a:off x="1754684" y="3989338"/>
            <a:ext cx="1447726" cy="1473398"/>
          </a:xfrm>
          <a:prstGeom prst="rect">
            <a:avLst/>
          </a:prstGeom>
          <a:pattFill prst="dkDnDiag">
            <a:fgClr>
              <a:srgbClr val="94A29A"/>
            </a:fgClr>
            <a:bgClr>
              <a:schemeClr val="bg1"/>
            </a:bgClr>
          </a:pattFill>
          <a:ln w="36124">
            <a:solidFill>
              <a:srgbClr val="6B767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hangingPunct="0"/>
            <a:r>
              <a:rPr lang="en-US" b="1" dirty="0">
                <a:latin typeface="Arial" pitchFamily="-123" charset="0"/>
                <a:ea typeface="Arial" pitchFamily="-123" charset="0"/>
                <a:cs typeface="Arial" pitchFamily="-123" charset="0"/>
              </a:rPr>
              <a:t>BHP </a:t>
            </a:r>
            <a:r>
              <a:rPr lang="en-US" b="1" dirty="0" smtClean="0">
                <a:latin typeface="Arial" pitchFamily="-123" charset="0"/>
                <a:ea typeface="Arial" pitchFamily="-123" charset="0"/>
                <a:cs typeface="Arial" pitchFamily="-123" charset="0"/>
              </a:rPr>
              <a:t>Option*</a:t>
            </a:r>
            <a:endParaRPr lang="en-US" b="1" dirty="0">
              <a:latin typeface="Arial" pitchFamily="-123" charset="0"/>
              <a:ea typeface="Arial" pitchFamily="-123" charset="0"/>
              <a:cs typeface="Arial" pitchFamily="-123" charset="0"/>
            </a:endParaRP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34008" y="4496098"/>
            <a:ext cx="1198811" cy="36723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algn="ctr" defTabSz="914145" hangingPunct="0"/>
            <a:r>
              <a:rPr lang="en-US" b="1">
                <a:solidFill>
                  <a:schemeClr val="bg1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Medicaid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1828353" y="5020717"/>
            <a:ext cx="1447726" cy="6429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defTabSz="914145" hangingPunct="0"/>
            <a:endParaRPr lang="en-US"/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3192364" y="4496098"/>
            <a:ext cx="2301627" cy="36611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defTabSz="914145" hangingPunct="0"/>
            <a:r>
              <a:rPr lang="en-US" b="1">
                <a:solidFill>
                  <a:srgbClr val="292934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Federal Tax Credits</a:t>
            </a:r>
            <a:endParaRPr lang="en-US" b="1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71500" y="5607844"/>
            <a:ext cx="8001000" cy="0"/>
          </a:xfrm>
          <a:prstGeom prst="line">
            <a:avLst/>
          </a:prstGeom>
          <a:noFill/>
          <a:ln w="27092">
            <a:solidFill>
              <a:srgbClr val="292934"/>
            </a:solidFill>
            <a:round/>
            <a:headEnd/>
            <a:tailEnd type="arrow" w="lg" len="lg"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436439" y="5518547"/>
            <a:ext cx="497830" cy="2857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defTabSz="914145" hangingPunct="0"/>
            <a:r>
              <a:rPr lang="en-US" sz="1200">
                <a:solidFill>
                  <a:srgbClr val="292934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0%     </a:t>
            </a:r>
            <a:endParaRPr lang="en-US"/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1528094" y="5545336"/>
            <a:ext cx="609451" cy="2857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defTabSz="914145" hangingPunct="0"/>
            <a:r>
              <a:rPr lang="en-US" sz="1200">
                <a:solidFill>
                  <a:srgbClr val="292934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138%</a:t>
            </a:r>
            <a:endParaRPr lang="en-US"/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2995910" y="5520779"/>
            <a:ext cx="685354" cy="2857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defTabSz="914145" hangingPunct="0"/>
            <a:r>
              <a:rPr lang="en-US" sz="1200">
                <a:solidFill>
                  <a:srgbClr val="292934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200%</a:t>
            </a:r>
            <a:endParaRPr lang="en-US"/>
          </a:p>
        </p:txBody>
      </p:sp>
      <p:sp>
        <p:nvSpPr>
          <p:cNvPr id="28688" name="Rectangle 16"/>
          <p:cNvSpPr>
            <a:spLocks/>
          </p:cNvSpPr>
          <p:nvPr/>
        </p:nvSpPr>
        <p:spPr bwMode="auto">
          <a:xfrm>
            <a:off x="5174754" y="5545336"/>
            <a:ext cx="639589" cy="2857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defTabSz="914145" hangingPunct="0"/>
            <a:r>
              <a:rPr lang="en-US" sz="1200">
                <a:solidFill>
                  <a:srgbClr val="292934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400%</a:t>
            </a:r>
            <a:endParaRPr lang="en-US"/>
          </a:p>
        </p:txBody>
      </p:sp>
      <p:sp>
        <p:nvSpPr>
          <p:cNvPr id="4113" name="Rectangle 17"/>
          <p:cNvSpPr>
            <a:spLocks/>
          </p:cNvSpPr>
          <p:nvPr/>
        </p:nvSpPr>
        <p:spPr bwMode="auto">
          <a:xfrm>
            <a:off x="5402461" y="3978176"/>
            <a:ext cx="3249290" cy="14845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6124" cap="flat" cmpd="sng">
            <a:solidFill>
              <a:srgbClr val="6B7670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0">
              <a:defRPr/>
            </a:pPr>
            <a:endParaRPr lang="en-US"/>
          </a:p>
        </p:txBody>
      </p:sp>
      <p:sp>
        <p:nvSpPr>
          <p:cNvPr id="28690" name="Rectangle 18"/>
          <p:cNvSpPr>
            <a:spLocks/>
          </p:cNvSpPr>
          <p:nvPr/>
        </p:nvSpPr>
        <p:spPr bwMode="auto">
          <a:xfrm>
            <a:off x="5671468" y="4483820"/>
            <a:ext cx="2758157" cy="36611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89294" tIns="53576" rIns="89294" bIns="53576">
            <a:prstTxWarp prst="textNoShape">
              <a:avLst/>
            </a:prstTxWarp>
          </a:bodyPr>
          <a:lstStyle/>
          <a:p>
            <a:pPr algn="ctr" defTabSz="914145" hangingPunct="0"/>
            <a:r>
              <a:rPr lang="en-US" b="1">
                <a:solidFill>
                  <a:srgbClr val="292934"/>
                </a:solidFill>
                <a:latin typeface="Arial" pitchFamily="-123" charset="0"/>
                <a:ea typeface="Arial" pitchFamily="-123" charset="0"/>
                <a:cs typeface="Arial" pitchFamily="-123" charset="0"/>
                <a:sym typeface="Arial" pitchFamily="-123" charset="0"/>
              </a:rPr>
              <a:t>No Tax Credits</a:t>
            </a:r>
            <a:endParaRPr lang="en-US" b="1"/>
          </a:p>
        </p:txBody>
      </p:sp>
      <p:cxnSp>
        <p:nvCxnSpPr>
          <p:cNvPr id="28691" name="Straight Connector 2"/>
          <p:cNvCxnSpPr>
            <a:cxnSpLocks noChangeShapeType="1"/>
          </p:cNvCxnSpPr>
          <p:nvPr/>
        </p:nvCxnSpPr>
        <p:spPr bwMode="auto">
          <a:xfrm>
            <a:off x="1832818" y="4012779"/>
            <a:ext cx="1505769" cy="12278"/>
          </a:xfrm>
          <a:prstGeom prst="line">
            <a:avLst/>
          </a:prstGeom>
          <a:noFill/>
          <a:ln w="12700">
            <a:noFill/>
            <a:miter lim="0"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685354" y="5943600"/>
            <a:ext cx="78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*”</a:t>
            </a:r>
            <a:r>
              <a:rPr lang="en-US" sz="1400" dirty="0" smtClean="0"/>
              <a:t>Five-year-bar” legal residents are BHP eligible 0-200% FPL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40536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BHP Advantage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8681833"/>
              </p:ext>
            </p:extLst>
          </p:nvPr>
        </p:nvGraphicFramePr>
        <p:xfrm>
          <a:off x="1066800" y="1676400"/>
          <a:ext cx="7086600" cy="4585883"/>
        </p:xfrm>
        <a:graphic>
          <a:graphicData uri="http://schemas.openxmlformats.org/drawingml/2006/table">
            <a:tbl>
              <a:tblPr/>
              <a:tblGrid>
                <a:gridCol w="1781313"/>
                <a:gridCol w="2924313"/>
                <a:gridCol w="2380974"/>
              </a:tblGrid>
              <a:tr h="420458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Plan 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5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Actuarial Value (AV)*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5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Cost-sharing (%)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5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</a:tr>
              <a:tr h="754474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Bronze </a:t>
                      </a: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5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60% AV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5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5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F67"/>
                    </a:solidFill>
                  </a:tcPr>
                </a:tc>
              </a:tr>
              <a:tr h="1325819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 Silver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87-94%* AV</a:t>
                      </a:r>
                    </a:p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(after subsidies)</a:t>
                      </a: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6-13%</a:t>
                      </a:r>
                      <a:endParaRPr kumimoji="0" lang="en-US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(after subsidies)</a:t>
                      </a: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DA0"/>
                    </a:solidFill>
                  </a:tcPr>
                </a:tc>
              </a:tr>
              <a:tr h="1397134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 MN BHP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39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98-99% AV</a:t>
                      </a: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39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1-2%</a:t>
                      </a:r>
                      <a:endParaRPr kumimoji="0" lang="en-US" sz="2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3500" marR="63500" marT="63500" marB="63500" anchor="ctr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39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69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How BHP Was Won in MN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1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3581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BHP largely unknown in MN and elsewhere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Exchange coverage “free” to taxpayers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The MN legislature, Governor already </a:t>
            </a:r>
            <a:r>
              <a:rPr lang="en-US" sz="2400" dirty="0" err="1" smtClean="0">
                <a:solidFill>
                  <a:srgbClr val="00B0F0"/>
                </a:solidFill>
              </a:rPr>
              <a:t>overhwhelmed</a:t>
            </a:r>
            <a:r>
              <a:rPr lang="en-US" sz="2400" dirty="0" smtClean="0">
                <a:solidFill>
                  <a:srgbClr val="00B0F0"/>
                </a:solidFill>
              </a:rPr>
              <a:t> with ACA implementation + no HHS guidance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/>
            </a:r>
            <a:br>
              <a:rPr lang="en-US" sz="2400" dirty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85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The Challenge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7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anebenefits.com/Portals/149308/images/Medicaid%20Expansion%20October%20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638800" cy="48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F0"/>
                </a:solidFill>
              </a:rPr>
              <a:t>The Challenge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0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696</Words>
  <Application>Microsoft Office PowerPoint</Application>
  <PresentationFormat>On-screen Show (4:3)</PresentationFormat>
  <Paragraphs>138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Creation of a Basic Health Program in Minnesota</vt:lpstr>
      <vt:lpstr>TakeAction Minnesota</vt:lpstr>
      <vt:lpstr>What is the Basic Health Program?</vt:lpstr>
      <vt:lpstr>Advantages of the BHP</vt:lpstr>
      <vt:lpstr>Coverage Spectrum with BHP</vt:lpstr>
      <vt:lpstr>The BHP Advantage</vt:lpstr>
      <vt:lpstr>How BHP Was Won in MN</vt:lpstr>
      <vt:lpstr>   BHP largely unknown in MN and elsewhere  Exchange coverage “free” to taxpayers  The MN legislature, Governor already overhwhelmed with ACA implementation + no HHS guidance      </vt:lpstr>
      <vt:lpstr>Slide 9</vt:lpstr>
      <vt:lpstr>Three Winning Strategies</vt:lpstr>
      <vt:lpstr>Strategy One: Recast the Choice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a BHP in Minnesota</dc:title>
  <dc:creator>Liz Doyle</dc:creator>
  <cp:lastModifiedBy>Marc Steinberg</cp:lastModifiedBy>
  <cp:revision>56</cp:revision>
  <dcterms:created xsi:type="dcterms:W3CDTF">2013-10-14T19:00:38Z</dcterms:created>
  <dcterms:modified xsi:type="dcterms:W3CDTF">2014-02-04T18:11:12Z</dcterms:modified>
</cp:coreProperties>
</file>