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0" r:id="rId3"/>
    <p:sldId id="279" r:id="rId4"/>
    <p:sldId id="269" r:id="rId5"/>
    <p:sldId id="276" r:id="rId6"/>
    <p:sldId id="278" r:id="rId7"/>
    <p:sldId id="285" r:id="rId8"/>
    <p:sldId id="266" r:id="rId9"/>
    <p:sldId id="277" r:id="rId10"/>
    <p:sldId id="280" r:id="rId11"/>
    <p:sldId id="283" r:id="rId12"/>
    <p:sldId id="286" r:id="rId13"/>
    <p:sldId id="275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7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80464" autoAdjust="0"/>
  </p:normalViewPr>
  <p:slideViewPr>
    <p:cSldViewPr>
      <p:cViewPr varScale="1">
        <p:scale>
          <a:sx n="87" d="100"/>
          <a:sy n="87" d="100"/>
        </p:scale>
        <p:origin x="-6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68AAC8D-1911-4420-9153-26F76BF53985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5FAFADA-D3E5-4949-A4AC-843F20E3E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7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AFADA-D3E5-4949-A4AC-843F20E3E0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93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AFADA-D3E5-4949-A4AC-843F20E3E0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30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AFADA-D3E5-4949-A4AC-843F20E3E0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55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AFADA-D3E5-4949-A4AC-843F20E3E0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0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5760" lvl="1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AFADA-D3E5-4949-A4AC-843F20E3E0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0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AFADA-D3E5-4949-A4AC-843F20E3E0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27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AFADA-D3E5-4949-A4AC-843F20E3E0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41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AFADA-D3E5-4949-A4AC-843F20E3E0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39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8054A2B-097B-4B8B-877B-6EE44E39446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117C8A-FA5B-4926-B3AE-8A0783E5809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4A2B-097B-4B8B-877B-6EE44E39446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7C8A-FA5B-4926-B3AE-8A0783E58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4A2B-097B-4B8B-877B-6EE44E39446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7117C8A-FA5B-4926-B3AE-8A0783E58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4A2B-097B-4B8B-877B-6EE44E39446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7C8A-FA5B-4926-B3AE-8A0783E580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054A2B-097B-4B8B-877B-6EE44E39446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7117C8A-FA5B-4926-B3AE-8A0783E580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4A2B-097B-4B8B-877B-6EE44E39446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7C8A-FA5B-4926-B3AE-8A0783E580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4A2B-097B-4B8B-877B-6EE44E39446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7C8A-FA5B-4926-B3AE-8A0783E580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4A2B-097B-4B8B-877B-6EE44E39446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7C8A-FA5B-4926-B3AE-8A0783E5809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4A2B-097B-4B8B-877B-6EE44E39446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7C8A-FA5B-4926-B3AE-8A0783E58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4A2B-097B-4B8B-877B-6EE44E39446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117C8A-FA5B-4926-B3AE-8A0783E580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4A2B-097B-4B8B-877B-6EE44E39446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17C8A-FA5B-4926-B3AE-8A0783E580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8054A2B-097B-4B8B-877B-6EE44E394461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7117C8A-FA5B-4926-B3AE-8A0783E580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962400"/>
            <a:ext cx="4038600" cy="1828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Dania Palanker</a:t>
            </a:r>
            <a:endParaRPr lang="en-US" dirty="0" smtClean="0"/>
          </a:p>
          <a:p>
            <a:r>
              <a:rPr lang="en-US" dirty="0" smtClean="0"/>
              <a:t>National Women’s Law </a:t>
            </a:r>
            <a:r>
              <a:rPr lang="en-US" dirty="0" smtClean="0"/>
              <a:t>Center</a:t>
            </a:r>
          </a:p>
          <a:p>
            <a:r>
              <a:rPr lang="en-US" dirty="0" smtClean="0"/>
              <a:t>January 23, 2015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Health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3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Improving the Essential health benefits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9330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3000" dirty="0" smtClean="0"/>
              <a:t>How can we improve prescription drug coverage?</a:t>
            </a:r>
          </a:p>
          <a:p>
            <a:pPr marL="45720" indent="0">
              <a:buNone/>
            </a:pPr>
            <a:endParaRPr lang="en-US" sz="1500" dirty="0" smtClean="0"/>
          </a:p>
          <a:p>
            <a:pPr lvl="1"/>
            <a:r>
              <a:rPr lang="en-US" sz="3000" dirty="0" smtClean="0"/>
              <a:t>Use a categorization system created for EHB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3000" dirty="0" smtClean="0"/>
              <a:t>Ensure plans cover enough drugs in each category or class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3000" dirty="0" smtClean="0"/>
              <a:t>Require a consumer friendly exceptions process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3000" dirty="0" smtClean="0"/>
              <a:t>Prevent </a:t>
            </a:r>
            <a:r>
              <a:rPr lang="en-US" sz="3000" dirty="0" err="1" smtClean="0"/>
              <a:t>tiering</a:t>
            </a:r>
            <a:r>
              <a:rPr lang="en-US" sz="3000" dirty="0" smtClean="0"/>
              <a:t> and cost sharing from undermining access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Prescription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026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Only 12% of plans sold on individual market covered maternity in 2012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NWLC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Turning to Fairness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" indent="0">
              <a:buNone/>
            </a:pPr>
            <a:endParaRPr lang="en-US" sz="2800" dirty="0" smtClean="0"/>
          </a:p>
          <a:p>
            <a:r>
              <a:rPr lang="en-US" sz="2800" dirty="0" smtClean="0"/>
              <a:t>All new plans in individual and small group market now cover maternity</a:t>
            </a:r>
          </a:p>
          <a:p>
            <a:endParaRPr lang="en-US" sz="2800" dirty="0" smtClean="0"/>
          </a:p>
          <a:p>
            <a:r>
              <a:rPr lang="en-US" sz="2800" dirty="0" smtClean="0"/>
              <a:t>But, a lack of definition or standards for maternity care in regulations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Maternity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82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endParaRPr lang="en-US" sz="2800" dirty="0" smtClean="0"/>
          </a:p>
          <a:p>
            <a:pPr marL="45720" indent="0" algn="ctr">
              <a:buNone/>
            </a:pPr>
            <a:endParaRPr lang="en-US" sz="2800" dirty="0" smtClean="0"/>
          </a:p>
          <a:p>
            <a:pPr marL="45720" indent="0" algn="ctr">
              <a:buNone/>
            </a:pPr>
            <a:r>
              <a:rPr lang="en-US" sz="2800" dirty="0" smtClean="0"/>
              <a:t>Dania Palanker</a:t>
            </a:r>
          </a:p>
          <a:p>
            <a:pPr marL="45720" indent="0" algn="ctr">
              <a:buNone/>
            </a:pPr>
            <a:r>
              <a:rPr lang="en-US" sz="2800" dirty="0" smtClean="0"/>
              <a:t>Senior Counsel</a:t>
            </a:r>
          </a:p>
          <a:p>
            <a:pPr marL="45720" indent="0" algn="ctr">
              <a:buNone/>
            </a:pPr>
            <a:r>
              <a:rPr lang="en-US" sz="2800" dirty="0" smtClean="0"/>
              <a:t>National Women’s Law Center</a:t>
            </a:r>
            <a:endParaRPr lang="en-US" sz="2800" dirty="0" smtClean="0"/>
          </a:p>
          <a:p>
            <a:pPr marL="45720" indent="0" algn="ctr">
              <a:buNone/>
            </a:pPr>
            <a:r>
              <a:rPr lang="en-US" sz="2800" dirty="0" smtClean="0"/>
              <a:t>DPalanker@NWLC.org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1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Ensuring Plan Compliance</a:t>
            </a:r>
            <a:endParaRPr lang="en-US" sz="3600" dirty="0" smtClean="0"/>
          </a:p>
          <a:p>
            <a:pPr marL="45720" indent="0">
              <a:buNone/>
            </a:pPr>
            <a:endParaRPr lang="en-US" sz="3600" dirty="0" smtClean="0"/>
          </a:p>
          <a:p>
            <a:r>
              <a:rPr lang="en-US" sz="3600" dirty="0" smtClean="0"/>
              <a:t>Improving the Essential Health Benefits (EHB)</a:t>
            </a:r>
          </a:p>
          <a:p>
            <a:pPr lvl="1"/>
            <a:r>
              <a:rPr lang="en-US" sz="3400" dirty="0" smtClean="0"/>
              <a:t>Prescription Drugs</a:t>
            </a:r>
          </a:p>
          <a:p>
            <a:pPr lvl="1"/>
            <a:r>
              <a:rPr lang="en-US" sz="3400" dirty="0" smtClean="0"/>
              <a:t>Maternity Coverage</a:t>
            </a:r>
            <a:endParaRPr lang="en-US" sz="3400" dirty="0" smtClean="0"/>
          </a:p>
          <a:p>
            <a:pPr marL="45720" indent="0">
              <a:buNone/>
            </a:pP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Ensuring Plan Compliance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852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NWLC </a:t>
            </a:r>
            <a:r>
              <a:rPr lang="en-US" sz="2800" dirty="0"/>
              <a:t>analyzed </a:t>
            </a:r>
            <a:r>
              <a:rPr lang="en-US" sz="2800" dirty="0" smtClean="0"/>
              <a:t>QHP plan </a:t>
            </a:r>
            <a:r>
              <a:rPr lang="en-US" sz="2800" dirty="0"/>
              <a:t>documents in 13 </a:t>
            </a:r>
            <a:r>
              <a:rPr lang="en-US" sz="2800" dirty="0" smtClean="0"/>
              <a:t>states</a:t>
            </a:r>
          </a:p>
          <a:p>
            <a:endParaRPr lang="en-US" sz="2800" dirty="0" smtClean="0"/>
          </a:p>
          <a:p>
            <a:r>
              <a:rPr lang="en-US" sz="2800" dirty="0" smtClean="0"/>
              <a:t>Based on 2014 plan documents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Some insurance commissioners and plans have corrected compliance problems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plans for 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2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en-US" sz="2800" dirty="0" smtClean="0"/>
              <a:t>A plan </a:t>
            </a:r>
            <a:r>
              <a:rPr lang="en-US" sz="2800" dirty="0"/>
              <a:t>cannot exclude an enrollee from any EHB category except pediatric </a:t>
            </a:r>
            <a:r>
              <a:rPr lang="en-US" sz="2800" dirty="0" smtClean="0"/>
              <a:t>services </a:t>
            </a:r>
            <a:r>
              <a:rPr lang="en-US" sz="2800" i="1" dirty="0" smtClean="0">
                <a:solidFill>
                  <a:srgbClr val="7576AB"/>
                </a:solidFill>
              </a:rPr>
              <a:t>45 </a:t>
            </a:r>
            <a:r>
              <a:rPr lang="en-US" sz="2800" i="1" dirty="0">
                <a:solidFill>
                  <a:srgbClr val="7576AB"/>
                </a:solidFill>
              </a:rPr>
              <a:t>CFR 156.115(a</a:t>
            </a:r>
            <a:r>
              <a:rPr lang="en-US" sz="2800" i="1" dirty="0" smtClean="0">
                <a:solidFill>
                  <a:srgbClr val="7576AB"/>
                </a:solidFill>
              </a:rPr>
              <a:t>)(2)</a:t>
            </a:r>
            <a:endParaRPr lang="en-US" sz="2800" i="1" dirty="0">
              <a:solidFill>
                <a:srgbClr val="7576AB"/>
              </a:solidFill>
            </a:endParaRPr>
          </a:p>
          <a:p>
            <a:endParaRPr lang="en-US" sz="2800" dirty="0" smtClean="0"/>
          </a:p>
          <a:p>
            <a:pPr marL="45720" indent="0">
              <a:buNone/>
            </a:pPr>
            <a:r>
              <a:rPr lang="en-US" sz="2800" dirty="0" smtClean="0"/>
              <a:t>Problematic Plan </a:t>
            </a:r>
            <a:r>
              <a:rPr lang="en-US" sz="2800" dirty="0"/>
              <a:t>Language: </a:t>
            </a:r>
            <a:endParaRPr lang="en-US" sz="2800" dirty="0" smtClean="0"/>
          </a:p>
          <a:p>
            <a:pPr marL="365760" lvl="1" indent="0" algn="ctr">
              <a:buNone/>
            </a:pPr>
            <a:endParaRPr lang="en-US" sz="1400" dirty="0" smtClean="0"/>
          </a:p>
          <a:p>
            <a:pPr marL="365760" lvl="1" indent="0" algn="ctr">
              <a:buNone/>
            </a:pPr>
            <a:r>
              <a:rPr lang="en-US" sz="2800" dirty="0" smtClean="0"/>
              <a:t>“</a:t>
            </a:r>
            <a:r>
              <a:rPr lang="en-US" sz="2800" dirty="0"/>
              <a:t>Exclusions Under this Policy… Maternity expenses for Dependents unless there are life threatening complications.”  </a:t>
            </a:r>
          </a:p>
          <a:p>
            <a:endParaRPr lang="en-US" sz="2800" dirty="0" smtClean="0"/>
          </a:p>
          <a:p>
            <a:pPr marL="365760" lvl="1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Excluding Dependents from Maternity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 indent="0">
              <a:buNone/>
            </a:pPr>
            <a:r>
              <a:rPr lang="en-US" sz="2800" dirty="0" smtClean="0"/>
              <a:t>Issuers may not impose benefit specific waiting periods in EHB </a:t>
            </a:r>
            <a:r>
              <a:rPr lang="en-US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CMS FAQ May 16, 2014</a:t>
            </a:r>
            <a:endParaRPr lang="en-US" sz="2800" dirty="0"/>
          </a:p>
          <a:p>
            <a:endParaRPr lang="en-US" sz="2800" dirty="0" smtClean="0"/>
          </a:p>
          <a:p>
            <a:pPr marL="45720" indent="0">
              <a:buNone/>
            </a:pPr>
            <a:r>
              <a:rPr lang="en-US" sz="2800" dirty="0" smtClean="0"/>
              <a:t>Problematic plan design examples:</a:t>
            </a:r>
          </a:p>
          <a:p>
            <a:endParaRPr lang="en-US" sz="1400" dirty="0" smtClean="0"/>
          </a:p>
          <a:p>
            <a:pPr lvl="1"/>
            <a:r>
              <a:rPr lang="en-US" sz="2800" dirty="0" smtClean="0"/>
              <a:t>Transplant coverage limited to enrollees </a:t>
            </a:r>
            <a:r>
              <a:rPr lang="en-US" sz="2800" dirty="0"/>
              <a:t>who had been enrolled </a:t>
            </a:r>
            <a:r>
              <a:rPr lang="en-US" sz="2800" dirty="0" smtClean="0"/>
              <a:t>the </a:t>
            </a:r>
            <a:r>
              <a:rPr lang="en-US" sz="2800" dirty="0"/>
              <a:t>previous </a:t>
            </a:r>
            <a:r>
              <a:rPr lang="en-US" sz="2800" dirty="0" smtClean="0"/>
              <a:t>year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2800" dirty="0" smtClean="0"/>
              <a:t>90 day waiting period on transplants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Excluding Transplant Services for New Enrollees</a:t>
            </a:r>
          </a:p>
        </p:txBody>
      </p:sp>
    </p:spTree>
    <p:extLst>
      <p:ext uri="{BB962C8B-B14F-4D97-AF65-F5344CB8AC3E}">
        <p14:creationId xmlns:p14="http://schemas.microsoft.com/office/powerpoint/2010/main" val="12645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1719071"/>
            <a:ext cx="8610601" cy="4407408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en-US" sz="2800" dirty="0" smtClean="0"/>
              <a:t>Plans providing EHB must comply with preventive services requirement </a:t>
            </a:r>
            <a:r>
              <a:rPr lang="en-US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45 </a:t>
            </a:r>
            <a:r>
              <a:rPr lang="en-US" sz="28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CFR </a:t>
            </a:r>
            <a:r>
              <a:rPr lang="en-US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156.115</a:t>
            </a:r>
            <a:endParaRPr lang="en-US" sz="2800" i="1" dirty="0" smtClean="0"/>
          </a:p>
          <a:p>
            <a:pPr lvl="0"/>
            <a:endParaRPr lang="en-US" sz="2800" i="1" dirty="0"/>
          </a:p>
          <a:p>
            <a:pPr marL="45720" lvl="0" indent="0">
              <a:buNone/>
            </a:pPr>
            <a:r>
              <a:rPr lang="en-US" sz="2800" dirty="0" smtClean="0"/>
              <a:t>Unallowable plan designs:</a:t>
            </a:r>
          </a:p>
          <a:p>
            <a:pPr lvl="1"/>
            <a:r>
              <a:rPr lang="en-US" sz="2800" dirty="0" smtClean="0"/>
              <a:t>Denying </a:t>
            </a:r>
            <a:r>
              <a:rPr lang="en-US" sz="2800" dirty="0"/>
              <a:t>coverage for </a:t>
            </a:r>
            <a:r>
              <a:rPr lang="en-US" sz="2800" dirty="0" smtClean="0"/>
              <a:t>OTC contraceptive </a:t>
            </a:r>
            <a:r>
              <a:rPr lang="en-US" sz="2800" dirty="0"/>
              <a:t>methods with a </a:t>
            </a:r>
            <a:r>
              <a:rPr lang="en-US" sz="2800" dirty="0" smtClean="0"/>
              <a:t>prescription</a:t>
            </a:r>
            <a:endParaRPr lang="en-US" sz="2800" dirty="0"/>
          </a:p>
          <a:p>
            <a:pPr lvl="1"/>
            <a:r>
              <a:rPr lang="en-US" sz="2800" dirty="0" smtClean="0"/>
              <a:t>Excluding coverage </a:t>
            </a:r>
            <a:r>
              <a:rPr lang="en-US" sz="2800" dirty="0"/>
              <a:t>of breast pumps</a:t>
            </a:r>
          </a:p>
          <a:p>
            <a:pPr lvl="1"/>
            <a:r>
              <a:rPr lang="en-US" sz="2800" dirty="0" smtClean="0"/>
              <a:t>Imposing cost-sharing </a:t>
            </a:r>
            <a:r>
              <a:rPr lang="en-US" sz="2800" dirty="0"/>
              <a:t>on all brand-name contraceptives 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Preventive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767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ACA Prohibits </a:t>
            </a:r>
            <a:r>
              <a:rPr lang="en-US" sz="2800" dirty="0"/>
              <a:t>discrimination on the basis of race, color, national origin, sex, age, disability, gender identity, </a:t>
            </a:r>
            <a:r>
              <a:rPr lang="en-US" sz="2800" dirty="0" smtClean="0"/>
              <a:t>sexual orientation and </a:t>
            </a:r>
            <a:r>
              <a:rPr lang="en-US" sz="2800" dirty="0"/>
              <a:t>sex </a:t>
            </a:r>
            <a:r>
              <a:rPr lang="en-US" sz="2800" dirty="0" smtClean="0"/>
              <a:t>stereotypes </a:t>
            </a:r>
            <a:r>
              <a:rPr lang="en-US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ACA Section 1557</a:t>
            </a:r>
            <a:endParaRPr lang="en-US" sz="2800" i="1" dirty="0"/>
          </a:p>
          <a:p>
            <a:pPr marL="365760" lvl="1" indent="0" algn="ctr">
              <a:buNone/>
            </a:pPr>
            <a:endParaRPr lang="en-US" sz="2800" dirty="0"/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2800" dirty="0" smtClean="0"/>
              <a:t>An </a:t>
            </a:r>
            <a:r>
              <a:rPr lang="en-US" sz="2800" dirty="0"/>
              <a:t>issuer does not provide EHB if the benefit design discriminates based on age, expected length of life, disability, medical dependency, quality of life, or other health </a:t>
            </a:r>
            <a:r>
              <a:rPr lang="en-US" sz="2800" dirty="0" smtClean="0"/>
              <a:t>conditions </a:t>
            </a:r>
            <a:r>
              <a:rPr lang="en-US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45 CFR  156.125</a:t>
            </a:r>
            <a:endParaRPr lang="en-US" sz="2800" i="1" dirty="0" smtClean="0"/>
          </a:p>
          <a:p>
            <a:pPr lvl="1"/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Prohibitions on discrimination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Maternity care outside of service area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Transition </a:t>
            </a:r>
            <a:r>
              <a:rPr lang="en-US" sz="2800" dirty="0"/>
              <a:t>related care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Services </a:t>
            </a:r>
            <a:r>
              <a:rPr lang="en-US" sz="2800" dirty="0"/>
              <a:t>for treatment of intractable and chronic </a:t>
            </a:r>
            <a:r>
              <a:rPr lang="en-US" sz="2800" dirty="0" smtClean="0"/>
              <a:t>pain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discriminatory Benefit exclusions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10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611</TotalTime>
  <Words>388</Words>
  <Application>Microsoft Office PowerPoint</Application>
  <PresentationFormat>On-screen Show (4:3)</PresentationFormat>
  <Paragraphs>84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Grid</vt:lpstr>
      <vt:lpstr>Essential Health Benefits</vt:lpstr>
      <vt:lpstr>Presentation Outline</vt:lpstr>
      <vt:lpstr>Ensuring Plan Compliance</vt:lpstr>
      <vt:lpstr>Reviewing plans for compliance</vt:lpstr>
      <vt:lpstr>Excluding Dependents from Maternity Care</vt:lpstr>
      <vt:lpstr>Excluding Transplant Services for New Enrollees</vt:lpstr>
      <vt:lpstr>Preventive services</vt:lpstr>
      <vt:lpstr>Prohibitions on discrimination</vt:lpstr>
      <vt:lpstr>discriminatory Benefit exclusions</vt:lpstr>
      <vt:lpstr>Improving the Essential health benefits </vt:lpstr>
      <vt:lpstr>Prescription Drugs</vt:lpstr>
      <vt:lpstr>Maternity Coverage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Health Benefits</dc:title>
  <dc:creator>Glover, Stephanie</dc:creator>
  <cp:lastModifiedBy>Palanker, Dania</cp:lastModifiedBy>
  <cp:revision>26</cp:revision>
  <cp:lastPrinted>2014-12-05T16:38:45Z</cp:lastPrinted>
  <dcterms:created xsi:type="dcterms:W3CDTF">2014-11-12T19:14:16Z</dcterms:created>
  <dcterms:modified xsi:type="dcterms:W3CDTF">2015-01-21T21:47:46Z</dcterms:modified>
</cp:coreProperties>
</file>