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69" r:id="rId3"/>
    <p:sldId id="267" r:id="rId4"/>
    <p:sldId id="268" r:id="rId5"/>
    <p:sldId id="259" r:id="rId6"/>
    <p:sldId id="262" r:id="rId7"/>
    <p:sldId id="263" r:id="rId8"/>
    <p:sldId id="270" r:id="rId9"/>
    <p:sldId id="265" r:id="rId10"/>
    <p:sldId id="261" r:id="rId11"/>
    <p:sldId id="271" r:id="rId12"/>
    <p:sldId id="27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p:scale>
          <a:sx n="70" d="100"/>
          <a:sy n="70" d="100"/>
        </p:scale>
        <p:origin x="-744" y="-18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A09911-301E-400C-89A1-CF8C6C5F622C}" type="datetimeFigureOut">
              <a:rPr lang="en-US" smtClean="0"/>
              <a:t>1/20/2015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882B78-BD23-4E21-A473-29052FEE02E3}" type="slidenum">
              <a:rPr lang="en-US" smtClean="0"/>
              <a:t>‹#›</a:t>
            </a:fld>
            <a:endParaRPr lang="en-US"/>
          </a:p>
        </p:txBody>
      </p:sp>
    </p:spTree>
    <p:extLst>
      <p:ext uri="{BB962C8B-B14F-4D97-AF65-F5344CB8AC3E}">
        <p14:creationId xmlns:p14="http://schemas.microsoft.com/office/powerpoint/2010/main" val="3619979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82B78-BD23-4E21-A473-29052FEE02E3}" type="slidenum">
              <a:rPr lang="en-US" smtClean="0"/>
              <a:t>5</a:t>
            </a:fld>
            <a:endParaRPr lang="en-US"/>
          </a:p>
        </p:txBody>
      </p:sp>
    </p:spTree>
    <p:extLst>
      <p:ext uri="{BB962C8B-B14F-4D97-AF65-F5344CB8AC3E}">
        <p14:creationId xmlns:p14="http://schemas.microsoft.com/office/powerpoint/2010/main" val="3803792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federal definition would only be used when a benchmark plan does not include coverage for habilitation services and would encompass “health care services that help a person keep, learn, or improve skills and functioning for daily living.” While this may leave some uncertainty as to exactly which services must be covered, it seems like an improvement over the current approach, which in some states allows insurers to set their own definition for habilitation services.</a:t>
            </a:r>
            <a:endParaRPr lang="en-US" dirty="0"/>
          </a:p>
        </p:txBody>
      </p:sp>
      <p:sp>
        <p:nvSpPr>
          <p:cNvPr id="4" name="Slide Number Placeholder 3"/>
          <p:cNvSpPr>
            <a:spLocks noGrp="1"/>
          </p:cNvSpPr>
          <p:nvPr>
            <p:ph type="sldNum" sz="quarter" idx="10"/>
          </p:nvPr>
        </p:nvSpPr>
        <p:spPr/>
        <p:txBody>
          <a:bodyPr/>
          <a:lstStyle/>
          <a:p>
            <a:fld id="{6F882B78-BD23-4E21-A473-29052FEE02E3}"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418524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federal definition would only be used when a benchmark plan does not include coverage for habilitation services and would encompass “health care services that help a person keep, learn, or improve skills and functioning for daily living.” While this may leave some uncertainty as to exactly which services must be covered, it seems like an improvement over the current approach, which in some states allows insurers to set their own definition for habilitation services.</a:t>
            </a:r>
            <a:endParaRPr lang="en-US" dirty="0"/>
          </a:p>
        </p:txBody>
      </p:sp>
      <p:sp>
        <p:nvSpPr>
          <p:cNvPr id="4" name="Slide Number Placeholder 3"/>
          <p:cNvSpPr>
            <a:spLocks noGrp="1"/>
          </p:cNvSpPr>
          <p:nvPr>
            <p:ph type="sldNum" sz="quarter" idx="10"/>
          </p:nvPr>
        </p:nvSpPr>
        <p:spPr/>
        <p:txBody>
          <a:bodyPr/>
          <a:lstStyle/>
          <a:p>
            <a:fld id="{6F882B78-BD23-4E21-A473-29052FEE02E3}"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418524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0F3322-FB06-4067-BC7D-250EF4025030}" type="datetimeFigureOut">
              <a:rPr lang="en-US" smtClean="0">
                <a:solidFill>
                  <a:prstClr val="black">
                    <a:tint val="75000"/>
                  </a:prstClr>
                </a:solidFill>
              </a:rPr>
              <a:pPr/>
              <a:t>1/20/2015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7B46381-152E-46CB-AC09-D70AF6F9BCF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9028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0F3322-FB06-4067-BC7D-250EF4025030}" type="datetimeFigureOut">
              <a:rPr lang="en-US" smtClean="0">
                <a:solidFill>
                  <a:prstClr val="black">
                    <a:tint val="75000"/>
                  </a:prstClr>
                </a:solidFill>
              </a:rPr>
              <a:pPr/>
              <a:t>1/20/2015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7B46381-152E-46CB-AC09-D70AF6F9BCF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6200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0F3322-FB06-4067-BC7D-250EF4025030}" type="datetimeFigureOut">
              <a:rPr lang="en-US" smtClean="0">
                <a:solidFill>
                  <a:prstClr val="black">
                    <a:tint val="75000"/>
                  </a:prstClr>
                </a:solidFill>
              </a:rPr>
              <a:pPr/>
              <a:t>1/20/2015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7B46381-152E-46CB-AC09-D70AF6F9BCF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4540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0F3322-FB06-4067-BC7D-250EF4025030}" type="datetimeFigureOut">
              <a:rPr lang="en-US" smtClean="0">
                <a:solidFill>
                  <a:prstClr val="black">
                    <a:tint val="75000"/>
                  </a:prstClr>
                </a:solidFill>
              </a:rPr>
              <a:pPr/>
              <a:t>1/20/2015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7B46381-152E-46CB-AC09-D70AF6F9BCF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88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0F3322-FB06-4067-BC7D-250EF4025030}" type="datetimeFigureOut">
              <a:rPr lang="en-US" smtClean="0">
                <a:solidFill>
                  <a:prstClr val="black">
                    <a:tint val="75000"/>
                  </a:prstClr>
                </a:solidFill>
              </a:rPr>
              <a:pPr/>
              <a:t>1/20/2015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7B46381-152E-46CB-AC09-D70AF6F9BCF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1366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0F3322-FB06-4067-BC7D-250EF4025030}" type="datetimeFigureOut">
              <a:rPr lang="en-US" smtClean="0">
                <a:solidFill>
                  <a:prstClr val="black">
                    <a:tint val="75000"/>
                  </a:prstClr>
                </a:solidFill>
              </a:rPr>
              <a:pPr/>
              <a:t>1/20/2015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7B46381-152E-46CB-AC09-D70AF6F9BCF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3537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0F3322-FB06-4067-BC7D-250EF4025030}" type="datetimeFigureOut">
              <a:rPr lang="en-US" smtClean="0">
                <a:solidFill>
                  <a:prstClr val="black">
                    <a:tint val="75000"/>
                  </a:prstClr>
                </a:solidFill>
              </a:rPr>
              <a:pPr/>
              <a:t>1/20/2015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7B46381-152E-46CB-AC09-D70AF6F9BCF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3449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0F3322-FB06-4067-BC7D-250EF4025030}" type="datetimeFigureOut">
              <a:rPr lang="en-US" smtClean="0">
                <a:solidFill>
                  <a:prstClr val="black">
                    <a:tint val="75000"/>
                  </a:prstClr>
                </a:solidFill>
              </a:rPr>
              <a:pPr/>
              <a:t>1/20/2015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7B46381-152E-46CB-AC09-D70AF6F9BCF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3228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0F3322-FB06-4067-BC7D-250EF4025030}" type="datetimeFigureOut">
              <a:rPr lang="en-US" smtClean="0">
                <a:solidFill>
                  <a:prstClr val="black">
                    <a:tint val="75000"/>
                  </a:prstClr>
                </a:solidFill>
              </a:rPr>
              <a:pPr/>
              <a:t>1/20/2015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7B46381-152E-46CB-AC09-D70AF6F9BCF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8295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0F3322-FB06-4067-BC7D-250EF4025030}" type="datetimeFigureOut">
              <a:rPr lang="en-US" smtClean="0">
                <a:solidFill>
                  <a:prstClr val="black">
                    <a:tint val="75000"/>
                  </a:prstClr>
                </a:solidFill>
              </a:rPr>
              <a:pPr/>
              <a:t>1/20/2015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7B46381-152E-46CB-AC09-D70AF6F9BCF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9582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0F3322-FB06-4067-BC7D-250EF4025030}" type="datetimeFigureOut">
              <a:rPr lang="en-US" smtClean="0">
                <a:solidFill>
                  <a:prstClr val="black">
                    <a:tint val="75000"/>
                  </a:prstClr>
                </a:solidFill>
              </a:rPr>
              <a:pPr/>
              <a:t>1/20/2015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7B46381-152E-46CB-AC09-D70AF6F9BCF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7002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0F3322-FB06-4067-BC7D-250EF4025030}" type="datetimeFigureOut">
              <a:rPr lang="en-US" smtClean="0">
                <a:solidFill>
                  <a:prstClr val="black">
                    <a:tint val="75000"/>
                  </a:prstClr>
                </a:solidFill>
              </a:rPr>
              <a:pPr/>
              <a:t>1/20/2015</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B46381-152E-46CB-AC09-D70AF6F9BCF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76114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98000">
              <a:srgbClr val="E0FFA5"/>
            </a:gs>
            <a:gs pos="15000">
              <a:schemeClr val="tx2"/>
            </a:gs>
            <a:gs pos="81000">
              <a:schemeClr val="accent5">
                <a:lumMod val="75000"/>
              </a:schemeClr>
            </a:gs>
            <a:gs pos="100000">
              <a:schemeClr val="accent5">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1804" y="428261"/>
            <a:ext cx="10359341" cy="5405380"/>
          </a:xfrm>
        </p:spPr>
        <p:txBody>
          <a:bodyPr>
            <a:normAutofit/>
          </a:bodyPr>
          <a:lstStyle/>
          <a:p>
            <a:r>
              <a:rPr lang="en-US" dirty="0" smtClean="0">
                <a:solidFill>
                  <a:schemeClr val="bg1"/>
                </a:solidFill>
                <a:effectLst>
                  <a:outerShdw blurRad="50800" dist="50800" dir="5400000" algn="ctr" rotWithShape="0">
                    <a:schemeClr val="tx1"/>
                  </a:outerShdw>
                </a:effectLst>
                <a:latin typeface="Gotham Medium" panose="02000604030000020004" pitchFamily="50" charset="0"/>
              </a:rPr>
              <a:t/>
            </a:r>
            <a:br>
              <a:rPr lang="en-US" dirty="0" smtClean="0">
                <a:solidFill>
                  <a:schemeClr val="bg1"/>
                </a:solidFill>
                <a:effectLst>
                  <a:outerShdw blurRad="50800" dist="50800" dir="5400000" algn="ctr" rotWithShape="0">
                    <a:schemeClr val="tx1"/>
                  </a:outerShdw>
                </a:effectLst>
                <a:latin typeface="Gotham Medium" panose="02000604030000020004" pitchFamily="50" charset="0"/>
              </a:rPr>
            </a:br>
            <a:r>
              <a:rPr lang="en-US" dirty="0">
                <a:solidFill>
                  <a:schemeClr val="bg1"/>
                </a:solidFill>
                <a:effectLst>
                  <a:outerShdw blurRad="50800" dist="50800" dir="5400000" algn="ctr" rotWithShape="0">
                    <a:schemeClr val="tx1"/>
                  </a:outerShdw>
                </a:effectLst>
                <a:latin typeface="Gotham Medium" panose="02000604030000020004" pitchFamily="50" charset="0"/>
              </a:rPr>
              <a:t/>
            </a:r>
            <a:br>
              <a:rPr lang="en-US" dirty="0">
                <a:solidFill>
                  <a:schemeClr val="bg1"/>
                </a:solidFill>
                <a:effectLst>
                  <a:outerShdw blurRad="50800" dist="50800" dir="5400000" algn="ctr" rotWithShape="0">
                    <a:schemeClr val="tx1"/>
                  </a:outerShdw>
                </a:effectLst>
                <a:latin typeface="Gotham Medium" panose="02000604030000020004" pitchFamily="50" charset="0"/>
              </a:rPr>
            </a:br>
            <a:r>
              <a:rPr lang="en-US" dirty="0" smtClean="0">
                <a:solidFill>
                  <a:schemeClr val="bg1"/>
                </a:solidFill>
                <a:effectLst>
                  <a:outerShdw blurRad="50800" dist="50800" dir="5400000" algn="ctr" rotWithShape="0">
                    <a:schemeClr val="tx1"/>
                  </a:outerShdw>
                </a:effectLst>
                <a:latin typeface="Gotham Medium" panose="02000604030000020004" pitchFamily="50" charset="0"/>
              </a:rPr>
              <a:t>Essential </a:t>
            </a:r>
            <a:r>
              <a:rPr lang="en-US" dirty="0" smtClean="0">
                <a:solidFill>
                  <a:schemeClr val="bg1"/>
                </a:solidFill>
                <a:effectLst>
                  <a:outerShdw blurRad="50800" dist="50800" dir="5400000" algn="ctr" rotWithShape="0">
                    <a:schemeClr val="tx1"/>
                  </a:outerShdw>
                </a:effectLst>
                <a:latin typeface="Gotham Medium" panose="02000604030000020004" pitchFamily="50" charset="0"/>
              </a:rPr>
              <a:t>Health Benefits:</a:t>
            </a:r>
            <a:br>
              <a:rPr lang="en-US" dirty="0" smtClean="0">
                <a:solidFill>
                  <a:schemeClr val="bg1"/>
                </a:solidFill>
                <a:effectLst>
                  <a:outerShdw blurRad="50800" dist="50800" dir="5400000" algn="ctr" rotWithShape="0">
                    <a:schemeClr val="tx1"/>
                  </a:outerShdw>
                </a:effectLst>
                <a:latin typeface="Gotham Medium" panose="02000604030000020004" pitchFamily="50" charset="0"/>
              </a:rPr>
            </a:br>
            <a:r>
              <a:rPr lang="en-US" sz="2800" dirty="0" smtClean="0">
                <a:solidFill>
                  <a:schemeClr val="bg1"/>
                </a:solidFill>
                <a:effectLst>
                  <a:outerShdw blurRad="50800" dist="50800" dir="5400000" algn="ctr" rotWithShape="0">
                    <a:schemeClr val="tx1"/>
                  </a:outerShdw>
                </a:effectLst>
                <a:latin typeface="Gotham Medium" panose="02000604030000020004" pitchFamily="50" charset="0"/>
              </a:rPr>
              <a:t>Florida’s Consumer Advocacy Efforts</a:t>
            </a:r>
            <a:br>
              <a:rPr lang="en-US" sz="2800" dirty="0" smtClean="0">
                <a:solidFill>
                  <a:schemeClr val="bg1"/>
                </a:solidFill>
                <a:effectLst>
                  <a:outerShdw blurRad="50800" dist="50800" dir="5400000" algn="ctr" rotWithShape="0">
                    <a:schemeClr val="tx1"/>
                  </a:outerShdw>
                </a:effectLst>
                <a:latin typeface="Gotham Medium" panose="02000604030000020004" pitchFamily="50" charset="0"/>
              </a:rPr>
            </a:br>
            <a:r>
              <a:rPr lang="en-US" sz="2800" dirty="0">
                <a:solidFill>
                  <a:schemeClr val="bg1"/>
                </a:solidFill>
                <a:effectLst>
                  <a:outerShdw blurRad="50800" dist="50800" dir="5400000" algn="ctr" rotWithShape="0">
                    <a:schemeClr val="tx1"/>
                  </a:outerShdw>
                </a:effectLst>
                <a:latin typeface="Gotham Medium" panose="02000604030000020004" pitchFamily="50" charset="0"/>
              </a:rPr>
              <a:t/>
            </a:r>
            <a:br>
              <a:rPr lang="en-US" sz="2800" dirty="0">
                <a:solidFill>
                  <a:schemeClr val="bg1"/>
                </a:solidFill>
                <a:effectLst>
                  <a:outerShdw blurRad="50800" dist="50800" dir="5400000" algn="ctr" rotWithShape="0">
                    <a:schemeClr val="tx1"/>
                  </a:outerShdw>
                </a:effectLst>
                <a:latin typeface="Gotham Medium" panose="02000604030000020004" pitchFamily="50" charset="0"/>
              </a:rPr>
            </a:br>
            <a:r>
              <a:rPr lang="en-US" sz="2800" dirty="0" smtClean="0">
                <a:solidFill>
                  <a:schemeClr val="bg1"/>
                </a:solidFill>
                <a:effectLst>
                  <a:outerShdw blurRad="50800" dist="50800" dir="5400000" algn="ctr" rotWithShape="0">
                    <a:schemeClr val="tx1"/>
                  </a:outerShdw>
                </a:effectLst>
                <a:latin typeface="Gotham Medium" panose="02000604030000020004" pitchFamily="50" charset="0"/>
              </a:rPr>
              <a:t/>
            </a:r>
            <a:br>
              <a:rPr lang="en-US" sz="2800" dirty="0" smtClean="0">
                <a:solidFill>
                  <a:schemeClr val="bg1"/>
                </a:solidFill>
                <a:effectLst>
                  <a:outerShdw blurRad="50800" dist="50800" dir="5400000" algn="ctr" rotWithShape="0">
                    <a:schemeClr val="tx1"/>
                  </a:outerShdw>
                </a:effectLst>
                <a:latin typeface="Gotham Medium" panose="02000604030000020004" pitchFamily="50" charset="0"/>
              </a:rPr>
            </a:br>
            <a:r>
              <a:rPr lang="en-US" sz="2800" dirty="0" smtClean="0">
                <a:solidFill>
                  <a:schemeClr val="bg1"/>
                </a:solidFill>
                <a:effectLst>
                  <a:outerShdw blurRad="50800" dist="50800" dir="5400000" algn="ctr" rotWithShape="0">
                    <a:schemeClr val="tx1"/>
                  </a:outerShdw>
                </a:effectLst>
                <a:latin typeface="Gotham Medium" panose="02000604030000020004" pitchFamily="50" charset="0"/>
              </a:rPr>
              <a:t>Leah Barber-Heinz</a:t>
            </a:r>
            <a:br>
              <a:rPr lang="en-US" sz="2800" dirty="0" smtClean="0">
                <a:solidFill>
                  <a:schemeClr val="bg1"/>
                </a:solidFill>
                <a:effectLst>
                  <a:outerShdw blurRad="50800" dist="50800" dir="5400000" algn="ctr" rotWithShape="0">
                    <a:schemeClr val="tx1"/>
                  </a:outerShdw>
                </a:effectLst>
                <a:latin typeface="Gotham Medium" panose="02000604030000020004" pitchFamily="50" charset="0"/>
              </a:rPr>
            </a:br>
            <a:r>
              <a:rPr lang="en-US" sz="2800" dirty="0" smtClean="0">
                <a:solidFill>
                  <a:schemeClr val="bg1"/>
                </a:solidFill>
                <a:effectLst>
                  <a:outerShdw blurRad="50800" dist="50800" dir="5400000" algn="ctr" rotWithShape="0">
                    <a:schemeClr val="tx1"/>
                  </a:outerShdw>
                </a:effectLst>
                <a:latin typeface="Gotham Medium" panose="02000604030000020004" pitchFamily="50" charset="0"/>
              </a:rPr>
              <a:t>Florida CHAIN</a:t>
            </a:r>
            <a:endParaRPr lang="en-US" sz="2800" dirty="0">
              <a:solidFill>
                <a:schemeClr val="bg1"/>
              </a:solidFill>
              <a:effectLst>
                <a:outerShdw blurRad="50800" dist="50800" dir="5400000" algn="ctr" rotWithShape="0">
                  <a:schemeClr val="tx1"/>
                </a:outerShdw>
              </a:effectLst>
              <a:latin typeface="Gotham Medium" panose="02000604030000020004" pitchFamily="50" charset="0"/>
            </a:endParaRPr>
          </a:p>
        </p:txBody>
      </p:sp>
      <p:sp>
        <p:nvSpPr>
          <p:cNvPr id="3" name="Content Placeholder 2"/>
          <p:cNvSpPr>
            <a:spLocks noGrp="1"/>
          </p:cNvSpPr>
          <p:nvPr>
            <p:ph idx="1"/>
          </p:nvPr>
        </p:nvSpPr>
        <p:spPr>
          <a:xfrm>
            <a:off x="1215341" y="457701"/>
            <a:ext cx="9688011" cy="5559605"/>
          </a:xfrm>
        </p:spPr>
        <p:txBody>
          <a:bodyPr>
            <a:normAutofit/>
          </a:bodyPr>
          <a:lstStyle/>
          <a:p>
            <a:pPr marL="0" indent="0">
              <a:buNone/>
            </a:pPr>
            <a:endParaRPr lang="en-US" sz="2000" dirty="0">
              <a:solidFill>
                <a:schemeClr val="bg1"/>
              </a:solidFill>
              <a:effectLst>
                <a:outerShdw blurRad="38100" dist="38100" dir="2700000" algn="tl">
                  <a:srgbClr val="000000"/>
                </a:outerShdw>
              </a:effectLst>
              <a:latin typeface="Gotham Light"/>
            </a:endParaRPr>
          </a:p>
          <a:p>
            <a:pPr marL="0" indent="0">
              <a:buNone/>
            </a:pPr>
            <a:endParaRPr lang="en-US" sz="2000" dirty="0" smtClean="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93703" y="6137281"/>
            <a:ext cx="14382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2701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98000">
              <a:srgbClr val="E0FFA5"/>
            </a:gs>
            <a:gs pos="15000">
              <a:schemeClr val="tx2"/>
            </a:gs>
            <a:gs pos="81000">
              <a:schemeClr val="accent5">
                <a:lumMod val="75000"/>
              </a:schemeClr>
            </a:gs>
            <a:gs pos="100000">
              <a:schemeClr val="accent5">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66860" y="175566"/>
            <a:ext cx="9924305" cy="1143000"/>
          </a:xfrm>
        </p:spPr>
        <p:txBody>
          <a:bodyPr>
            <a:normAutofit/>
          </a:bodyPr>
          <a:lstStyle/>
          <a:p>
            <a:r>
              <a:rPr lang="en-US" dirty="0" smtClean="0">
                <a:solidFill>
                  <a:schemeClr val="bg1"/>
                </a:solidFill>
                <a:effectLst>
                  <a:outerShdw blurRad="50800" dist="50800" dir="5400000" algn="ctr" rotWithShape="0">
                    <a:schemeClr val="tx1"/>
                  </a:outerShdw>
                </a:effectLst>
                <a:latin typeface="Gotham Medium" panose="02000604030000020004" pitchFamily="50" charset="0"/>
              </a:rPr>
              <a:t>Where Are We Are?</a:t>
            </a:r>
            <a:endParaRPr lang="en-US" dirty="0">
              <a:solidFill>
                <a:schemeClr val="bg1"/>
              </a:solidFill>
              <a:effectLst>
                <a:outerShdw blurRad="50800" dist="50800" dir="5400000" algn="ctr" rotWithShape="0">
                  <a:schemeClr val="tx1"/>
                </a:outerShdw>
              </a:effectLst>
              <a:latin typeface="Gotham Medium" panose="02000604030000020004" pitchFamily="50" charset="0"/>
            </a:endParaRPr>
          </a:p>
        </p:txBody>
      </p:sp>
      <p:sp>
        <p:nvSpPr>
          <p:cNvPr id="4" name="Content Placeholder 2"/>
          <p:cNvSpPr txBox="1">
            <a:spLocks/>
          </p:cNvSpPr>
          <p:nvPr/>
        </p:nvSpPr>
        <p:spPr>
          <a:xfrm>
            <a:off x="899559" y="1618818"/>
            <a:ext cx="10658903" cy="27925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solidFill>
                  <a:schemeClr val="bg1"/>
                </a:solidFill>
                <a:effectLst>
                  <a:outerShdw blurRad="38100" dist="38100" dir="2700000" algn="tl">
                    <a:srgbClr val="000000">
                      <a:alpha val="43137"/>
                    </a:srgbClr>
                  </a:outerShdw>
                </a:effectLst>
              </a:rPr>
              <a:t>The letter wasn’t met with overwhelming support at first but </a:t>
            </a:r>
            <a:r>
              <a:rPr lang="en-US" sz="2400" dirty="0" smtClean="0">
                <a:solidFill>
                  <a:schemeClr val="bg1"/>
                </a:solidFill>
                <a:effectLst>
                  <a:outerShdw blurRad="38100" dist="38100" dir="2700000" algn="tl">
                    <a:srgbClr val="000000">
                      <a:alpha val="43137"/>
                    </a:srgbClr>
                  </a:outerShdw>
                </a:effectLst>
              </a:rPr>
              <a:t>the </a:t>
            </a:r>
            <a:r>
              <a:rPr lang="en-US" sz="2400" dirty="0" smtClean="0">
                <a:solidFill>
                  <a:schemeClr val="bg1"/>
                </a:solidFill>
                <a:effectLst>
                  <a:outerShdw blurRad="38100" dist="38100" dir="2700000" algn="tl">
                    <a:srgbClr val="000000">
                      <a:alpha val="43137"/>
                    </a:srgbClr>
                  </a:outerShdw>
                </a:effectLst>
              </a:rPr>
              <a:t>reaction was less hostile and more encouraging than we expected.</a:t>
            </a:r>
          </a:p>
          <a:p>
            <a:pPr marL="0" indent="0">
              <a:buNone/>
            </a:pPr>
            <a:endParaRPr lang="en-US" sz="2400" dirty="0" smtClean="0">
              <a:solidFill>
                <a:schemeClr val="bg1"/>
              </a:solidFill>
              <a:effectLst>
                <a:outerShdw blurRad="38100" dist="38100" dir="2700000" algn="tl">
                  <a:srgbClr val="000000">
                    <a:alpha val="43137"/>
                  </a:srgbClr>
                </a:outerShdw>
              </a:effectLst>
            </a:endParaRPr>
          </a:p>
          <a:p>
            <a:r>
              <a:rPr lang="en-US" sz="2400" dirty="0" smtClean="0">
                <a:solidFill>
                  <a:schemeClr val="bg1"/>
                </a:solidFill>
                <a:effectLst>
                  <a:outerShdw blurRad="38100" dist="38100" dir="2700000" algn="tl">
                    <a:srgbClr val="000000"/>
                  </a:outerShdw>
                </a:effectLst>
              </a:rPr>
              <a:t>Commissioner McCarty followed up with </a:t>
            </a:r>
            <a:r>
              <a:rPr lang="en-US" sz="2400" dirty="0" smtClean="0">
                <a:solidFill>
                  <a:schemeClr val="bg1"/>
                </a:solidFill>
                <a:effectLst>
                  <a:outerShdw blurRad="38100" dist="38100" dir="2700000" algn="tl">
                    <a:srgbClr val="000000"/>
                  </a:outerShdw>
                </a:effectLst>
              </a:rPr>
              <a:t>Florida CHAIN</a:t>
            </a:r>
            <a:r>
              <a:rPr lang="en-US" sz="2400" dirty="0" smtClean="0">
                <a:solidFill>
                  <a:schemeClr val="bg1"/>
                </a:solidFill>
                <a:effectLst>
                  <a:outerShdw blurRad="38100" dist="38100" dir="2700000" algn="tl">
                    <a:srgbClr val="000000"/>
                  </a:outerShdw>
                </a:effectLst>
              </a:rPr>
              <a:t>, interested in allowing the Advisory board to vote on the </a:t>
            </a:r>
            <a:r>
              <a:rPr lang="en-US" sz="2400" dirty="0" smtClean="0">
                <a:solidFill>
                  <a:schemeClr val="bg1"/>
                </a:solidFill>
                <a:effectLst>
                  <a:outerShdw blurRad="38100" dist="38100" dir="2700000" algn="tl">
                    <a:srgbClr val="000000"/>
                  </a:outerShdw>
                </a:effectLst>
              </a:rPr>
              <a:t>possibility of a public hearing.</a:t>
            </a:r>
          </a:p>
          <a:p>
            <a:pPr lvl="1"/>
            <a:r>
              <a:rPr lang="en-US" sz="2000" dirty="0" smtClean="0">
                <a:solidFill>
                  <a:schemeClr val="bg1"/>
                </a:solidFill>
                <a:effectLst>
                  <a:outerShdw blurRad="38100" dist="38100" dir="2700000" algn="tl">
                    <a:srgbClr val="000000"/>
                  </a:outerShdw>
                </a:effectLst>
              </a:rPr>
              <a:t>We have not heard as to whether a working group will be considered.</a:t>
            </a:r>
            <a:endParaRPr lang="en-US" sz="2000" dirty="0" smtClean="0">
              <a:solidFill>
                <a:schemeClr val="bg1"/>
              </a:solidFill>
              <a:effectLst>
                <a:outerShdw blurRad="38100" dist="38100" dir="2700000" algn="tl">
                  <a:srgbClr val="000000"/>
                </a:outerShdw>
              </a:effectLst>
            </a:endParaRPr>
          </a:p>
          <a:p>
            <a:pPr marL="0" indent="0">
              <a:buNone/>
            </a:pPr>
            <a:endParaRPr lang="en-US" sz="2400" dirty="0" smtClean="0">
              <a:solidFill>
                <a:schemeClr val="bg1"/>
              </a:solidFill>
              <a:effectLst>
                <a:outerShdw blurRad="38100" dist="38100" dir="2700000" algn="tl">
                  <a:srgbClr val="000000"/>
                </a:outerShdw>
              </a:effectLst>
            </a:endParaRPr>
          </a:p>
          <a:p>
            <a:r>
              <a:rPr lang="en-US" sz="2400" dirty="0" smtClean="0">
                <a:solidFill>
                  <a:schemeClr val="bg1"/>
                </a:solidFill>
                <a:effectLst>
                  <a:outerShdw blurRad="38100" dist="38100" dir="2700000" algn="tl">
                    <a:srgbClr val="000000"/>
                  </a:outerShdw>
                </a:effectLst>
              </a:rPr>
              <a:t>A vote </a:t>
            </a:r>
            <a:r>
              <a:rPr lang="en-US" sz="2400" dirty="0" smtClean="0">
                <a:solidFill>
                  <a:schemeClr val="bg1"/>
                </a:solidFill>
                <a:effectLst>
                  <a:outerShdw blurRad="38100" dist="38100" dir="2700000" algn="tl">
                    <a:srgbClr val="000000"/>
                  </a:outerShdw>
                </a:effectLst>
              </a:rPr>
              <a:t>will be taken by the FHIAB in February regarding the hearings – STAY TUNED!</a:t>
            </a:r>
            <a:endParaRPr lang="en-US" sz="2400" dirty="0">
              <a:solidFill>
                <a:schemeClr val="bg1"/>
              </a:solidFill>
            </a:endParaRP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38209" y="6145171"/>
            <a:ext cx="14382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19212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98000">
              <a:srgbClr val="E0FFA5"/>
            </a:gs>
            <a:gs pos="15000">
              <a:schemeClr val="tx2"/>
            </a:gs>
            <a:gs pos="81000">
              <a:schemeClr val="accent5">
                <a:lumMod val="75000"/>
              </a:schemeClr>
            </a:gs>
            <a:gs pos="100000">
              <a:schemeClr val="accent5">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66860" y="175566"/>
            <a:ext cx="9924305" cy="1143000"/>
          </a:xfrm>
        </p:spPr>
        <p:txBody>
          <a:bodyPr>
            <a:normAutofit fontScale="90000"/>
          </a:bodyPr>
          <a:lstStyle/>
          <a:p>
            <a:r>
              <a:rPr lang="en-US" dirty="0" smtClean="0">
                <a:solidFill>
                  <a:schemeClr val="bg1"/>
                </a:solidFill>
                <a:effectLst>
                  <a:outerShdw blurRad="50800" dist="50800" dir="5400000" algn="ctr" rotWithShape="0">
                    <a:schemeClr val="tx1"/>
                  </a:outerShdw>
                </a:effectLst>
                <a:latin typeface="Gotham Medium" panose="02000604030000020004" pitchFamily="50" charset="0"/>
              </a:rPr>
              <a:t>Where Are We Now?</a:t>
            </a:r>
            <a:br>
              <a:rPr lang="en-US" dirty="0" smtClean="0">
                <a:solidFill>
                  <a:schemeClr val="bg1"/>
                </a:solidFill>
                <a:effectLst>
                  <a:outerShdw blurRad="50800" dist="50800" dir="5400000" algn="ctr" rotWithShape="0">
                    <a:schemeClr val="tx1"/>
                  </a:outerShdw>
                </a:effectLst>
                <a:latin typeface="Gotham Medium" panose="02000604030000020004" pitchFamily="50" charset="0"/>
              </a:rPr>
            </a:br>
            <a:r>
              <a:rPr lang="en-US" sz="3100" dirty="0" smtClean="0">
                <a:solidFill>
                  <a:schemeClr val="bg1"/>
                </a:solidFill>
                <a:effectLst>
                  <a:outerShdw blurRad="50800" dist="50800" dir="5400000" algn="ctr" rotWithShape="0">
                    <a:schemeClr val="tx1"/>
                  </a:outerShdw>
                </a:effectLst>
                <a:latin typeface="Gotham Medium" panose="02000604030000020004" pitchFamily="50" charset="0"/>
              </a:rPr>
              <a:t>Proposed Rules by HHS</a:t>
            </a:r>
            <a:endParaRPr lang="en-US" sz="3100" dirty="0">
              <a:solidFill>
                <a:schemeClr val="bg1"/>
              </a:solidFill>
              <a:effectLst>
                <a:outerShdw blurRad="50800" dist="50800" dir="5400000" algn="ctr" rotWithShape="0">
                  <a:schemeClr val="tx1"/>
                </a:outerShdw>
              </a:effectLst>
              <a:latin typeface="Gotham Medium" panose="02000604030000020004" pitchFamily="50" charset="0"/>
            </a:endParaRPr>
          </a:p>
        </p:txBody>
      </p:sp>
      <p:sp>
        <p:nvSpPr>
          <p:cNvPr id="4" name="Content Placeholder 2"/>
          <p:cNvSpPr txBox="1">
            <a:spLocks/>
          </p:cNvSpPr>
          <p:nvPr/>
        </p:nvSpPr>
        <p:spPr>
          <a:xfrm>
            <a:off x="885912" y="975641"/>
            <a:ext cx="10658903" cy="27925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400" dirty="0" smtClean="0">
              <a:solidFill>
                <a:prstClr val="white"/>
              </a:solidFill>
              <a:effectLst>
                <a:outerShdw blurRad="38100" dist="38100" dir="2700000" algn="tl">
                  <a:srgbClr val="000000">
                    <a:alpha val="43137"/>
                  </a:srgbClr>
                </a:outerShdw>
              </a:effectLst>
              <a:latin typeface="Gotham Light" pitchFamily="50" charset="0"/>
            </a:endParaRPr>
          </a:p>
          <a:p>
            <a:r>
              <a:rPr lang="en-US" sz="2400" dirty="0" smtClean="0">
                <a:solidFill>
                  <a:prstClr val="white"/>
                </a:solidFill>
                <a:effectLst>
                  <a:outerShdw blurRad="38100" dist="38100" dir="2700000" algn="tl">
                    <a:srgbClr val="000000">
                      <a:alpha val="43137"/>
                    </a:srgbClr>
                  </a:outerShdw>
                </a:effectLst>
              </a:rPr>
              <a:t>In November 2014, HHS proposed several EHB rule changes, which momentarily gave Florida’s OIR some pause before moving forward.</a:t>
            </a:r>
          </a:p>
          <a:p>
            <a:pPr marL="0" indent="0">
              <a:buFont typeface="Arial" pitchFamily="34" charset="0"/>
              <a:buNone/>
            </a:pPr>
            <a:endParaRPr lang="en-US" sz="1200" dirty="0" smtClean="0">
              <a:solidFill>
                <a:prstClr val="white"/>
              </a:solidFill>
              <a:effectLst>
                <a:outerShdw blurRad="38100" dist="38100" dir="2700000" algn="tl">
                  <a:srgbClr val="000000">
                    <a:alpha val="43137"/>
                  </a:srgbClr>
                </a:outerShdw>
              </a:effectLst>
            </a:endParaRPr>
          </a:p>
          <a:p>
            <a:r>
              <a:rPr lang="en-US" sz="2400" dirty="0">
                <a:solidFill>
                  <a:prstClr val="white"/>
                </a:solidFill>
                <a:effectLst>
                  <a:outerShdw blurRad="38100" dist="38100" dir="2700000" algn="tl">
                    <a:srgbClr val="000000">
                      <a:alpha val="43137"/>
                    </a:srgbClr>
                  </a:outerShdw>
                </a:effectLst>
              </a:rPr>
              <a:t>Under the proposed rule, states will once again have the opportunity to select a benchmark, this time from 2014 </a:t>
            </a:r>
            <a:r>
              <a:rPr lang="en-US" sz="2400" dirty="0" smtClean="0">
                <a:solidFill>
                  <a:prstClr val="white"/>
                </a:solidFill>
                <a:effectLst>
                  <a:outerShdw blurRad="38100" dist="38100" dir="2700000" algn="tl">
                    <a:srgbClr val="000000">
                      <a:alpha val="43137"/>
                    </a:srgbClr>
                  </a:outerShdw>
                </a:effectLst>
              </a:rPr>
              <a:t>plans. (Effective 2017 plan year) </a:t>
            </a:r>
          </a:p>
          <a:p>
            <a:endParaRPr lang="en-US" sz="1200" dirty="0" smtClean="0">
              <a:solidFill>
                <a:prstClr val="white"/>
              </a:solidFill>
              <a:effectLst>
                <a:outerShdw blurRad="38100" dist="38100" dir="2700000" algn="tl">
                  <a:srgbClr val="000000">
                    <a:alpha val="43137"/>
                  </a:srgbClr>
                </a:outerShdw>
              </a:effectLst>
            </a:endParaRPr>
          </a:p>
          <a:p>
            <a:r>
              <a:rPr lang="en-US" sz="2400" dirty="0" smtClean="0">
                <a:solidFill>
                  <a:prstClr val="white"/>
                </a:solidFill>
                <a:effectLst>
                  <a:outerShdw blurRad="38100" dist="38100" dir="2700000" algn="tl">
                    <a:srgbClr val="000000">
                      <a:alpha val="43137"/>
                    </a:srgbClr>
                  </a:outerShdw>
                </a:effectLst>
              </a:rPr>
              <a:t>We have some concerns that OIR may delay because there is more </a:t>
            </a:r>
            <a:r>
              <a:rPr lang="en-US" sz="2400" dirty="0" smtClean="0">
                <a:solidFill>
                  <a:prstClr val="white"/>
                </a:solidFill>
                <a:effectLst>
                  <a:outerShdw blurRad="38100" dist="38100" dir="2700000" algn="tl">
                    <a:srgbClr val="000000">
                      <a:alpha val="43137"/>
                    </a:srgbClr>
                  </a:outerShdw>
                </a:effectLst>
              </a:rPr>
              <a:t>time than previously thought to make the selection but we are making the case for spending the time wisely!</a:t>
            </a:r>
          </a:p>
          <a:p>
            <a:endParaRPr lang="en-US" sz="1200" dirty="0">
              <a:solidFill>
                <a:prstClr val="white"/>
              </a:solidFill>
              <a:effectLst>
                <a:outerShdw blurRad="38100" dist="38100" dir="2700000" algn="tl">
                  <a:srgbClr val="000000">
                    <a:alpha val="43137"/>
                  </a:srgbClr>
                </a:outerShdw>
              </a:effectLst>
            </a:endParaRPr>
          </a:p>
          <a:p>
            <a:r>
              <a:rPr lang="en-US" sz="2400" dirty="0" smtClean="0">
                <a:solidFill>
                  <a:prstClr val="white"/>
                </a:solidFill>
                <a:effectLst>
                  <a:outerShdw blurRad="38100" dist="38100" dir="2700000" algn="tl">
                    <a:srgbClr val="000000">
                      <a:alpha val="43137"/>
                    </a:srgbClr>
                  </a:outerShdw>
                </a:effectLst>
              </a:rPr>
              <a:t>We are reaching out to Florida’s disease groups, children’s organizations, disability organizations and others in preparation of the hearings to ensure participation if approved.</a:t>
            </a:r>
            <a:endParaRPr lang="en-US" sz="2400" dirty="0" smtClean="0">
              <a:solidFill>
                <a:prstClr val="white"/>
              </a:solidFill>
              <a:effectLst>
                <a:outerShdw blurRad="38100" dist="38100" dir="2700000" algn="tl">
                  <a:srgbClr val="000000">
                    <a:alpha val="43137"/>
                  </a:srgbClr>
                </a:outerShdw>
              </a:effectLst>
            </a:endParaRPr>
          </a:p>
          <a:p>
            <a:pPr marL="457200" lvl="1" indent="0" algn="ctr">
              <a:buFont typeface="Arial" pitchFamily="34" charset="0"/>
              <a:buNone/>
            </a:pPr>
            <a:endParaRPr lang="en-US" sz="2000" i="1" dirty="0">
              <a:solidFill>
                <a:prstClr val="white"/>
              </a:solidFill>
              <a:effectLst>
                <a:outerShdw blurRad="38100" dist="38100" dir="2700000" algn="tl">
                  <a:srgbClr val="000000">
                    <a:alpha val="43137"/>
                  </a:srgbClr>
                </a:outerShdw>
              </a:effectLst>
              <a:latin typeface="Gotham Light" pitchFamily="50" charset="0"/>
            </a:endParaRPr>
          </a:p>
          <a:p>
            <a:pPr marL="457200" lvl="1" indent="0" algn="ctr">
              <a:buFont typeface="Arial" pitchFamily="34" charset="0"/>
              <a:buNone/>
            </a:pPr>
            <a:endParaRPr lang="en-US" sz="2000" i="1" dirty="0" smtClean="0">
              <a:solidFill>
                <a:prstClr val="white"/>
              </a:solidFill>
              <a:effectLst>
                <a:outerShdw blurRad="38100" dist="38100" dir="2700000" algn="tl">
                  <a:srgbClr val="000000">
                    <a:alpha val="43137"/>
                  </a:srgbClr>
                </a:outerShdw>
              </a:effectLst>
              <a:latin typeface="Gotham Light" pitchFamily="50" charset="0"/>
            </a:endParaRP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30181" y="6186115"/>
            <a:ext cx="14382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9737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98000">
              <a:srgbClr val="E0FFA5"/>
            </a:gs>
            <a:gs pos="15000">
              <a:schemeClr val="tx2"/>
            </a:gs>
            <a:gs pos="81000">
              <a:schemeClr val="accent5">
                <a:lumMod val="75000"/>
              </a:schemeClr>
            </a:gs>
            <a:gs pos="100000">
              <a:schemeClr val="accent5">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66860" y="175566"/>
            <a:ext cx="9924305" cy="1143000"/>
          </a:xfrm>
        </p:spPr>
        <p:txBody>
          <a:bodyPr>
            <a:normAutofit/>
          </a:bodyPr>
          <a:lstStyle/>
          <a:p>
            <a:r>
              <a:rPr lang="en-US" dirty="0" smtClean="0">
                <a:solidFill>
                  <a:schemeClr val="bg1"/>
                </a:solidFill>
                <a:effectLst>
                  <a:outerShdw blurRad="50800" dist="50800" dir="5400000" algn="ctr" rotWithShape="0">
                    <a:schemeClr val="tx1"/>
                  </a:outerShdw>
                </a:effectLst>
                <a:latin typeface="Gotham Medium" panose="02000604030000020004" pitchFamily="50" charset="0"/>
              </a:rPr>
              <a:t>THANK YOU!</a:t>
            </a:r>
            <a:endParaRPr lang="en-US" sz="3100" dirty="0">
              <a:solidFill>
                <a:schemeClr val="bg1"/>
              </a:solidFill>
              <a:effectLst>
                <a:outerShdw blurRad="50800" dist="50800" dir="5400000" algn="ctr" rotWithShape="0">
                  <a:schemeClr val="tx1"/>
                </a:outerShdw>
              </a:effectLst>
              <a:latin typeface="Gotham Medium" panose="02000604030000020004" pitchFamily="50" charset="0"/>
            </a:endParaRPr>
          </a:p>
        </p:txBody>
      </p:sp>
      <p:sp>
        <p:nvSpPr>
          <p:cNvPr id="4" name="Content Placeholder 2"/>
          <p:cNvSpPr txBox="1">
            <a:spLocks/>
          </p:cNvSpPr>
          <p:nvPr/>
        </p:nvSpPr>
        <p:spPr>
          <a:xfrm>
            <a:off x="899559" y="1289540"/>
            <a:ext cx="10658903" cy="27925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gn="ctr">
              <a:buFont typeface="Arial" pitchFamily="34" charset="0"/>
              <a:buNone/>
            </a:pPr>
            <a:endParaRPr lang="en-US" sz="2000" i="1" dirty="0">
              <a:solidFill>
                <a:prstClr val="white"/>
              </a:solidFill>
              <a:effectLst>
                <a:outerShdw blurRad="38100" dist="38100" dir="2700000" algn="tl">
                  <a:srgbClr val="000000">
                    <a:alpha val="43137"/>
                  </a:srgbClr>
                </a:outerShdw>
              </a:effectLst>
              <a:latin typeface="Gotham Light" pitchFamily="50" charset="0"/>
            </a:endParaRPr>
          </a:p>
          <a:p>
            <a:pPr marL="457200" lvl="1" indent="0" algn="ctr">
              <a:buFont typeface="Arial" pitchFamily="34" charset="0"/>
              <a:buNone/>
            </a:pPr>
            <a:endParaRPr lang="en-US" sz="2000" i="1" dirty="0" smtClean="0">
              <a:solidFill>
                <a:prstClr val="white"/>
              </a:solidFill>
              <a:effectLst>
                <a:outerShdw blurRad="38100" dist="38100" dir="2700000" algn="tl">
                  <a:srgbClr val="000000">
                    <a:alpha val="43137"/>
                  </a:srgbClr>
                </a:outerShdw>
              </a:effectLst>
              <a:latin typeface="Gotham Light" pitchFamily="50" charset="0"/>
            </a:endParaRP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30181" y="6186115"/>
            <a:ext cx="14382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3048000" y="2226312"/>
            <a:ext cx="6096000" cy="2246769"/>
          </a:xfrm>
          <a:prstGeom prst="rect">
            <a:avLst/>
          </a:prstGeom>
        </p:spPr>
        <p:txBody>
          <a:bodyPr>
            <a:spAutoFit/>
          </a:bodyPr>
          <a:lstStyle/>
          <a:p>
            <a:pPr algn="ctr"/>
            <a:r>
              <a:rPr lang="en-US" sz="2800" dirty="0">
                <a:solidFill>
                  <a:schemeClr val="bg1"/>
                </a:solidFill>
              </a:rPr>
              <a:t>leah@floridachain.org </a:t>
            </a:r>
          </a:p>
          <a:p>
            <a:pPr algn="ctr"/>
            <a:r>
              <a:rPr lang="en-US" sz="2800" dirty="0">
                <a:solidFill>
                  <a:schemeClr val="bg1"/>
                </a:solidFill>
              </a:rPr>
              <a:t>www.floridachain.org</a:t>
            </a:r>
          </a:p>
          <a:p>
            <a:pPr algn="ctr"/>
            <a:r>
              <a:rPr lang="en-US" sz="2800" dirty="0">
                <a:solidFill>
                  <a:schemeClr val="bg1"/>
                </a:solidFill>
              </a:rPr>
              <a:t>www.healthcareforflorida.org</a:t>
            </a:r>
          </a:p>
          <a:p>
            <a:pPr algn="ctr"/>
            <a:r>
              <a:rPr lang="en-US" sz="2800" dirty="0">
                <a:solidFill>
                  <a:schemeClr val="bg1"/>
                </a:solidFill>
              </a:rPr>
              <a:t>www.kidswellflorida.org  </a:t>
            </a:r>
          </a:p>
          <a:p>
            <a:pPr algn="ctr"/>
            <a:r>
              <a:rPr lang="en-US" sz="2800" dirty="0">
                <a:solidFill>
                  <a:schemeClr val="bg1"/>
                </a:solidFill>
              </a:rPr>
              <a:t>#</a:t>
            </a:r>
            <a:r>
              <a:rPr lang="en-US" sz="2800" dirty="0" err="1">
                <a:solidFill>
                  <a:schemeClr val="bg1"/>
                </a:solidFill>
              </a:rPr>
              <a:t>HealthFLNow</a:t>
            </a:r>
            <a:endParaRPr lang="en-US" sz="2800" dirty="0">
              <a:solidFill>
                <a:schemeClr val="bg1"/>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7505" y="5997487"/>
            <a:ext cx="101123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15879" y="5825753"/>
            <a:ext cx="884238" cy="884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3828743" y="6249738"/>
            <a:ext cx="1544012" cy="369332"/>
          </a:xfrm>
          <a:prstGeom prst="rect">
            <a:avLst/>
          </a:prstGeom>
        </p:spPr>
        <p:txBody>
          <a:bodyPr wrap="none">
            <a:spAutoFit/>
          </a:bodyPr>
          <a:lstStyle/>
          <a:p>
            <a:r>
              <a:rPr lang="en-US" dirty="0">
                <a:solidFill>
                  <a:schemeClr val="tx2"/>
                </a:solidFill>
              </a:rPr>
              <a:t> </a:t>
            </a:r>
            <a:r>
              <a:rPr lang="en-US" dirty="0" err="1">
                <a:solidFill>
                  <a:schemeClr val="tx2"/>
                </a:solidFill>
              </a:rPr>
              <a:t>FloridaCHAIN</a:t>
            </a:r>
            <a:r>
              <a:rPr lang="en-US" dirty="0">
                <a:solidFill>
                  <a:schemeClr val="tx2"/>
                </a:solidFill>
              </a:rPr>
              <a:t> </a:t>
            </a:r>
            <a:endParaRPr lang="en-US" dirty="0"/>
          </a:p>
        </p:txBody>
      </p:sp>
      <p:sp>
        <p:nvSpPr>
          <p:cNvPr id="7" name="Rectangle 6"/>
          <p:cNvSpPr/>
          <p:nvPr/>
        </p:nvSpPr>
        <p:spPr>
          <a:xfrm>
            <a:off x="7807178" y="6334521"/>
            <a:ext cx="1108701" cy="369332"/>
          </a:xfrm>
          <a:prstGeom prst="rect">
            <a:avLst/>
          </a:prstGeom>
        </p:spPr>
        <p:txBody>
          <a:bodyPr wrap="none">
            <a:spAutoFit/>
          </a:bodyPr>
          <a:lstStyle/>
          <a:p>
            <a:r>
              <a:rPr lang="en-US" dirty="0"/>
              <a:t>#FLCHAIN</a:t>
            </a:r>
          </a:p>
        </p:txBody>
      </p:sp>
    </p:spTree>
    <p:extLst>
      <p:ext uri="{BB962C8B-B14F-4D97-AF65-F5344CB8AC3E}">
        <p14:creationId xmlns:p14="http://schemas.microsoft.com/office/powerpoint/2010/main" val="747261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98000">
              <a:srgbClr val="E0FFA5"/>
            </a:gs>
            <a:gs pos="15000">
              <a:schemeClr val="tx2"/>
            </a:gs>
            <a:gs pos="81000">
              <a:schemeClr val="accent5">
                <a:lumMod val="75000"/>
              </a:schemeClr>
            </a:gs>
            <a:gs pos="100000">
              <a:schemeClr val="accent5">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66860" y="175566"/>
            <a:ext cx="9924305" cy="1143000"/>
          </a:xfrm>
        </p:spPr>
        <p:txBody>
          <a:bodyPr>
            <a:normAutofit/>
          </a:bodyPr>
          <a:lstStyle/>
          <a:p>
            <a:r>
              <a:rPr lang="en-US" dirty="0" smtClean="0">
                <a:solidFill>
                  <a:schemeClr val="bg1"/>
                </a:solidFill>
                <a:effectLst>
                  <a:outerShdw blurRad="50800" dist="50800" dir="5400000" algn="ctr" rotWithShape="0">
                    <a:schemeClr val="tx1"/>
                  </a:outerShdw>
                </a:effectLst>
                <a:latin typeface="Gotham Medium" panose="02000604030000020004" pitchFamily="50" charset="0"/>
              </a:rPr>
              <a:t>ACA</a:t>
            </a:r>
            <a:r>
              <a:rPr lang="en-US" dirty="0" smtClean="0">
                <a:solidFill>
                  <a:schemeClr val="bg1"/>
                </a:solidFill>
                <a:effectLst>
                  <a:outerShdw blurRad="50800" dist="50800" dir="5400000" algn="ctr" rotWithShape="0">
                    <a:schemeClr val="tx1"/>
                  </a:outerShdw>
                </a:effectLst>
                <a:latin typeface="Gotham Medium" panose="02000604030000020004" pitchFamily="50" charset="0"/>
              </a:rPr>
              <a:t> Obstruction in Florida</a:t>
            </a:r>
            <a:endParaRPr lang="en-US" dirty="0">
              <a:solidFill>
                <a:schemeClr val="bg1"/>
              </a:solidFill>
              <a:effectLst>
                <a:outerShdw blurRad="50800" dist="50800" dir="5400000" algn="ctr" rotWithShape="0">
                  <a:schemeClr val="tx1"/>
                </a:outerShdw>
              </a:effectLst>
              <a:latin typeface="Gotham Medium" panose="02000604030000020004" pitchFamily="50" charset="0"/>
            </a:endParaRPr>
          </a:p>
        </p:txBody>
      </p:sp>
      <p:sp>
        <p:nvSpPr>
          <p:cNvPr id="4" name="Content Placeholder 2"/>
          <p:cNvSpPr txBox="1">
            <a:spLocks/>
          </p:cNvSpPr>
          <p:nvPr/>
        </p:nvSpPr>
        <p:spPr>
          <a:xfrm>
            <a:off x="899559" y="2393628"/>
            <a:ext cx="10658903" cy="27925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400" dirty="0" smtClean="0">
              <a:solidFill>
                <a:prstClr val="white"/>
              </a:solidFill>
              <a:latin typeface="Gotham Light" pitchFamily="50" charset="0"/>
            </a:endParaRP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30181" y="6099760"/>
            <a:ext cx="14382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214651" y="1187356"/>
            <a:ext cx="9785445" cy="7417415"/>
          </a:xfrm>
          <a:prstGeom prst="rect">
            <a:avLst/>
          </a:prstGeom>
          <a:noFill/>
        </p:spPr>
        <p:txBody>
          <a:bodyPr wrap="square" rtlCol="0">
            <a:spAutoFit/>
          </a:bodyPr>
          <a:lstStyle/>
          <a:p>
            <a:pPr marL="285750" indent="-285750">
              <a:buFont typeface="Arial" panose="020B0604020202020204" pitchFamily="34" charset="0"/>
              <a:buChar char="•"/>
            </a:pPr>
            <a:endParaRPr lang="en-US" sz="2800" dirty="0" smtClean="0">
              <a:solidFill>
                <a:schemeClr val="bg1"/>
              </a:solidFill>
            </a:endParaRPr>
          </a:p>
          <a:p>
            <a:pPr marL="285750" indent="-285750">
              <a:buFont typeface="Arial" panose="020B0604020202020204" pitchFamily="34" charset="0"/>
              <a:buChar char="•"/>
            </a:pPr>
            <a:r>
              <a:rPr lang="en-US" sz="2800" dirty="0" smtClean="0">
                <a:solidFill>
                  <a:schemeClr val="bg1"/>
                </a:solidFill>
              </a:rPr>
              <a:t>History of resistance to ACA passage and implementation</a:t>
            </a:r>
          </a:p>
          <a:p>
            <a:pPr marL="285750" indent="-285750">
              <a:buFont typeface="Arial" panose="020B0604020202020204" pitchFamily="34" charset="0"/>
              <a:buChar char="•"/>
            </a:pPr>
            <a:endParaRPr lang="en-US" sz="2800" dirty="0">
              <a:solidFill>
                <a:schemeClr val="bg1"/>
              </a:solidFill>
            </a:endParaRPr>
          </a:p>
          <a:p>
            <a:pPr marL="285750" indent="-285750">
              <a:buFont typeface="Arial" panose="020B0604020202020204" pitchFamily="34" charset="0"/>
              <a:buChar char="•"/>
            </a:pPr>
            <a:r>
              <a:rPr lang="en-US" sz="2800" dirty="0" smtClean="0">
                <a:solidFill>
                  <a:schemeClr val="bg1"/>
                </a:solidFill>
              </a:rPr>
              <a:t>Many provisions in the State Insurance Code in conflict; pre-empted by federal authority</a:t>
            </a:r>
          </a:p>
          <a:p>
            <a:pPr marL="285750" indent="-285750">
              <a:buFont typeface="Arial" panose="020B0604020202020204" pitchFamily="34" charset="0"/>
              <a:buChar char="•"/>
            </a:pPr>
            <a:endParaRPr lang="en-US" sz="2800" dirty="0">
              <a:solidFill>
                <a:schemeClr val="bg1"/>
              </a:solidFill>
            </a:endParaRPr>
          </a:p>
          <a:p>
            <a:pPr marL="285750" indent="-285750">
              <a:buFont typeface="Arial" panose="020B0604020202020204" pitchFamily="34" charset="0"/>
              <a:buChar char="•"/>
            </a:pPr>
            <a:r>
              <a:rPr lang="en-US" sz="2800" dirty="0" smtClean="0">
                <a:solidFill>
                  <a:schemeClr val="bg1"/>
                </a:solidFill>
              </a:rPr>
              <a:t>EHB package and framework not currently mentioned in the State Insurance Code</a:t>
            </a:r>
          </a:p>
          <a:p>
            <a:pPr marL="285750" indent="-285750">
              <a:buFont typeface="Arial" panose="020B0604020202020204" pitchFamily="34" charset="0"/>
              <a:buChar char="•"/>
            </a:pPr>
            <a:endParaRPr lang="en-US" sz="2800" dirty="0">
              <a:solidFill>
                <a:schemeClr val="bg1"/>
              </a:solidFill>
            </a:endParaRPr>
          </a:p>
          <a:p>
            <a:pPr marL="285750" indent="-285750">
              <a:buFont typeface="Arial" panose="020B0604020202020204" pitchFamily="34" charset="0"/>
              <a:buChar char="•"/>
            </a:pPr>
            <a:r>
              <a:rPr lang="en-US" sz="2800" dirty="0" smtClean="0">
                <a:solidFill>
                  <a:schemeClr val="bg1"/>
                </a:solidFill>
              </a:rPr>
              <a:t>Senate Bill 1842 – Strips Office of Insurance Regulation (OIR) with authority to regulate rates and policy forms for non-grandfathered plans until 2016; still conducts completeness reviews</a:t>
            </a:r>
          </a:p>
          <a:p>
            <a:pPr marL="285750" indent="-285750">
              <a:buFont typeface="Arial" panose="020B0604020202020204" pitchFamily="34" charset="0"/>
              <a:buChar char="•"/>
            </a:pPr>
            <a:endParaRPr lang="en-US" sz="3200" dirty="0">
              <a:solidFill>
                <a:schemeClr val="bg1"/>
              </a:solidFill>
            </a:endParaRPr>
          </a:p>
          <a:p>
            <a:pPr marL="285750" indent="-285750">
              <a:buFont typeface="Arial" panose="020B0604020202020204" pitchFamily="34" charset="0"/>
              <a:buChar char="•"/>
            </a:pPr>
            <a:endParaRPr lang="en-US" sz="3200" dirty="0" smtClean="0">
              <a:solidFill>
                <a:schemeClr val="bg1"/>
              </a:solidFill>
            </a:endParaRPr>
          </a:p>
          <a:p>
            <a:pPr marL="285750" indent="-285750">
              <a:buFont typeface="Arial" panose="020B0604020202020204" pitchFamily="34" charset="0"/>
              <a:buChar char="•"/>
            </a:pPr>
            <a:endParaRPr lang="en-US" sz="2400" dirty="0">
              <a:solidFill>
                <a:schemeClr val="bg1"/>
              </a:solidFill>
            </a:endParaRPr>
          </a:p>
          <a:p>
            <a:pPr marL="285750" indent="-285750">
              <a:buFont typeface="Arial" panose="020B0604020202020204" pitchFamily="34" charset="0"/>
              <a:buChar char="•"/>
            </a:pPr>
            <a:r>
              <a:rPr lang="en-US" sz="2400" dirty="0" smtClean="0">
                <a:solidFill>
                  <a:schemeClr val="bg1"/>
                </a:solidFill>
              </a:rPr>
              <a:t> </a:t>
            </a:r>
            <a:endParaRPr lang="en-US" sz="2400" dirty="0">
              <a:solidFill>
                <a:schemeClr val="bg1"/>
              </a:solidFill>
            </a:endParaRPr>
          </a:p>
        </p:txBody>
      </p:sp>
    </p:spTree>
    <p:extLst>
      <p:ext uri="{BB962C8B-B14F-4D97-AF65-F5344CB8AC3E}">
        <p14:creationId xmlns:p14="http://schemas.microsoft.com/office/powerpoint/2010/main" val="3302286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98000">
              <a:srgbClr val="E0FFA5"/>
            </a:gs>
            <a:gs pos="15000">
              <a:schemeClr val="tx2"/>
            </a:gs>
            <a:gs pos="81000">
              <a:schemeClr val="accent5">
                <a:lumMod val="75000"/>
              </a:schemeClr>
            </a:gs>
            <a:gs pos="100000">
              <a:schemeClr val="accent5">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17487" y="-2"/>
            <a:ext cx="8229600" cy="1143000"/>
          </a:xfrm>
        </p:spPr>
        <p:txBody>
          <a:bodyPr/>
          <a:lstStyle/>
          <a:p>
            <a:r>
              <a:rPr lang="en-US" dirty="0" smtClean="0">
                <a:solidFill>
                  <a:schemeClr val="bg1"/>
                </a:solidFill>
                <a:effectLst>
                  <a:outerShdw blurRad="50800" dist="50800" dir="5400000" algn="ctr" rotWithShape="0">
                    <a:schemeClr val="tx1"/>
                  </a:outerShdw>
                </a:effectLst>
                <a:latin typeface="Gotham Medium" panose="02000604030000020004" pitchFamily="50" charset="0"/>
              </a:rPr>
              <a:t>Essential Health Benefits </a:t>
            </a:r>
            <a:endParaRPr lang="en-US" dirty="0">
              <a:solidFill>
                <a:schemeClr val="bg1"/>
              </a:solidFill>
              <a:effectLst>
                <a:outerShdw blurRad="50800" dist="50800" dir="5400000" algn="ctr" rotWithShape="0">
                  <a:schemeClr val="tx1"/>
                </a:outerShdw>
              </a:effectLst>
              <a:latin typeface="Gotham Medium" panose="02000604030000020004" pitchFamily="50" charset="0"/>
            </a:endParaRPr>
          </a:p>
        </p:txBody>
      </p:sp>
      <p:sp>
        <p:nvSpPr>
          <p:cNvPr id="3" name="Content Placeholder 2"/>
          <p:cNvSpPr>
            <a:spLocks noGrp="1"/>
          </p:cNvSpPr>
          <p:nvPr>
            <p:ph idx="1"/>
          </p:nvPr>
        </p:nvSpPr>
        <p:spPr>
          <a:xfrm>
            <a:off x="226339" y="747068"/>
            <a:ext cx="7142651" cy="5559605"/>
          </a:xfrm>
        </p:spPr>
        <p:txBody>
          <a:bodyPr>
            <a:normAutofit/>
          </a:bodyPr>
          <a:lstStyle/>
          <a:p>
            <a:pPr marL="0" indent="0">
              <a:buNone/>
            </a:pPr>
            <a:endParaRPr lang="en-US" sz="2000" dirty="0">
              <a:solidFill>
                <a:schemeClr val="bg1"/>
              </a:solidFill>
              <a:effectLst>
                <a:outerShdw blurRad="38100" dist="38100" dir="2700000" algn="tl">
                  <a:srgbClr val="000000"/>
                </a:outerShdw>
              </a:effectLst>
              <a:latin typeface="Gotham Light"/>
            </a:endParaRPr>
          </a:p>
          <a:p>
            <a:pPr marL="0" indent="0">
              <a:buNone/>
            </a:pPr>
            <a:endParaRPr lang="en-US" sz="2000" dirty="0" smtClean="0">
              <a:solidFill>
                <a:schemeClr val="bg1"/>
              </a:solidFill>
              <a:effectLst>
                <a:outerShdw blurRad="38100" dist="38100" dir="2700000" algn="tl">
                  <a:srgbClr val="000000"/>
                </a:outerShdw>
              </a:effectLst>
              <a:latin typeface="Gotham Light"/>
            </a:endParaRPr>
          </a:p>
          <a:p>
            <a:r>
              <a:rPr lang="en-US" sz="2400" dirty="0">
                <a:solidFill>
                  <a:schemeClr val="bg1"/>
                </a:solidFill>
                <a:effectLst>
                  <a:outerShdw blurRad="38100" dist="38100" dir="2700000" algn="tl">
                    <a:srgbClr val="000000"/>
                  </a:outerShdw>
                </a:effectLst>
              </a:rPr>
              <a:t>Florida did not participate in the process set up by HHS in for selection of an initial EHB </a:t>
            </a:r>
            <a:r>
              <a:rPr lang="en-US" sz="2400" dirty="0" smtClean="0">
                <a:solidFill>
                  <a:schemeClr val="bg1"/>
                </a:solidFill>
                <a:effectLst>
                  <a:outerShdw blurRad="38100" dist="38100" dir="2700000" algn="tl">
                    <a:srgbClr val="000000"/>
                  </a:outerShdw>
                </a:effectLst>
              </a:rPr>
              <a:t>package </a:t>
            </a:r>
            <a:r>
              <a:rPr lang="en-US" sz="2400" dirty="0">
                <a:solidFill>
                  <a:schemeClr val="bg1"/>
                </a:solidFill>
                <a:effectLst>
                  <a:outerShdw blurRad="38100" dist="38100" dir="2700000" algn="tl">
                    <a:srgbClr val="000000"/>
                  </a:outerShdw>
                </a:effectLst>
              </a:rPr>
              <a:t>in 2013, and instead defaulted to the benefit package produced by the generic </a:t>
            </a:r>
            <a:r>
              <a:rPr lang="en-US" sz="2400" dirty="0" smtClean="0">
                <a:solidFill>
                  <a:schemeClr val="bg1"/>
                </a:solidFill>
                <a:effectLst>
                  <a:outerShdw blurRad="38100" dist="38100" dir="2700000" algn="tl">
                    <a:srgbClr val="000000"/>
                  </a:outerShdw>
                </a:effectLst>
              </a:rPr>
              <a:t>process established </a:t>
            </a:r>
            <a:r>
              <a:rPr lang="en-US" sz="2400" dirty="0">
                <a:solidFill>
                  <a:schemeClr val="bg1"/>
                </a:solidFill>
                <a:effectLst>
                  <a:outerShdw blurRad="38100" dist="38100" dir="2700000" algn="tl">
                    <a:srgbClr val="000000"/>
                  </a:outerShdw>
                </a:effectLst>
              </a:rPr>
              <a:t>by HHS. </a:t>
            </a:r>
            <a:endParaRPr lang="en-US" sz="2400" dirty="0" smtClean="0">
              <a:solidFill>
                <a:schemeClr val="bg1"/>
              </a:solidFill>
              <a:effectLst>
                <a:outerShdw blurRad="38100" dist="38100" dir="2700000" algn="tl">
                  <a:srgbClr val="000000"/>
                </a:outerShdw>
              </a:effectLst>
            </a:endParaRPr>
          </a:p>
          <a:p>
            <a:endParaRPr lang="en-US" sz="2400" dirty="0" smtClean="0">
              <a:solidFill>
                <a:schemeClr val="bg1"/>
              </a:solidFill>
              <a:effectLst>
                <a:outerShdw blurRad="38100" dist="38100" dir="2700000" algn="tl">
                  <a:srgbClr val="000000"/>
                </a:outerShdw>
              </a:effectLst>
            </a:endParaRPr>
          </a:p>
          <a:p>
            <a:r>
              <a:rPr lang="en-US" sz="2400" dirty="0">
                <a:solidFill>
                  <a:schemeClr val="bg1"/>
                </a:solidFill>
                <a:effectLst>
                  <a:outerShdw blurRad="38100" dist="38100" dir="2700000" algn="tl">
                    <a:srgbClr val="000000"/>
                  </a:outerShdw>
                </a:effectLst>
              </a:rPr>
              <a:t>As a result, Florida Blue’s </a:t>
            </a:r>
            <a:r>
              <a:rPr lang="en-US" sz="2400" dirty="0" err="1" smtClean="0">
                <a:solidFill>
                  <a:schemeClr val="bg1"/>
                </a:solidFill>
                <a:effectLst>
                  <a:outerShdw blurRad="38100" dist="38100" dir="2700000" algn="tl">
                    <a:srgbClr val="000000"/>
                  </a:outerShdw>
                </a:effectLst>
              </a:rPr>
              <a:t>BlueOptions</a:t>
            </a:r>
            <a:r>
              <a:rPr lang="en-US" sz="2400" dirty="0" smtClean="0">
                <a:solidFill>
                  <a:schemeClr val="bg1"/>
                </a:solidFill>
                <a:effectLst>
                  <a:outerShdw blurRad="38100" dist="38100" dir="2700000" algn="tl">
                    <a:srgbClr val="000000"/>
                  </a:outerShdw>
                </a:effectLst>
              </a:rPr>
              <a:t> </a:t>
            </a:r>
            <a:r>
              <a:rPr lang="en-US" sz="2400" dirty="0">
                <a:solidFill>
                  <a:schemeClr val="bg1"/>
                </a:solidFill>
                <a:effectLst>
                  <a:outerShdw blurRad="38100" dist="38100" dir="2700000" algn="tl">
                    <a:srgbClr val="000000"/>
                  </a:outerShdw>
                </a:effectLst>
              </a:rPr>
              <a:t>plan (i.e., the small group plan with the largest enrollment in Florida) became </a:t>
            </a:r>
            <a:r>
              <a:rPr lang="en-US" sz="2400" dirty="0" smtClean="0">
                <a:solidFill>
                  <a:schemeClr val="bg1"/>
                </a:solidFill>
                <a:effectLst>
                  <a:outerShdw blurRad="38100" dist="38100" dir="2700000" algn="tl">
                    <a:srgbClr val="000000"/>
                  </a:outerShdw>
                </a:effectLst>
              </a:rPr>
              <a:t>the </a:t>
            </a:r>
            <a:r>
              <a:rPr lang="en-US" sz="2400" dirty="0">
                <a:solidFill>
                  <a:schemeClr val="bg1"/>
                </a:solidFill>
                <a:effectLst>
                  <a:outerShdw blurRad="38100" dist="38100" dir="2700000" algn="tl">
                    <a:srgbClr val="000000"/>
                  </a:outerShdw>
                </a:effectLst>
              </a:rPr>
              <a:t>starting point by default</a:t>
            </a:r>
            <a:r>
              <a:rPr lang="en-US" sz="2400" dirty="0" smtClean="0">
                <a:solidFill>
                  <a:schemeClr val="bg1"/>
                </a:solidFill>
                <a:effectLst>
                  <a:outerShdw blurRad="38100" dist="38100" dir="2700000" algn="tl">
                    <a:srgbClr val="000000"/>
                  </a:outerShdw>
                </a:effectLst>
              </a:rPr>
              <a:t>.</a:t>
            </a:r>
          </a:p>
          <a:p>
            <a:endParaRPr lang="en-US" sz="2400" dirty="0" smtClean="0">
              <a:solidFill>
                <a:schemeClr val="bg1"/>
              </a:solidFill>
              <a:effectLst>
                <a:outerShdw blurRad="38100" dist="38100" dir="2700000" algn="tl">
                  <a:srgbClr val="000000"/>
                </a:outerShdw>
              </a:effectLst>
            </a:endParaRPr>
          </a:p>
          <a:p>
            <a:r>
              <a:rPr lang="en-US" sz="2400" dirty="0" smtClean="0">
                <a:solidFill>
                  <a:schemeClr val="bg1"/>
                </a:solidFill>
                <a:effectLst>
                  <a:outerShdw blurRad="38100" dist="38100" dir="2700000" algn="tl">
                    <a:srgbClr val="000000"/>
                  </a:outerShdw>
                </a:effectLst>
              </a:rPr>
              <a:t>That benefits </a:t>
            </a:r>
            <a:r>
              <a:rPr lang="en-US" sz="2400" dirty="0">
                <a:solidFill>
                  <a:schemeClr val="bg1"/>
                </a:solidFill>
                <a:effectLst>
                  <a:outerShdw blurRad="38100" dist="38100" dir="2700000" algn="tl">
                    <a:srgbClr val="000000"/>
                  </a:outerShdw>
                </a:effectLst>
              </a:rPr>
              <a:t>package was supplemented by federal officials to meet all </a:t>
            </a:r>
            <a:r>
              <a:rPr lang="en-US" sz="2400" dirty="0" smtClean="0">
                <a:solidFill>
                  <a:schemeClr val="bg1"/>
                </a:solidFill>
                <a:effectLst>
                  <a:outerShdw blurRad="38100" dist="38100" dir="2700000" algn="tl">
                    <a:srgbClr val="000000"/>
                  </a:outerShdw>
                </a:effectLst>
              </a:rPr>
              <a:t>ACA requirements</a:t>
            </a:r>
            <a:r>
              <a:rPr lang="en-US" sz="2400" dirty="0">
                <a:solidFill>
                  <a:schemeClr val="bg1"/>
                </a:solidFill>
                <a:effectLst>
                  <a:outerShdw blurRad="38100" dist="38100" dir="2700000" algn="tl">
                    <a:srgbClr val="000000"/>
                  </a:outerShdw>
                </a:effectLst>
              </a:rPr>
              <a:t>.</a:t>
            </a:r>
            <a:endParaRPr lang="en-US" sz="2400" dirty="0" smtClean="0">
              <a:solidFill>
                <a:schemeClr val="bg1"/>
              </a:solidFill>
              <a:effectLst>
                <a:outerShdw blurRad="38100" dist="38100" dir="2700000" algn="tl">
                  <a:srgbClr val="000000"/>
                </a:outerShdw>
              </a:effectLst>
            </a:endParaRPr>
          </a:p>
          <a:p>
            <a:endParaRPr lang="en-US" sz="2000" dirty="0" smtClean="0"/>
          </a:p>
        </p:txBody>
      </p:sp>
      <p:pic>
        <p:nvPicPr>
          <p:cNvPr id="6146" name="Picture 2" descr="https://www.bcbsnd.com/documents/10181/11510/ten+essential+health+benefits+graphic/9a4b0f3d-cc3e-42d5-be57-1e7f0f62e6a2?t=138297667227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49361" y="1869140"/>
            <a:ext cx="4062841" cy="3322103"/>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35473" y="6119427"/>
            <a:ext cx="1437955" cy="527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2842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98000">
              <a:srgbClr val="E0FFA5"/>
            </a:gs>
            <a:gs pos="15000">
              <a:schemeClr val="tx2"/>
            </a:gs>
            <a:gs pos="81000">
              <a:schemeClr val="accent5">
                <a:lumMod val="75000"/>
              </a:schemeClr>
            </a:gs>
            <a:gs pos="100000">
              <a:schemeClr val="accent5">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66860" y="175566"/>
            <a:ext cx="9924305" cy="1143000"/>
          </a:xfrm>
        </p:spPr>
        <p:txBody>
          <a:bodyPr>
            <a:normAutofit/>
          </a:bodyPr>
          <a:lstStyle/>
          <a:p>
            <a:r>
              <a:rPr lang="en-US" dirty="0" smtClean="0">
                <a:solidFill>
                  <a:schemeClr val="bg1"/>
                </a:solidFill>
                <a:effectLst>
                  <a:outerShdw blurRad="50800" dist="50800" dir="5400000" algn="ctr" rotWithShape="0">
                    <a:schemeClr val="tx1"/>
                  </a:outerShdw>
                </a:effectLst>
                <a:latin typeface="Gotham Medium" panose="02000604030000020004" pitchFamily="50" charset="0"/>
              </a:rPr>
              <a:t>Concerns With Current EHB Package</a:t>
            </a:r>
            <a:endParaRPr lang="en-US" dirty="0">
              <a:solidFill>
                <a:schemeClr val="bg1"/>
              </a:solidFill>
              <a:effectLst>
                <a:outerShdw blurRad="50800" dist="50800" dir="5400000" algn="ctr" rotWithShape="0">
                  <a:schemeClr val="tx1"/>
                </a:outerShdw>
              </a:effectLst>
              <a:latin typeface="Gotham Medium" panose="02000604030000020004" pitchFamily="50" charset="0"/>
            </a:endParaRPr>
          </a:p>
        </p:txBody>
      </p:sp>
      <p:sp>
        <p:nvSpPr>
          <p:cNvPr id="3" name="Content Placeholder 2"/>
          <p:cNvSpPr>
            <a:spLocks noGrp="1"/>
          </p:cNvSpPr>
          <p:nvPr>
            <p:ph idx="1"/>
          </p:nvPr>
        </p:nvSpPr>
        <p:spPr>
          <a:xfrm>
            <a:off x="899559" y="1419368"/>
            <a:ext cx="10658903" cy="873456"/>
          </a:xfrm>
        </p:spPr>
        <p:txBody>
          <a:bodyPr>
            <a:noAutofit/>
          </a:bodyPr>
          <a:lstStyle/>
          <a:p>
            <a:pPr marL="0" indent="0" algn="ctr">
              <a:buNone/>
            </a:pPr>
            <a:r>
              <a:rPr lang="en-US" sz="3600" dirty="0" smtClean="0">
                <a:solidFill>
                  <a:srgbClr val="FFFF00"/>
                </a:solidFill>
                <a:latin typeface="+mj-lt"/>
              </a:rPr>
              <a:t>Lack of Monitoring Process</a:t>
            </a:r>
            <a:endParaRPr lang="en-US" sz="2400" i="1" dirty="0" smtClean="0">
              <a:solidFill>
                <a:schemeClr val="bg1"/>
              </a:solidFill>
              <a:latin typeface="+mj-lt"/>
            </a:endParaRPr>
          </a:p>
        </p:txBody>
      </p:sp>
      <p:sp>
        <p:nvSpPr>
          <p:cNvPr id="4" name="Content Placeholder 2"/>
          <p:cNvSpPr txBox="1">
            <a:spLocks/>
          </p:cNvSpPr>
          <p:nvPr/>
        </p:nvSpPr>
        <p:spPr>
          <a:xfrm>
            <a:off x="899559" y="2393628"/>
            <a:ext cx="10658903" cy="27925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smtClean="0">
                <a:solidFill>
                  <a:prstClr val="white"/>
                </a:solidFill>
                <a:latin typeface="+mj-lt"/>
              </a:rPr>
              <a:t>Florida’s Office of Insurance Regulation (OIR) as the official watchdog is problematic:</a:t>
            </a:r>
          </a:p>
          <a:p>
            <a:pPr marL="914400" lvl="1" indent="-457200">
              <a:buFont typeface="Arial" pitchFamily="34" charset="0"/>
              <a:buAutoNum type="alphaLcParenR"/>
            </a:pPr>
            <a:r>
              <a:rPr lang="en-US" i="1" dirty="0" smtClean="0">
                <a:solidFill>
                  <a:prstClr val="white"/>
                </a:solidFill>
                <a:latin typeface="+mj-lt"/>
              </a:rPr>
              <a:t>Is anyone watching?</a:t>
            </a:r>
          </a:p>
          <a:p>
            <a:pPr marL="914400" lvl="1" indent="-457200">
              <a:buFont typeface="Arial" pitchFamily="34" charset="0"/>
              <a:buAutoNum type="alphaLcParenR"/>
            </a:pPr>
            <a:r>
              <a:rPr lang="en-US" i="1" dirty="0" smtClean="0">
                <a:solidFill>
                  <a:prstClr val="white"/>
                </a:solidFill>
                <a:latin typeface="+mj-lt"/>
              </a:rPr>
              <a:t>If they are, are they punishing violators?</a:t>
            </a:r>
          </a:p>
          <a:p>
            <a:pPr marL="457200" lvl="1" indent="0">
              <a:buFont typeface="Arial" pitchFamily="34" charset="0"/>
              <a:buNone/>
            </a:pPr>
            <a:endParaRPr lang="en-US" i="1" dirty="0" smtClean="0">
              <a:solidFill>
                <a:prstClr val="white"/>
              </a:solidFill>
              <a:latin typeface="+mj-lt"/>
            </a:endParaRPr>
          </a:p>
          <a:p>
            <a:pPr marL="400050"/>
            <a:r>
              <a:rPr lang="en-US" sz="2800" dirty="0" smtClean="0">
                <a:solidFill>
                  <a:prstClr val="white"/>
                </a:solidFill>
                <a:latin typeface="+mj-lt"/>
              </a:rPr>
              <a:t>All evidence of the EHB’s effectiveness (or lack thereof) is anecdotal </a:t>
            </a: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30181" y="6099760"/>
            <a:ext cx="14382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63976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98000">
              <a:srgbClr val="E0FFA5"/>
            </a:gs>
            <a:gs pos="15000">
              <a:schemeClr val="tx2"/>
            </a:gs>
            <a:gs pos="81000">
              <a:schemeClr val="accent5">
                <a:lumMod val="75000"/>
              </a:schemeClr>
            </a:gs>
            <a:gs pos="100000">
              <a:schemeClr val="accent5">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66858" y="0"/>
            <a:ext cx="9924305" cy="1143000"/>
          </a:xfrm>
        </p:spPr>
        <p:txBody>
          <a:bodyPr>
            <a:normAutofit/>
          </a:bodyPr>
          <a:lstStyle/>
          <a:p>
            <a:r>
              <a:rPr lang="en-US" dirty="0" smtClean="0">
                <a:solidFill>
                  <a:schemeClr val="bg1"/>
                </a:solidFill>
                <a:effectLst>
                  <a:outerShdw blurRad="50800" dist="50800" dir="5400000" algn="ctr" rotWithShape="0">
                    <a:schemeClr val="tx1"/>
                  </a:outerShdw>
                </a:effectLst>
                <a:latin typeface="Gotham Medium" panose="02000604030000020004" pitchFamily="50" charset="0"/>
              </a:rPr>
              <a:t>Concerns With Current EHB Package</a:t>
            </a:r>
            <a:endParaRPr lang="en-US" dirty="0">
              <a:solidFill>
                <a:schemeClr val="bg1"/>
              </a:solidFill>
              <a:effectLst>
                <a:outerShdw blurRad="50800" dist="50800" dir="5400000" algn="ctr" rotWithShape="0">
                  <a:schemeClr val="tx1"/>
                </a:outerShdw>
              </a:effectLst>
              <a:latin typeface="Gotham Medium" panose="02000604030000020004" pitchFamily="50" charset="0"/>
            </a:endParaRPr>
          </a:p>
        </p:txBody>
      </p:sp>
      <p:sp>
        <p:nvSpPr>
          <p:cNvPr id="3" name="Content Placeholder 2"/>
          <p:cNvSpPr>
            <a:spLocks noGrp="1"/>
          </p:cNvSpPr>
          <p:nvPr>
            <p:ph idx="1"/>
          </p:nvPr>
        </p:nvSpPr>
        <p:spPr>
          <a:xfrm>
            <a:off x="899559" y="1146413"/>
            <a:ext cx="10658903" cy="873456"/>
          </a:xfrm>
        </p:spPr>
        <p:txBody>
          <a:bodyPr>
            <a:noAutofit/>
          </a:bodyPr>
          <a:lstStyle/>
          <a:p>
            <a:pPr marL="0" indent="0" algn="ctr">
              <a:buNone/>
            </a:pPr>
            <a:r>
              <a:rPr lang="en-US" sz="3600" dirty="0" smtClean="0">
                <a:solidFill>
                  <a:srgbClr val="FFFF00"/>
                </a:solidFill>
                <a:latin typeface="+mj-lt"/>
              </a:rPr>
              <a:t>Definition  of “</a:t>
            </a:r>
            <a:r>
              <a:rPr lang="en-US" sz="3600" dirty="0" err="1" smtClean="0">
                <a:solidFill>
                  <a:srgbClr val="FFFF00"/>
                </a:solidFill>
                <a:latin typeface="+mj-lt"/>
              </a:rPr>
              <a:t>Habilitative</a:t>
            </a:r>
            <a:r>
              <a:rPr lang="en-US" sz="3600" dirty="0" smtClean="0">
                <a:solidFill>
                  <a:srgbClr val="FFFF00"/>
                </a:solidFill>
                <a:latin typeface="+mj-lt"/>
              </a:rPr>
              <a:t> Services”</a:t>
            </a:r>
          </a:p>
          <a:p>
            <a:pPr marL="0" indent="0">
              <a:buNone/>
            </a:pPr>
            <a:endParaRPr lang="en-US" sz="2400" i="1" dirty="0" smtClean="0">
              <a:solidFill>
                <a:schemeClr val="bg1"/>
              </a:solidFill>
              <a:latin typeface="Gotham Light" pitchFamily="50" charset="0"/>
            </a:endParaRPr>
          </a:p>
        </p:txBody>
      </p:sp>
      <p:sp>
        <p:nvSpPr>
          <p:cNvPr id="4" name="Content Placeholder 2"/>
          <p:cNvSpPr txBox="1">
            <a:spLocks/>
          </p:cNvSpPr>
          <p:nvPr/>
        </p:nvSpPr>
        <p:spPr>
          <a:xfrm>
            <a:off x="899559" y="2202560"/>
            <a:ext cx="10658903" cy="27925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err="1" smtClean="0">
                <a:solidFill>
                  <a:schemeClr val="bg1"/>
                </a:solidFill>
                <a:latin typeface="+mj-lt"/>
              </a:rPr>
              <a:t>Habilitative</a:t>
            </a:r>
            <a:r>
              <a:rPr lang="en-US" sz="2400" dirty="0" smtClean="0">
                <a:solidFill>
                  <a:schemeClr val="bg1"/>
                </a:solidFill>
                <a:latin typeface="+mj-lt"/>
              </a:rPr>
              <a:t> services that </a:t>
            </a:r>
            <a:r>
              <a:rPr lang="en-US" sz="2400" i="1" dirty="0" smtClean="0">
                <a:solidFill>
                  <a:schemeClr val="bg1"/>
                </a:solidFill>
                <a:latin typeface="+mj-lt"/>
              </a:rPr>
              <a:t>“help a person learn, keep, or improve skills and functional abilities that they have never </a:t>
            </a:r>
            <a:r>
              <a:rPr lang="en-US" sz="2400" i="1" dirty="0" smtClean="0">
                <a:solidFill>
                  <a:schemeClr val="bg1"/>
                </a:solidFill>
                <a:latin typeface="+mj-lt"/>
              </a:rPr>
              <a:t>had,” </a:t>
            </a:r>
            <a:r>
              <a:rPr lang="en-US" sz="2400" dirty="0" smtClean="0">
                <a:solidFill>
                  <a:schemeClr val="bg1"/>
                </a:solidFill>
                <a:latin typeface="+mj-lt"/>
              </a:rPr>
              <a:t>as contrasted with rehabilitative services that help regain lost skills or functioning.</a:t>
            </a:r>
          </a:p>
          <a:p>
            <a:endParaRPr lang="en-US" sz="2400" dirty="0" smtClean="0">
              <a:solidFill>
                <a:schemeClr val="bg1"/>
              </a:solidFill>
              <a:latin typeface="+mj-lt"/>
            </a:endParaRPr>
          </a:p>
          <a:p>
            <a:r>
              <a:rPr lang="en-US" sz="2400" dirty="0" smtClean="0">
                <a:solidFill>
                  <a:schemeClr val="bg1"/>
                </a:solidFill>
                <a:latin typeface="+mj-lt"/>
              </a:rPr>
              <a:t>The benchmark plan selected by Florida did not include </a:t>
            </a:r>
            <a:r>
              <a:rPr lang="en-US" sz="2400" dirty="0" err="1" smtClean="0">
                <a:solidFill>
                  <a:schemeClr val="bg1"/>
                </a:solidFill>
                <a:latin typeface="+mj-lt"/>
              </a:rPr>
              <a:t>habilitative</a:t>
            </a:r>
            <a:r>
              <a:rPr lang="en-US" sz="2400" dirty="0" smtClean="0">
                <a:solidFill>
                  <a:schemeClr val="bg1"/>
                </a:solidFill>
                <a:latin typeface="+mj-lt"/>
              </a:rPr>
              <a:t> services and was not defined by the state itself. </a:t>
            </a:r>
            <a:endParaRPr lang="en-US" sz="2400" dirty="0" smtClean="0">
              <a:solidFill>
                <a:schemeClr val="bg1"/>
              </a:solidFill>
              <a:latin typeface="+mj-lt"/>
            </a:endParaRPr>
          </a:p>
          <a:p>
            <a:endParaRPr lang="en-US" sz="2400" dirty="0">
              <a:solidFill>
                <a:schemeClr val="bg1"/>
              </a:solidFill>
              <a:latin typeface="+mj-lt"/>
            </a:endParaRPr>
          </a:p>
          <a:p>
            <a:r>
              <a:rPr lang="en-US" sz="2400" dirty="0" smtClean="0">
                <a:solidFill>
                  <a:schemeClr val="bg1"/>
                </a:solidFill>
                <a:latin typeface="+mj-lt"/>
              </a:rPr>
              <a:t>Each insurer is therefore permitted to set its own definition of </a:t>
            </a:r>
            <a:r>
              <a:rPr lang="en-US" sz="2400" dirty="0" err="1" smtClean="0">
                <a:solidFill>
                  <a:schemeClr val="bg1"/>
                </a:solidFill>
                <a:latin typeface="+mj-lt"/>
              </a:rPr>
              <a:t>habilitative</a:t>
            </a:r>
            <a:r>
              <a:rPr lang="en-US" sz="2400" dirty="0" smtClean="0">
                <a:solidFill>
                  <a:schemeClr val="bg1"/>
                </a:solidFill>
                <a:latin typeface="+mj-lt"/>
              </a:rPr>
              <a:t> services.</a:t>
            </a:r>
          </a:p>
          <a:p>
            <a:endParaRPr lang="en-US" sz="2400" dirty="0">
              <a:solidFill>
                <a:schemeClr val="bg1"/>
              </a:solidFill>
              <a:latin typeface="Gotham Light" pitchFamily="50" charset="0"/>
            </a:endParaRPr>
          </a:p>
          <a:p>
            <a:endParaRPr lang="en-US" sz="2400" dirty="0" smtClean="0">
              <a:solidFill>
                <a:schemeClr val="bg1"/>
              </a:solidFill>
              <a:latin typeface="Gotham Light" pitchFamily="50" charset="0"/>
            </a:endParaRPr>
          </a:p>
          <a:p>
            <a:endParaRPr lang="en-US" sz="2400" dirty="0">
              <a:solidFill>
                <a:schemeClr val="bg1"/>
              </a:solidFill>
              <a:latin typeface="Gotham Light" pitchFamily="50" charset="0"/>
            </a:endParaRPr>
          </a:p>
          <a:p>
            <a:endParaRPr lang="en-US" sz="2400" dirty="0" smtClean="0">
              <a:solidFill>
                <a:schemeClr val="bg1"/>
              </a:solidFill>
              <a:latin typeface="Gotham Light" pitchFamily="50" charset="0"/>
            </a:endParaRPr>
          </a:p>
          <a:p>
            <a:pPr marL="0" indent="0">
              <a:buFont typeface="Arial" pitchFamily="34" charset="0"/>
              <a:buNone/>
            </a:pPr>
            <a:endParaRPr lang="en-US" sz="2400" i="1" dirty="0" smtClean="0">
              <a:solidFill>
                <a:schemeClr val="bg1"/>
              </a:solidFill>
              <a:latin typeface="Gotham Light" pitchFamily="50" charset="0"/>
            </a:endParaRP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30181" y="6197924"/>
            <a:ext cx="14382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21313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98000">
              <a:srgbClr val="E0FFA5"/>
            </a:gs>
            <a:gs pos="15000">
              <a:schemeClr val="tx2"/>
            </a:gs>
            <a:gs pos="81000">
              <a:schemeClr val="accent5">
                <a:lumMod val="75000"/>
              </a:schemeClr>
            </a:gs>
            <a:gs pos="100000">
              <a:schemeClr val="accent5">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17487" y="176344"/>
            <a:ext cx="8229600" cy="1143000"/>
          </a:xfrm>
        </p:spPr>
        <p:txBody>
          <a:bodyPr/>
          <a:lstStyle/>
          <a:p>
            <a:r>
              <a:rPr lang="en-US" dirty="0" smtClean="0">
                <a:solidFill>
                  <a:schemeClr val="bg1"/>
                </a:solidFill>
                <a:effectLst>
                  <a:outerShdw blurRad="50800" dist="50800" dir="5400000" algn="ctr" rotWithShape="0">
                    <a:schemeClr val="tx1"/>
                  </a:outerShdw>
                </a:effectLst>
                <a:latin typeface="Gotham Medium" panose="02000604030000020004" pitchFamily="50" charset="0"/>
              </a:rPr>
              <a:t>What’s Next?</a:t>
            </a:r>
            <a:endParaRPr lang="en-US" dirty="0">
              <a:solidFill>
                <a:schemeClr val="bg1"/>
              </a:solidFill>
              <a:effectLst>
                <a:outerShdw blurRad="50800" dist="50800" dir="5400000" algn="ctr" rotWithShape="0">
                  <a:schemeClr val="tx1"/>
                </a:outerShdw>
              </a:effectLst>
              <a:latin typeface="Gotham Medium" panose="02000604030000020004" pitchFamily="50" charset="0"/>
            </a:endParaRPr>
          </a:p>
        </p:txBody>
      </p:sp>
      <p:sp>
        <p:nvSpPr>
          <p:cNvPr id="3" name="Content Placeholder 2"/>
          <p:cNvSpPr>
            <a:spLocks noGrp="1"/>
          </p:cNvSpPr>
          <p:nvPr>
            <p:ph idx="1"/>
          </p:nvPr>
        </p:nvSpPr>
        <p:spPr>
          <a:xfrm>
            <a:off x="103909" y="1238695"/>
            <a:ext cx="6793027" cy="4954137"/>
          </a:xfrm>
        </p:spPr>
        <p:txBody>
          <a:bodyPr>
            <a:normAutofit/>
          </a:bodyPr>
          <a:lstStyle/>
          <a:p>
            <a:pPr marL="0" indent="0" algn="ctr">
              <a:buNone/>
            </a:pPr>
            <a:endParaRPr lang="en-US" sz="1600" dirty="0">
              <a:solidFill>
                <a:schemeClr val="bg1"/>
              </a:solidFill>
              <a:effectLst>
                <a:outerShdw blurRad="38100" dist="38100" dir="2700000" algn="tl">
                  <a:srgbClr val="000000"/>
                </a:outerShdw>
              </a:effectLst>
              <a:latin typeface="Gotham Medium" panose="02000604030000020004" pitchFamily="50" charset="0"/>
            </a:endParaRPr>
          </a:p>
          <a:p>
            <a:pPr marL="0" indent="0">
              <a:buNone/>
            </a:pPr>
            <a:endParaRPr lang="en-US" sz="2000" dirty="0" smtClean="0">
              <a:solidFill>
                <a:schemeClr val="bg1"/>
              </a:solidFill>
              <a:effectLst>
                <a:outerShdw blurRad="38100" dist="38100" dir="2700000" algn="tl">
                  <a:srgbClr val="000000"/>
                </a:outerShdw>
              </a:effectLst>
              <a:latin typeface="Gotham Light"/>
            </a:endParaRPr>
          </a:p>
          <a:p>
            <a:r>
              <a:rPr lang="en-US" sz="2400" dirty="0">
                <a:solidFill>
                  <a:schemeClr val="bg1"/>
                </a:solidFill>
                <a:effectLst>
                  <a:outerShdw blurRad="38100" dist="38100" dir="2700000" algn="tl">
                    <a:srgbClr val="000000"/>
                  </a:outerShdw>
                </a:effectLst>
                <a:latin typeface="+mj-lt"/>
              </a:rPr>
              <a:t>We believe that active participation in the next opportunity to craft and </a:t>
            </a:r>
            <a:r>
              <a:rPr lang="en-US" sz="2400" dirty="0" smtClean="0">
                <a:solidFill>
                  <a:schemeClr val="bg1"/>
                </a:solidFill>
                <a:effectLst>
                  <a:outerShdw blurRad="38100" dist="38100" dir="2700000" algn="tl">
                    <a:srgbClr val="000000"/>
                  </a:outerShdw>
                </a:effectLst>
                <a:latin typeface="+mj-lt"/>
              </a:rPr>
              <a:t>implement Florida-specific </a:t>
            </a:r>
            <a:r>
              <a:rPr lang="en-US" sz="2400" dirty="0">
                <a:solidFill>
                  <a:schemeClr val="bg1"/>
                </a:solidFill>
                <a:effectLst>
                  <a:outerShdw blurRad="38100" dist="38100" dir="2700000" algn="tl">
                    <a:srgbClr val="000000"/>
                  </a:outerShdw>
                </a:effectLst>
                <a:latin typeface="+mj-lt"/>
              </a:rPr>
              <a:t>recommendations regarding the EHB package would both benefit Florida consumers and </a:t>
            </a:r>
            <a:r>
              <a:rPr lang="en-US" sz="2400" dirty="0" smtClean="0">
                <a:solidFill>
                  <a:schemeClr val="bg1"/>
                </a:solidFill>
                <a:effectLst>
                  <a:outerShdw blurRad="38100" dist="38100" dir="2700000" algn="tl">
                    <a:srgbClr val="000000"/>
                  </a:outerShdw>
                </a:effectLst>
                <a:latin typeface="+mj-lt"/>
              </a:rPr>
              <a:t>strengthen </a:t>
            </a:r>
            <a:r>
              <a:rPr lang="en-US" sz="2400" dirty="0">
                <a:solidFill>
                  <a:schemeClr val="bg1"/>
                </a:solidFill>
                <a:effectLst>
                  <a:outerShdw blurRad="38100" dist="38100" dir="2700000" algn="tl">
                    <a:srgbClr val="000000"/>
                  </a:outerShdw>
                </a:effectLst>
                <a:latin typeface="+mj-lt"/>
              </a:rPr>
              <a:t>Florida’s health insurance </a:t>
            </a:r>
            <a:r>
              <a:rPr lang="en-US" sz="2400" dirty="0" smtClean="0">
                <a:solidFill>
                  <a:schemeClr val="bg1"/>
                </a:solidFill>
                <a:effectLst>
                  <a:outerShdw blurRad="38100" dist="38100" dir="2700000" algn="tl">
                    <a:srgbClr val="000000"/>
                  </a:outerShdw>
                </a:effectLst>
                <a:latin typeface="+mj-lt"/>
              </a:rPr>
              <a:t>markets.</a:t>
            </a:r>
          </a:p>
          <a:p>
            <a:pPr marL="0" indent="0">
              <a:buNone/>
            </a:pPr>
            <a:endParaRPr lang="en-US" sz="2400" dirty="0" smtClean="0">
              <a:solidFill>
                <a:schemeClr val="bg1"/>
              </a:solidFill>
              <a:effectLst>
                <a:outerShdw blurRad="38100" dist="38100" dir="2700000" algn="tl">
                  <a:srgbClr val="000000"/>
                </a:outerShdw>
              </a:effectLst>
              <a:latin typeface="+mj-lt"/>
            </a:endParaRPr>
          </a:p>
          <a:p>
            <a:r>
              <a:rPr lang="en-US" sz="2400" dirty="0" smtClean="0">
                <a:solidFill>
                  <a:schemeClr val="bg1"/>
                </a:solidFill>
                <a:effectLst>
                  <a:outerShdw blurRad="38100" dist="38100" dir="2700000" algn="tl">
                    <a:srgbClr val="000000"/>
                  </a:outerShdw>
                </a:effectLst>
                <a:latin typeface="+mj-lt"/>
              </a:rPr>
              <a:t>As consumer advocates, our strategy is to take any opportunity to insert ourselves in the process for the next round.</a:t>
            </a:r>
            <a:endParaRPr lang="en-US" sz="2400" dirty="0" smtClean="0">
              <a:latin typeface="+mj-lt"/>
            </a:endParaRPr>
          </a:p>
        </p:txBody>
      </p:sp>
      <p:pic>
        <p:nvPicPr>
          <p:cNvPr id="5122" name="Picture 2" descr="http://www.ncsl.org/Portals/1/ImageLibrary/WebImages/Health/EHBmap.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2469" y="1990817"/>
            <a:ext cx="5088779" cy="3449893"/>
          </a:xfrm>
          <a:prstGeom prst="rect">
            <a:avLst/>
          </a:prstGeom>
          <a:noFill/>
          <a:ln w="31750">
            <a:solidFill>
              <a:srgbClr val="00B050"/>
            </a:solidFill>
          </a:ln>
          <a:extLst>
            <a:ext uri="{909E8E84-426E-40DD-AFC4-6F175D3DCCD1}">
              <a14:hiddenFill xmlns:a14="http://schemas.microsoft.com/office/drawing/2010/main">
                <a:solidFill>
                  <a:srgbClr val="FFFFFF"/>
                </a:solidFill>
              </a14:hiddenFill>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10915" y="6197924"/>
            <a:ext cx="14382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4903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98000">
              <a:srgbClr val="E0FFA5"/>
            </a:gs>
            <a:gs pos="15000">
              <a:schemeClr val="tx2"/>
            </a:gs>
            <a:gs pos="81000">
              <a:schemeClr val="accent5">
                <a:lumMod val="75000"/>
              </a:schemeClr>
            </a:gs>
            <a:gs pos="100000">
              <a:schemeClr val="accent5">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99560" y="-28375"/>
            <a:ext cx="10305253" cy="1143000"/>
          </a:xfrm>
        </p:spPr>
        <p:txBody>
          <a:bodyPr>
            <a:normAutofit/>
          </a:bodyPr>
          <a:lstStyle/>
          <a:p>
            <a:r>
              <a:rPr lang="en-US" dirty="0" smtClean="0">
                <a:solidFill>
                  <a:schemeClr val="bg1"/>
                </a:solidFill>
                <a:effectLst>
                  <a:outerShdw blurRad="50800" dist="50800" dir="5400000" algn="ctr" rotWithShape="0">
                    <a:schemeClr val="tx1"/>
                  </a:outerShdw>
                </a:effectLst>
                <a:latin typeface="Gotham Medium" panose="02000604030000020004" pitchFamily="50" charset="0"/>
              </a:rPr>
              <a:t>Florida Health Insurance Advisory Board</a:t>
            </a:r>
            <a:endParaRPr lang="en-US" dirty="0">
              <a:solidFill>
                <a:schemeClr val="bg1"/>
              </a:solidFill>
              <a:effectLst>
                <a:outerShdw blurRad="50800" dist="50800" dir="5400000" algn="ctr" rotWithShape="0">
                  <a:schemeClr val="tx1"/>
                </a:outerShdw>
              </a:effectLst>
              <a:latin typeface="Gotham Medium" panose="02000604030000020004" pitchFamily="50" charset="0"/>
            </a:endParaRPr>
          </a:p>
        </p:txBody>
      </p:sp>
      <p:sp>
        <p:nvSpPr>
          <p:cNvPr id="3" name="Content Placeholder 2"/>
          <p:cNvSpPr>
            <a:spLocks noGrp="1"/>
          </p:cNvSpPr>
          <p:nvPr>
            <p:ph idx="1"/>
          </p:nvPr>
        </p:nvSpPr>
        <p:spPr>
          <a:xfrm>
            <a:off x="549068" y="1580194"/>
            <a:ext cx="11166437" cy="4643187"/>
          </a:xfrm>
        </p:spPr>
        <p:txBody>
          <a:bodyPr>
            <a:normAutofit/>
          </a:bodyPr>
          <a:lstStyle/>
          <a:p>
            <a:pPr marL="0" indent="0" algn="ctr">
              <a:buNone/>
            </a:pPr>
            <a:endParaRPr lang="en-US" sz="2000" dirty="0">
              <a:solidFill>
                <a:schemeClr val="bg1"/>
              </a:solidFill>
              <a:effectLst>
                <a:outerShdw blurRad="38100" dist="38100" dir="2700000" algn="tl">
                  <a:srgbClr val="000000"/>
                </a:outerShdw>
              </a:effectLst>
              <a:latin typeface="Gotham Medium" panose="02000604030000020004" pitchFamily="50" charset="0"/>
            </a:endParaRPr>
          </a:p>
          <a:p>
            <a:r>
              <a:rPr lang="en-US" sz="2400" dirty="0" smtClean="0">
                <a:solidFill>
                  <a:schemeClr val="bg1"/>
                </a:solidFill>
                <a:effectLst>
                  <a:outerShdw blurRad="38100" dist="38100" dir="2700000" algn="tl">
                    <a:srgbClr val="000000"/>
                  </a:outerShdw>
                </a:effectLst>
                <a:latin typeface="Gotham Light"/>
              </a:rPr>
              <a:t>Florida </a:t>
            </a:r>
            <a:r>
              <a:rPr lang="en-US" sz="2400" dirty="0">
                <a:solidFill>
                  <a:schemeClr val="bg1"/>
                </a:solidFill>
                <a:effectLst>
                  <a:outerShdw blurRad="38100" dist="38100" dir="2700000" algn="tl">
                    <a:srgbClr val="000000"/>
                  </a:outerShdw>
                </a:effectLst>
                <a:latin typeface="Gotham Light"/>
              </a:rPr>
              <a:t>CHAIN </a:t>
            </a:r>
            <a:r>
              <a:rPr lang="en-US" sz="2400" dirty="0" smtClean="0">
                <a:solidFill>
                  <a:schemeClr val="bg1"/>
                </a:solidFill>
                <a:effectLst>
                  <a:outerShdw blurRad="38100" dist="38100" dir="2700000" algn="tl">
                    <a:srgbClr val="000000"/>
                  </a:outerShdw>
                </a:effectLst>
                <a:latin typeface="Gotham Light"/>
              </a:rPr>
              <a:t>is appointed to the FHIAB and is the only consumer advocacy group on the Board; chaired by </a:t>
            </a:r>
            <a:r>
              <a:rPr lang="en-US" sz="2400" dirty="0" smtClean="0">
                <a:solidFill>
                  <a:schemeClr val="bg1"/>
                </a:solidFill>
                <a:effectLst>
                  <a:outerShdw blurRad="38100" dist="38100" dir="2700000" algn="tl">
                    <a:srgbClr val="000000"/>
                  </a:outerShdw>
                </a:effectLst>
                <a:latin typeface="Gotham Light"/>
              </a:rPr>
              <a:t>Florida’s Insurance Commissioner </a:t>
            </a:r>
            <a:r>
              <a:rPr lang="en-US" sz="2400" dirty="0" smtClean="0">
                <a:solidFill>
                  <a:schemeClr val="bg1"/>
                </a:solidFill>
                <a:effectLst>
                  <a:outerShdw blurRad="38100" dist="38100" dir="2700000" algn="tl">
                    <a:srgbClr val="000000"/>
                  </a:outerShdw>
                </a:effectLst>
                <a:latin typeface="Gotham Light"/>
              </a:rPr>
              <a:t>Kevin McCarty.</a:t>
            </a:r>
          </a:p>
          <a:p>
            <a:endParaRPr lang="en-US" sz="2400" dirty="0">
              <a:solidFill>
                <a:schemeClr val="bg1"/>
              </a:solidFill>
              <a:effectLst>
                <a:outerShdw blurRad="38100" dist="38100" dir="2700000" algn="tl">
                  <a:srgbClr val="000000"/>
                </a:outerShdw>
              </a:effectLst>
              <a:latin typeface="Gotham Light"/>
            </a:endParaRPr>
          </a:p>
          <a:p>
            <a:r>
              <a:rPr lang="en-US" sz="2400" dirty="0" smtClean="0">
                <a:solidFill>
                  <a:schemeClr val="bg1"/>
                </a:solidFill>
                <a:effectLst>
                  <a:outerShdw blurRad="38100" dist="38100" dir="2700000" algn="tl">
                    <a:srgbClr val="000000"/>
                  </a:outerShdw>
                </a:effectLst>
                <a:latin typeface="Gotham Light"/>
              </a:rPr>
              <a:t>We are able to fully partici</a:t>
            </a:r>
            <a:r>
              <a:rPr lang="en-US" sz="2400" dirty="0" smtClean="0">
                <a:solidFill>
                  <a:schemeClr val="bg1"/>
                </a:solidFill>
                <a:effectLst>
                  <a:outerShdw blurRad="38100" dist="38100" dir="2700000" algn="tl">
                    <a:srgbClr val="000000"/>
                  </a:outerShdw>
                </a:effectLst>
                <a:latin typeface="Gotham Light"/>
              </a:rPr>
              <a:t>pate on all proceedings of the public meetings; attended by press and televised.</a:t>
            </a:r>
          </a:p>
          <a:p>
            <a:endParaRPr lang="en-US" sz="2400" dirty="0">
              <a:solidFill>
                <a:schemeClr val="bg1"/>
              </a:solidFill>
              <a:effectLst>
                <a:outerShdw blurRad="38100" dist="38100" dir="2700000" algn="tl">
                  <a:srgbClr val="000000"/>
                </a:outerShdw>
              </a:effectLst>
              <a:latin typeface="Gotham Light"/>
            </a:endParaRPr>
          </a:p>
          <a:p>
            <a:r>
              <a:rPr lang="en-US" sz="2400" dirty="0" smtClean="0">
                <a:solidFill>
                  <a:schemeClr val="bg1"/>
                </a:solidFill>
                <a:effectLst>
                  <a:outerShdw blurRad="38100" dist="38100" dir="2700000" algn="tl">
                    <a:srgbClr val="000000"/>
                  </a:outerShdw>
                </a:effectLst>
                <a:latin typeface="Gotham Light"/>
              </a:rPr>
              <a:t>Recently, there has been more responsiveness, communication and more “air time” for us on the agenda.</a:t>
            </a:r>
            <a:endParaRPr lang="en-US" sz="2400" dirty="0" smtClean="0">
              <a:solidFill>
                <a:schemeClr val="bg1"/>
              </a:solidFill>
              <a:effectLst>
                <a:outerShdw blurRad="38100" dist="38100" dir="2700000" algn="tl">
                  <a:srgbClr val="000000"/>
                </a:outerShdw>
              </a:effectLst>
              <a:latin typeface="Gotham Light"/>
            </a:endParaRPr>
          </a:p>
          <a:p>
            <a:endParaRPr lang="en-US" sz="2400" dirty="0" smtClean="0">
              <a:solidFill>
                <a:schemeClr val="bg1"/>
              </a:solidFill>
              <a:effectLst>
                <a:outerShdw blurRad="38100" dist="38100" dir="2700000" algn="tl">
                  <a:srgbClr val="000000"/>
                </a:outerShdw>
              </a:effectLst>
              <a:latin typeface="Gotham Light"/>
            </a:endParaRPr>
          </a:p>
          <a:p>
            <a:endParaRPr lang="en-US" sz="2400" dirty="0" smtClean="0">
              <a:solidFill>
                <a:schemeClr val="bg1"/>
              </a:solidFill>
              <a:effectLst>
                <a:outerShdw blurRad="38100" dist="38100" dir="2700000" algn="tl">
                  <a:srgbClr val="000000"/>
                </a:outerShdw>
              </a:effectLst>
              <a:latin typeface="Gotham Light"/>
            </a:endParaRPr>
          </a:p>
        </p:txBody>
      </p:sp>
      <p:sp>
        <p:nvSpPr>
          <p:cNvPr id="5" name="Content Placeholder 2"/>
          <p:cNvSpPr txBox="1">
            <a:spLocks/>
          </p:cNvSpPr>
          <p:nvPr/>
        </p:nvSpPr>
        <p:spPr>
          <a:xfrm>
            <a:off x="899559" y="968992"/>
            <a:ext cx="10658903" cy="8734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3600" dirty="0" smtClean="0">
                <a:solidFill>
                  <a:srgbClr val="FFFF00"/>
                </a:solidFill>
                <a:latin typeface="Gotham Light" pitchFamily="50" charset="0"/>
              </a:rPr>
              <a:t>A Seat at the Table</a:t>
            </a:r>
            <a:endParaRPr lang="en-US" sz="2400" i="1" dirty="0" smtClean="0">
              <a:solidFill>
                <a:schemeClr val="bg1"/>
              </a:solidFill>
              <a:latin typeface="Gotham Light" pitchFamily="50" charset="0"/>
            </a:endParaRPr>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30181" y="6197924"/>
            <a:ext cx="14382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47111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98000">
              <a:srgbClr val="E0FFA5"/>
            </a:gs>
            <a:gs pos="15000">
              <a:schemeClr val="tx2"/>
            </a:gs>
            <a:gs pos="81000">
              <a:schemeClr val="accent5">
                <a:lumMod val="75000"/>
              </a:schemeClr>
            </a:gs>
            <a:gs pos="100000">
              <a:schemeClr val="accent5">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17487" y="-28375"/>
            <a:ext cx="8229600" cy="1143000"/>
          </a:xfrm>
        </p:spPr>
        <p:txBody>
          <a:bodyPr/>
          <a:lstStyle/>
          <a:p>
            <a:r>
              <a:rPr lang="en-US" dirty="0" smtClean="0">
                <a:solidFill>
                  <a:schemeClr val="bg1"/>
                </a:solidFill>
                <a:effectLst>
                  <a:outerShdw blurRad="50800" dist="50800" dir="5400000" algn="ctr" rotWithShape="0">
                    <a:schemeClr val="tx1"/>
                  </a:outerShdw>
                </a:effectLst>
                <a:latin typeface="Gotham Medium" panose="02000604030000020004" pitchFamily="50" charset="0"/>
              </a:rPr>
              <a:t>Essential Health Benefits </a:t>
            </a:r>
            <a:endParaRPr lang="en-US" dirty="0">
              <a:solidFill>
                <a:schemeClr val="bg1"/>
              </a:solidFill>
              <a:effectLst>
                <a:outerShdw blurRad="50800" dist="50800" dir="5400000" algn="ctr" rotWithShape="0">
                  <a:schemeClr val="tx1"/>
                </a:outerShdw>
              </a:effectLst>
              <a:latin typeface="Gotham Medium" panose="02000604030000020004" pitchFamily="50" charset="0"/>
            </a:endParaRPr>
          </a:p>
        </p:txBody>
      </p:sp>
      <p:sp>
        <p:nvSpPr>
          <p:cNvPr id="3" name="Content Placeholder 2"/>
          <p:cNvSpPr>
            <a:spLocks noGrp="1"/>
          </p:cNvSpPr>
          <p:nvPr>
            <p:ph idx="1"/>
          </p:nvPr>
        </p:nvSpPr>
        <p:spPr>
          <a:xfrm>
            <a:off x="549068" y="1348180"/>
            <a:ext cx="11166437" cy="4643187"/>
          </a:xfrm>
        </p:spPr>
        <p:txBody>
          <a:bodyPr>
            <a:normAutofit/>
          </a:bodyPr>
          <a:lstStyle/>
          <a:p>
            <a:pPr marL="0" indent="0" algn="ctr">
              <a:buNone/>
            </a:pPr>
            <a:endParaRPr lang="en-US" sz="2000" dirty="0">
              <a:solidFill>
                <a:schemeClr val="bg1"/>
              </a:solidFill>
              <a:effectLst>
                <a:outerShdw blurRad="38100" dist="38100" dir="2700000" algn="tl">
                  <a:srgbClr val="000000"/>
                </a:outerShdw>
              </a:effectLst>
              <a:latin typeface="Gotham Medium" panose="02000604030000020004" pitchFamily="50" charset="0"/>
            </a:endParaRPr>
          </a:p>
          <a:p>
            <a:endParaRPr lang="en-US" sz="2400" dirty="0" smtClean="0">
              <a:solidFill>
                <a:schemeClr val="bg1"/>
              </a:solidFill>
              <a:effectLst>
                <a:outerShdw blurRad="38100" dist="38100" dir="2700000" algn="tl">
                  <a:srgbClr val="000000"/>
                </a:outerShdw>
              </a:effectLst>
            </a:endParaRPr>
          </a:p>
          <a:p>
            <a:r>
              <a:rPr lang="en-US" sz="2400" dirty="0" smtClean="0">
                <a:solidFill>
                  <a:schemeClr val="bg1"/>
                </a:solidFill>
                <a:effectLst>
                  <a:outerShdw blurRad="38100" dist="38100" dir="2700000" algn="tl">
                    <a:srgbClr val="000000"/>
                  </a:outerShdw>
                </a:effectLst>
              </a:rPr>
              <a:t>In </a:t>
            </a:r>
            <a:r>
              <a:rPr lang="en-US" sz="2400" dirty="0" smtClean="0">
                <a:solidFill>
                  <a:schemeClr val="bg1"/>
                </a:solidFill>
                <a:effectLst>
                  <a:outerShdw blurRad="38100" dist="38100" dir="2700000" algn="tl">
                    <a:srgbClr val="000000"/>
                  </a:outerShdw>
                </a:effectLst>
              </a:rPr>
              <a:t>August</a:t>
            </a:r>
            <a:r>
              <a:rPr lang="en-US" sz="2400" dirty="0">
                <a:solidFill>
                  <a:schemeClr val="bg1"/>
                </a:solidFill>
                <a:effectLst>
                  <a:outerShdw blurRad="38100" dist="38100" dir="2700000" algn="tl">
                    <a:srgbClr val="000000"/>
                  </a:outerShdw>
                </a:effectLst>
              </a:rPr>
              <a:t>, more than two dozen </a:t>
            </a:r>
            <a:r>
              <a:rPr lang="en-US" sz="2400" dirty="0" smtClean="0">
                <a:solidFill>
                  <a:schemeClr val="bg1"/>
                </a:solidFill>
                <a:effectLst>
                  <a:outerShdw blurRad="38100" dist="38100" dir="2700000" algn="tl">
                    <a:srgbClr val="000000"/>
                  </a:outerShdw>
                </a:effectLst>
              </a:rPr>
              <a:t>organizations </a:t>
            </a:r>
            <a:r>
              <a:rPr lang="en-US" sz="2400" dirty="0">
                <a:solidFill>
                  <a:schemeClr val="bg1"/>
                </a:solidFill>
                <a:effectLst>
                  <a:outerShdw blurRad="38100" dist="38100" dir="2700000" algn="tl">
                    <a:srgbClr val="000000"/>
                  </a:outerShdw>
                </a:effectLst>
              </a:rPr>
              <a:t>signed </a:t>
            </a:r>
            <a:r>
              <a:rPr lang="en-US" sz="2400" dirty="0" smtClean="0">
                <a:solidFill>
                  <a:schemeClr val="bg1"/>
                </a:solidFill>
                <a:effectLst>
                  <a:outerShdw blurRad="38100" dist="38100" dir="2700000" algn="tl">
                    <a:srgbClr val="000000"/>
                  </a:outerShdw>
                </a:effectLst>
              </a:rPr>
              <a:t>on to a </a:t>
            </a:r>
            <a:r>
              <a:rPr lang="en-US" sz="2400" dirty="0">
                <a:solidFill>
                  <a:schemeClr val="bg1"/>
                </a:solidFill>
                <a:effectLst>
                  <a:outerShdw blurRad="38100" dist="38100" dir="2700000" algn="tl">
                    <a:srgbClr val="000000"/>
                  </a:outerShdw>
                </a:effectLst>
              </a:rPr>
              <a:t>letter to </a:t>
            </a:r>
            <a:r>
              <a:rPr lang="en-US" sz="2400" dirty="0" smtClean="0">
                <a:solidFill>
                  <a:schemeClr val="bg1"/>
                </a:solidFill>
                <a:effectLst>
                  <a:outerShdw blurRad="38100" dist="38100" dir="2700000" algn="tl">
                    <a:srgbClr val="000000"/>
                  </a:outerShdw>
                </a:effectLst>
              </a:rPr>
              <a:t>the </a:t>
            </a:r>
            <a:r>
              <a:rPr lang="en-US" sz="2400" dirty="0">
                <a:solidFill>
                  <a:schemeClr val="bg1"/>
                </a:solidFill>
                <a:effectLst>
                  <a:outerShdw blurRad="38100" dist="38100" dir="2700000" algn="tl">
                    <a:srgbClr val="000000"/>
                  </a:outerShdw>
                </a:effectLst>
              </a:rPr>
              <a:t>Insurance </a:t>
            </a:r>
            <a:r>
              <a:rPr lang="en-US" sz="2400" dirty="0" smtClean="0">
                <a:solidFill>
                  <a:schemeClr val="bg1"/>
                </a:solidFill>
                <a:effectLst>
                  <a:outerShdw blurRad="38100" dist="38100" dir="2700000" algn="tl">
                    <a:srgbClr val="000000"/>
                  </a:outerShdw>
                </a:effectLst>
              </a:rPr>
              <a:t>Commissioner; it was presented publicly at the FHIAB meeting.</a:t>
            </a:r>
          </a:p>
          <a:p>
            <a:pPr lvl="1"/>
            <a:r>
              <a:rPr lang="en-US" sz="2000" dirty="0" smtClean="0">
                <a:solidFill>
                  <a:schemeClr val="bg1"/>
                </a:solidFill>
                <a:effectLst>
                  <a:outerShdw blurRad="38100" dist="38100" dir="2700000" algn="tl">
                    <a:srgbClr val="000000"/>
                  </a:outerShdw>
                </a:effectLst>
              </a:rPr>
              <a:t>Signers included children’s organizations, disease groups, disability organizations etc. </a:t>
            </a:r>
            <a:endParaRPr lang="en-US" sz="2000" dirty="0" smtClean="0">
              <a:solidFill>
                <a:schemeClr val="bg1"/>
              </a:solidFill>
              <a:effectLst>
                <a:outerShdw blurRad="38100" dist="38100" dir="2700000" algn="tl">
                  <a:srgbClr val="000000"/>
                </a:outerShdw>
              </a:effectLst>
            </a:endParaRPr>
          </a:p>
          <a:p>
            <a:endParaRPr lang="en-US" sz="2400" dirty="0" smtClean="0">
              <a:solidFill>
                <a:schemeClr val="bg1"/>
              </a:solidFill>
              <a:effectLst>
                <a:outerShdw blurRad="38100" dist="38100" dir="2700000" algn="tl">
                  <a:srgbClr val="000000"/>
                </a:outerShdw>
              </a:effectLst>
            </a:endParaRPr>
          </a:p>
          <a:p>
            <a:r>
              <a:rPr lang="en-US" sz="2400" dirty="0" smtClean="0">
                <a:solidFill>
                  <a:schemeClr val="bg1"/>
                </a:solidFill>
                <a:effectLst>
                  <a:outerShdw blurRad="38100" dist="38100" dir="2700000" algn="tl">
                    <a:srgbClr val="000000"/>
                  </a:outerShdw>
                </a:effectLst>
              </a:rPr>
              <a:t>The </a:t>
            </a:r>
            <a:r>
              <a:rPr lang="en-US" sz="2400" dirty="0">
                <a:solidFill>
                  <a:schemeClr val="bg1"/>
                </a:solidFill>
                <a:effectLst>
                  <a:outerShdw blurRad="38100" dist="38100" dir="2700000" algn="tl">
                    <a:srgbClr val="000000"/>
                  </a:outerShdw>
                </a:effectLst>
              </a:rPr>
              <a:t>letter requested that the </a:t>
            </a:r>
            <a:r>
              <a:rPr lang="en-US" sz="2400" dirty="0" smtClean="0">
                <a:solidFill>
                  <a:schemeClr val="bg1"/>
                </a:solidFill>
                <a:effectLst>
                  <a:outerShdw blurRad="38100" dist="38100" dir="2700000" algn="tl">
                    <a:srgbClr val="000000"/>
                  </a:outerShdw>
                </a:effectLst>
              </a:rPr>
              <a:t>Commissioner:</a:t>
            </a:r>
          </a:p>
          <a:p>
            <a:pPr marL="800100" lvl="1" indent="-342900">
              <a:buAutoNum type="alphaLcParenR"/>
            </a:pPr>
            <a:r>
              <a:rPr lang="en-US" sz="1800" dirty="0" smtClean="0">
                <a:solidFill>
                  <a:schemeClr val="bg1"/>
                </a:solidFill>
                <a:effectLst>
                  <a:outerShdw blurRad="38100" dist="38100" dir="2700000" algn="tl">
                    <a:srgbClr val="000000"/>
                  </a:outerShdw>
                </a:effectLst>
              </a:rPr>
              <a:t>Convene </a:t>
            </a:r>
            <a:r>
              <a:rPr lang="en-US" sz="1800" dirty="0">
                <a:solidFill>
                  <a:schemeClr val="bg1"/>
                </a:solidFill>
                <a:effectLst>
                  <a:outerShdw blurRad="38100" dist="38100" dir="2700000" algn="tl">
                    <a:srgbClr val="000000"/>
                  </a:outerShdw>
                </a:effectLst>
              </a:rPr>
              <a:t>a workgroup to review the issue of Florida’s </a:t>
            </a:r>
            <a:r>
              <a:rPr lang="en-US" sz="1800" dirty="0" smtClean="0">
                <a:solidFill>
                  <a:schemeClr val="bg1"/>
                </a:solidFill>
                <a:effectLst>
                  <a:outerShdw blurRad="38100" dist="38100" dir="2700000" algn="tl">
                    <a:srgbClr val="000000"/>
                  </a:outerShdw>
                </a:effectLst>
              </a:rPr>
              <a:t>EHB </a:t>
            </a:r>
            <a:r>
              <a:rPr lang="en-US" sz="1800" dirty="0">
                <a:solidFill>
                  <a:schemeClr val="bg1"/>
                </a:solidFill>
                <a:effectLst>
                  <a:outerShdw blurRad="38100" dist="38100" dir="2700000" algn="tl">
                    <a:srgbClr val="000000"/>
                  </a:outerShdw>
                </a:effectLst>
              </a:rPr>
              <a:t>package and make </a:t>
            </a:r>
            <a:r>
              <a:rPr lang="en-US" sz="1800" dirty="0" smtClean="0">
                <a:solidFill>
                  <a:schemeClr val="bg1"/>
                </a:solidFill>
                <a:effectLst>
                  <a:outerShdw blurRad="38100" dist="38100" dir="2700000" algn="tl">
                    <a:srgbClr val="000000"/>
                  </a:outerShdw>
                </a:effectLst>
              </a:rPr>
              <a:t>recommendations</a:t>
            </a:r>
          </a:p>
          <a:p>
            <a:pPr marL="800100" lvl="1" indent="-342900">
              <a:buAutoNum type="alphaLcParenR"/>
            </a:pPr>
            <a:r>
              <a:rPr lang="en-US" sz="1800" dirty="0" smtClean="0">
                <a:solidFill>
                  <a:schemeClr val="bg1"/>
                </a:solidFill>
                <a:effectLst>
                  <a:outerShdw blurRad="38100" dist="38100" dir="2700000" algn="tl">
                    <a:srgbClr val="000000"/>
                  </a:outerShdw>
                </a:effectLst>
              </a:rPr>
              <a:t>Schedule a series of </a:t>
            </a:r>
            <a:r>
              <a:rPr lang="en-US" sz="1800" dirty="0" smtClean="0">
                <a:solidFill>
                  <a:schemeClr val="bg1"/>
                </a:solidFill>
                <a:effectLst>
                  <a:outerShdw blurRad="38100" dist="38100" dir="2700000" algn="tl">
                    <a:srgbClr val="000000"/>
                  </a:outerShdw>
                </a:effectLst>
              </a:rPr>
              <a:t>public </a:t>
            </a:r>
            <a:r>
              <a:rPr lang="en-US" sz="1800" dirty="0" smtClean="0">
                <a:solidFill>
                  <a:schemeClr val="bg1"/>
                </a:solidFill>
                <a:effectLst>
                  <a:outerShdw blurRad="38100" dist="38100" dir="2700000" algn="tl">
                    <a:srgbClr val="000000"/>
                  </a:outerShdw>
                </a:effectLst>
              </a:rPr>
              <a:t>hearings </a:t>
            </a:r>
            <a:r>
              <a:rPr lang="en-US" sz="1800" dirty="0" smtClean="0">
                <a:solidFill>
                  <a:schemeClr val="bg1"/>
                </a:solidFill>
                <a:effectLst>
                  <a:outerShdw blurRad="38100" dist="38100" dir="2700000" algn="tl">
                    <a:srgbClr val="000000"/>
                  </a:outerShdw>
                </a:effectLst>
              </a:rPr>
              <a:t>for stakeholders and </a:t>
            </a:r>
            <a:r>
              <a:rPr lang="en-US" sz="1800" dirty="0" smtClean="0">
                <a:solidFill>
                  <a:schemeClr val="bg1"/>
                </a:solidFill>
                <a:effectLst>
                  <a:outerShdw blurRad="38100" dist="38100" dir="2700000" algn="tl">
                    <a:srgbClr val="000000"/>
                  </a:outerShdw>
                </a:effectLst>
              </a:rPr>
              <a:t>providers to provide public input as to the current EHB package, how consumers are benefitting and where the gaps are</a:t>
            </a:r>
            <a:r>
              <a:rPr lang="en-US" sz="1400" dirty="0" smtClean="0"/>
              <a:t> </a:t>
            </a:r>
            <a:r>
              <a:rPr lang="en-US" sz="1400" dirty="0" smtClean="0"/>
              <a:t>.</a:t>
            </a:r>
            <a:endParaRPr lang="en-US" sz="1400" dirty="0"/>
          </a:p>
          <a:p>
            <a:pPr marL="1200150" lvl="2" indent="-342900">
              <a:buAutoNum type="alphaLcParenR"/>
            </a:pPr>
            <a:r>
              <a:rPr lang="en-US" sz="1400" dirty="0" smtClean="0">
                <a:solidFill>
                  <a:schemeClr val="bg1"/>
                </a:solidFill>
                <a:effectLst>
                  <a:outerShdw blurRad="38100" dist="38100" dir="2700000" algn="tl">
                    <a:srgbClr val="000000"/>
                  </a:outerShdw>
                </a:effectLst>
              </a:rPr>
              <a:t>The goal is to develop recommendations on how the EHB package can be improved with consumer input.</a:t>
            </a:r>
          </a:p>
        </p:txBody>
      </p:sp>
      <p:sp>
        <p:nvSpPr>
          <p:cNvPr id="5" name="Content Placeholder 2"/>
          <p:cNvSpPr txBox="1">
            <a:spLocks/>
          </p:cNvSpPr>
          <p:nvPr/>
        </p:nvSpPr>
        <p:spPr>
          <a:xfrm>
            <a:off x="899559" y="968992"/>
            <a:ext cx="10658903" cy="8734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3600" dirty="0" smtClean="0">
                <a:solidFill>
                  <a:srgbClr val="FFFF00"/>
                </a:solidFill>
                <a:latin typeface="+mj-lt"/>
              </a:rPr>
              <a:t>Plan Setting</a:t>
            </a:r>
            <a:endParaRPr lang="en-US" sz="2400" i="1" dirty="0" smtClean="0">
              <a:solidFill>
                <a:schemeClr val="bg1"/>
              </a:solidFill>
              <a:latin typeface="+mj-lt"/>
            </a:endParaRPr>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30181" y="6197924"/>
            <a:ext cx="14382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86557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98000">
              <a:srgbClr val="E0FFA5"/>
            </a:gs>
            <a:gs pos="15000">
              <a:schemeClr val="tx2"/>
            </a:gs>
            <a:gs pos="81000">
              <a:schemeClr val="accent5">
                <a:lumMod val="75000"/>
              </a:schemeClr>
            </a:gs>
            <a:gs pos="100000">
              <a:schemeClr val="accent5">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17487" y="-28375"/>
            <a:ext cx="8229600" cy="1143000"/>
          </a:xfrm>
        </p:spPr>
        <p:txBody>
          <a:bodyPr/>
          <a:lstStyle/>
          <a:p>
            <a:r>
              <a:rPr lang="en-US" dirty="0" smtClean="0">
                <a:solidFill>
                  <a:schemeClr val="bg1"/>
                </a:solidFill>
                <a:effectLst>
                  <a:outerShdw blurRad="50800" dist="50800" dir="5400000" algn="ctr" rotWithShape="0">
                    <a:schemeClr val="tx1"/>
                  </a:outerShdw>
                </a:effectLst>
                <a:latin typeface="Gotham Medium" panose="02000604030000020004" pitchFamily="50" charset="0"/>
              </a:rPr>
              <a:t>Essential Health Benefits </a:t>
            </a:r>
            <a:endParaRPr lang="en-US" dirty="0">
              <a:solidFill>
                <a:schemeClr val="bg1"/>
              </a:solidFill>
              <a:effectLst>
                <a:outerShdw blurRad="50800" dist="50800" dir="5400000" algn="ctr" rotWithShape="0">
                  <a:schemeClr val="tx1"/>
                </a:outerShdw>
              </a:effectLst>
              <a:latin typeface="Gotham Medium" panose="02000604030000020004" pitchFamily="50" charset="0"/>
            </a:endParaRPr>
          </a:p>
        </p:txBody>
      </p:sp>
      <p:sp>
        <p:nvSpPr>
          <p:cNvPr id="3" name="Content Placeholder 2"/>
          <p:cNvSpPr>
            <a:spLocks noGrp="1"/>
          </p:cNvSpPr>
          <p:nvPr>
            <p:ph idx="1"/>
          </p:nvPr>
        </p:nvSpPr>
        <p:spPr>
          <a:xfrm>
            <a:off x="549068" y="1818270"/>
            <a:ext cx="11166437" cy="4643187"/>
          </a:xfrm>
        </p:spPr>
        <p:txBody>
          <a:bodyPr>
            <a:normAutofit/>
          </a:bodyPr>
          <a:lstStyle/>
          <a:p>
            <a:pPr marL="0" indent="0" algn="ctr">
              <a:buNone/>
            </a:pPr>
            <a:endParaRPr lang="en-US" sz="2000" dirty="0">
              <a:solidFill>
                <a:schemeClr val="bg1"/>
              </a:solidFill>
              <a:effectLst>
                <a:outerShdw blurRad="38100" dist="38100" dir="2700000" algn="tl">
                  <a:srgbClr val="000000"/>
                </a:outerShdw>
              </a:effectLst>
              <a:latin typeface="Gotham Medium" panose="02000604030000020004" pitchFamily="50" charset="0"/>
            </a:endParaRPr>
          </a:p>
          <a:p>
            <a:r>
              <a:rPr lang="en-US" sz="2400" dirty="0" smtClean="0">
                <a:solidFill>
                  <a:schemeClr val="bg1"/>
                </a:solidFill>
                <a:effectLst>
                  <a:outerShdw blurRad="38100" dist="38100" dir="2700000" algn="tl">
                    <a:srgbClr val="000000"/>
                  </a:outerShdw>
                </a:effectLst>
                <a:latin typeface="+mj-lt"/>
              </a:rPr>
              <a:t>OIR </a:t>
            </a:r>
            <a:r>
              <a:rPr lang="en-US" sz="2400" dirty="0" smtClean="0">
                <a:solidFill>
                  <a:schemeClr val="bg1"/>
                </a:solidFill>
                <a:effectLst>
                  <a:outerShdw blurRad="38100" dist="38100" dir="2700000" algn="tl">
                    <a:srgbClr val="000000"/>
                  </a:outerShdw>
                </a:effectLst>
                <a:latin typeface="+mj-lt"/>
              </a:rPr>
              <a:t>would </a:t>
            </a:r>
            <a:r>
              <a:rPr lang="en-US" sz="2400" dirty="0">
                <a:solidFill>
                  <a:schemeClr val="bg1"/>
                </a:solidFill>
                <a:effectLst>
                  <a:outerShdw blurRad="38100" dist="38100" dir="2700000" algn="tl">
                    <a:srgbClr val="000000"/>
                  </a:outerShdw>
                </a:effectLst>
                <a:latin typeface="+mj-lt"/>
              </a:rPr>
              <a:t>pick a </a:t>
            </a:r>
            <a:r>
              <a:rPr lang="en-US" sz="2400" dirty="0" smtClean="0">
                <a:solidFill>
                  <a:schemeClr val="bg1"/>
                </a:solidFill>
                <a:effectLst>
                  <a:outerShdw blurRad="38100" dist="38100" dir="2700000" algn="tl">
                    <a:srgbClr val="000000"/>
                  </a:outerShdw>
                </a:effectLst>
                <a:latin typeface="+mj-lt"/>
              </a:rPr>
              <a:t>benchmark plan </a:t>
            </a:r>
            <a:r>
              <a:rPr lang="en-US" sz="2400" dirty="0">
                <a:solidFill>
                  <a:schemeClr val="bg1"/>
                </a:solidFill>
                <a:effectLst>
                  <a:outerShdw blurRad="38100" dist="38100" dir="2700000" algn="tl">
                    <a:srgbClr val="000000"/>
                  </a:outerShdw>
                </a:effectLst>
                <a:latin typeface="+mj-lt"/>
              </a:rPr>
              <a:t>from among 10 </a:t>
            </a:r>
            <a:r>
              <a:rPr lang="en-US" sz="2400" dirty="0" smtClean="0">
                <a:solidFill>
                  <a:schemeClr val="bg1"/>
                </a:solidFill>
                <a:effectLst>
                  <a:outerShdw blurRad="38100" dist="38100" dir="2700000" algn="tl">
                    <a:srgbClr val="000000"/>
                  </a:outerShdw>
                </a:effectLst>
                <a:latin typeface="+mj-lt"/>
              </a:rPr>
              <a:t>options (would </a:t>
            </a:r>
            <a:r>
              <a:rPr lang="en-US" sz="2400" dirty="0">
                <a:solidFill>
                  <a:schemeClr val="bg1"/>
                </a:solidFill>
                <a:effectLst>
                  <a:outerShdw blurRad="38100" dist="38100" dir="2700000" algn="tl">
                    <a:srgbClr val="000000"/>
                  </a:outerShdw>
                </a:effectLst>
                <a:latin typeface="+mj-lt"/>
              </a:rPr>
              <a:t>then need to be </a:t>
            </a:r>
            <a:r>
              <a:rPr lang="en-US" sz="2400" dirty="0" smtClean="0">
                <a:solidFill>
                  <a:schemeClr val="bg1"/>
                </a:solidFill>
                <a:effectLst>
                  <a:outerShdw blurRad="38100" dist="38100" dir="2700000" algn="tl">
                    <a:srgbClr val="000000"/>
                  </a:outerShdw>
                </a:effectLst>
                <a:latin typeface="+mj-lt"/>
              </a:rPr>
              <a:t>supplemented to </a:t>
            </a:r>
            <a:r>
              <a:rPr lang="en-US" sz="2400" dirty="0">
                <a:solidFill>
                  <a:schemeClr val="bg1"/>
                </a:solidFill>
                <a:effectLst>
                  <a:outerShdw blurRad="38100" dist="38100" dir="2700000" algn="tl">
                    <a:srgbClr val="000000"/>
                  </a:outerShdw>
                </a:effectLst>
                <a:latin typeface="+mj-lt"/>
              </a:rPr>
              <a:t>meet federal requirements and state </a:t>
            </a:r>
            <a:r>
              <a:rPr lang="en-US" sz="2400" dirty="0" smtClean="0">
                <a:solidFill>
                  <a:schemeClr val="bg1"/>
                </a:solidFill>
                <a:effectLst>
                  <a:outerShdw blurRad="38100" dist="38100" dir="2700000" algn="tl">
                    <a:srgbClr val="000000"/>
                  </a:outerShdw>
                </a:effectLst>
                <a:latin typeface="+mj-lt"/>
              </a:rPr>
              <a:t>preferences</a:t>
            </a:r>
            <a:r>
              <a:rPr lang="en-US" sz="2400" dirty="0" smtClean="0">
                <a:solidFill>
                  <a:schemeClr val="bg1"/>
                </a:solidFill>
                <a:effectLst>
                  <a:outerShdw blurRad="38100" dist="38100" dir="2700000" algn="tl">
                    <a:srgbClr val="000000"/>
                  </a:outerShdw>
                </a:effectLst>
                <a:latin typeface="+mj-lt"/>
              </a:rPr>
              <a:t>).</a:t>
            </a:r>
          </a:p>
          <a:p>
            <a:endParaRPr lang="en-US" sz="2400" dirty="0">
              <a:solidFill>
                <a:schemeClr val="bg1"/>
              </a:solidFill>
              <a:effectLst>
                <a:outerShdw blurRad="38100" dist="38100" dir="2700000" algn="tl">
                  <a:srgbClr val="000000"/>
                </a:outerShdw>
              </a:effectLst>
              <a:latin typeface="+mj-lt"/>
            </a:endParaRPr>
          </a:p>
          <a:p>
            <a:r>
              <a:rPr lang="en-US" sz="2400" dirty="0" smtClean="0">
                <a:solidFill>
                  <a:schemeClr val="bg1"/>
                </a:solidFill>
                <a:effectLst>
                  <a:outerShdw blurRad="38100" dist="38100" dir="2700000" algn="tl">
                    <a:srgbClr val="000000"/>
                  </a:outerShdw>
                </a:effectLst>
                <a:latin typeface="+mj-lt"/>
              </a:rPr>
              <a:t>The </a:t>
            </a:r>
            <a:r>
              <a:rPr lang="en-US" sz="2400" dirty="0">
                <a:solidFill>
                  <a:schemeClr val="bg1"/>
                </a:solidFill>
                <a:effectLst>
                  <a:outerShdw blurRad="38100" dist="38100" dir="2700000" algn="tl">
                    <a:srgbClr val="000000"/>
                  </a:outerShdw>
                </a:effectLst>
                <a:latin typeface="+mj-lt"/>
              </a:rPr>
              <a:t>step before any of that decision-making, however, would hopefully be OIR background research and public hearings to react to issues and concerns with the current EHB package</a:t>
            </a:r>
            <a:r>
              <a:rPr lang="en-US" sz="2400" dirty="0" smtClean="0">
                <a:solidFill>
                  <a:schemeClr val="bg1"/>
                </a:solidFill>
                <a:effectLst>
                  <a:outerShdw blurRad="38100" dist="38100" dir="2700000" algn="tl">
                    <a:srgbClr val="000000"/>
                  </a:outerShdw>
                </a:effectLst>
                <a:latin typeface="+mj-lt"/>
              </a:rPr>
              <a:t>.</a:t>
            </a:r>
          </a:p>
          <a:p>
            <a:endParaRPr lang="en-US" sz="2400" dirty="0">
              <a:solidFill>
                <a:schemeClr val="bg1"/>
              </a:solidFill>
              <a:effectLst>
                <a:outerShdw blurRad="38100" dist="38100" dir="2700000" algn="tl">
                  <a:srgbClr val="000000"/>
                </a:outerShdw>
              </a:effectLst>
              <a:latin typeface="+mj-lt"/>
            </a:endParaRPr>
          </a:p>
          <a:p>
            <a:r>
              <a:rPr lang="en-US" sz="2400" dirty="0" smtClean="0">
                <a:solidFill>
                  <a:schemeClr val="bg1"/>
                </a:solidFill>
                <a:effectLst>
                  <a:outerShdw blurRad="38100" dist="38100" dir="2700000" algn="tl">
                    <a:srgbClr val="000000"/>
                  </a:outerShdw>
                </a:effectLst>
                <a:latin typeface="+mj-lt"/>
              </a:rPr>
              <a:t>Advocates are striving to ensure that we have more of an opportunity to provide public input than solely providing written comments, which is a route they could take.</a:t>
            </a:r>
          </a:p>
          <a:p>
            <a:endParaRPr lang="en-US" sz="2400" dirty="0">
              <a:solidFill>
                <a:schemeClr val="bg1"/>
              </a:solidFill>
              <a:effectLst>
                <a:outerShdw blurRad="38100" dist="38100" dir="2700000" algn="tl">
                  <a:srgbClr val="000000"/>
                </a:outerShdw>
              </a:effectLst>
              <a:latin typeface="+mj-lt"/>
            </a:endParaRPr>
          </a:p>
          <a:p>
            <a:pPr marL="0" indent="0">
              <a:buNone/>
            </a:pPr>
            <a:endParaRPr lang="en-US" sz="2400" dirty="0">
              <a:solidFill>
                <a:schemeClr val="bg1"/>
              </a:solidFill>
              <a:effectLst>
                <a:outerShdw blurRad="38100" dist="38100" dir="2700000" algn="tl">
                  <a:srgbClr val="000000"/>
                </a:outerShdw>
              </a:effectLst>
              <a:latin typeface="+mj-lt"/>
            </a:endParaRPr>
          </a:p>
          <a:p>
            <a:endParaRPr lang="en-US" sz="2400" dirty="0" smtClean="0">
              <a:solidFill>
                <a:schemeClr val="bg1"/>
              </a:solidFill>
              <a:effectLst>
                <a:outerShdw blurRad="38100" dist="38100" dir="2700000" algn="tl">
                  <a:srgbClr val="000000"/>
                </a:outerShdw>
              </a:effectLst>
              <a:latin typeface="+mj-lt"/>
            </a:endParaRPr>
          </a:p>
          <a:p>
            <a:endParaRPr lang="en-US" sz="2400" dirty="0">
              <a:solidFill>
                <a:schemeClr val="bg1"/>
              </a:solidFill>
              <a:effectLst>
                <a:outerShdw blurRad="38100" dist="38100" dir="2700000" algn="tl">
                  <a:srgbClr val="000000"/>
                </a:outerShdw>
              </a:effectLst>
              <a:latin typeface="+mj-lt"/>
            </a:endParaRPr>
          </a:p>
        </p:txBody>
      </p:sp>
      <p:sp>
        <p:nvSpPr>
          <p:cNvPr id="5" name="Content Placeholder 2"/>
          <p:cNvSpPr txBox="1">
            <a:spLocks/>
          </p:cNvSpPr>
          <p:nvPr/>
        </p:nvSpPr>
        <p:spPr>
          <a:xfrm>
            <a:off x="899559" y="968992"/>
            <a:ext cx="10658903" cy="8734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3600" dirty="0" smtClean="0">
                <a:solidFill>
                  <a:srgbClr val="FFFF00"/>
                </a:solidFill>
              </a:rPr>
              <a:t>Plan Setting</a:t>
            </a:r>
            <a:endParaRPr lang="en-US" sz="2400" i="1" dirty="0" smtClean="0">
              <a:solidFill>
                <a:schemeClr val="bg1"/>
              </a:solidFill>
            </a:endParaRPr>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30181" y="6197924"/>
            <a:ext cx="14382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711026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1315</TotalTime>
  <Words>999</Words>
  <Application>Microsoft Office PowerPoint</Application>
  <PresentationFormat>Custom</PresentationFormat>
  <Paragraphs>103</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1_Office Theme</vt:lpstr>
      <vt:lpstr>  Essential Health Benefits: Florida’s Consumer Advocacy Efforts   Leah Barber-Heinz Florida CHAIN</vt:lpstr>
      <vt:lpstr>ACA Obstruction in Florida</vt:lpstr>
      <vt:lpstr>Essential Health Benefits </vt:lpstr>
      <vt:lpstr>Concerns With Current EHB Package</vt:lpstr>
      <vt:lpstr>Concerns With Current EHB Package</vt:lpstr>
      <vt:lpstr>What’s Next?</vt:lpstr>
      <vt:lpstr>Florida Health Insurance Advisory Board</vt:lpstr>
      <vt:lpstr>Essential Health Benefits </vt:lpstr>
      <vt:lpstr>Essential Health Benefits </vt:lpstr>
      <vt:lpstr>Where Are We Are?</vt:lpstr>
      <vt:lpstr>Where Are We Now? Proposed Rules by HHS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dempsey</dc:creator>
  <cp:lastModifiedBy>Owner</cp:lastModifiedBy>
  <cp:revision>65</cp:revision>
  <dcterms:created xsi:type="dcterms:W3CDTF">2015-01-16T17:22:55Z</dcterms:created>
  <dcterms:modified xsi:type="dcterms:W3CDTF">2015-01-21T13:45:53Z</dcterms:modified>
</cp:coreProperties>
</file>