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4"/>
  </p:sldMasterIdLst>
  <p:notesMasterIdLst>
    <p:notesMasterId r:id="rId17"/>
  </p:notesMasterIdLst>
  <p:handoutMasterIdLst>
    <p:handoutMasterId r:id="rId18"/>
  </p:handoutMasterIdLst>
  <p:sldIdLst>
    <p:sldId id="257" r:id="rId5"/>
    <p:sldId id="256" r:id="rId6"/>
    <p:sldId id="348" r:id="rId7"/>
    <p:sldId id="335" r:id="rId8"/>
    <p:sldId id="349" r:id="rId9"/>
    <p:sldId id="346" r:id="rId10"/>
    <p:sldId id="347" r:id="rId11"/>
    <p:sldId id="334" r:id="rId12"/>
    <p:sldId id="337" r:id="rId13"/>
    <p:sldId id="343" r:id="rId14"/>
    <p:sldId id="339" r:id="rId15"/>
    <p:sldId id="259" r:id="rId16"/>
  </p:sldIdLst>
  <p:sldSz cx="9144000" cy="6858000" type="screen4x3"/>
  <p:notesSz cx="6858000" cy="9296400"/>
  <p:embeddedFontLst>
    <p:embeddedFont>
      <p:font typeface="Arial Unicode MS" panose="020B0604020202020204" pitchFamily="34" charset="-128"/>
      <p:regular r:id="rId19"/>
    </p:embeddedFont>
    <p:embeddedFont>
      <p:font typeface="Calibri" panose="020F0502020204030204" pitchFamily="34" charset="0"/>
      <p:regular r:id="rId20"/>
      <p:bold r:id="rId21"/>
      <p:italic r:id="rId22"/>
      <p:boldItalic r:id="rId23"/>
    </p:embeddedFont>
    <p:embeddedFont>
      <p:font typeface="Helvetica" panose="020B0604020202020204" pitchFamily="34" charset="0"/>
      <p:regular r:id="rId24"/>
      <p:bold r:id="rId25"/>
      <p:italic r:id="rId26"/>
      <p:boldItalic r:id="rId27"/>
    </p:embeddedFont>
  </p:embeddedFontLst>
  <p:defaultTextStyle>
    <a:defPPr>
      <a:defRPr lang="en-US"/>
    </a:defPPr>
    <a:lvl1pPr algn="l" rtl="0" eaLnBrk="0" fontAlgn="base" hangingPunct="0">
      <a:spcBef>
        <a:spcPct val="0"/>
      </a:spcBef>
      <a:spcAft>
        <a:spcPct val="0"/>
      </a:spcAft>
      <a:defRPr sz="2400" kern="1200">
        <a:solidFill>
          <a:schemeClr val="tx1"/>
        </a:solidFill>
        <a:latin typeface="Lucida Grande" pitchFamily="112" charset="0"/>
        <a:ea typeface="Geneva" pitchFamily="112" charset="-128"/>
        <a:cs typeface="+mn-cs"/>
      </a:defRPr>
    </a:lvl1pPr>
    <a:lvl2pPr marL="457200" algn="l" rtl="0" eaLnBrk="0" fontAlgn="base" hangingPunct="0">
      <a:spcBef>
        <a:spcPct val="0"/>
      </a:spcBef>
      <a:spcAft>
        <a:spcPct val="0"/>
      </a:spcAft>
      <a:defRPr sz="2400" kern="1200">
        <a:solidFill>
          <a:schemeClr val="tx1"/>
        </a:solidFill>
        <a:latin typeface="Lucida Grande" pitchFamily="112" charset="0"/>
        <a:ea typeface="Geneva" pitchFamily="112" charset="-128"/>
        <a:cs typeface="+mn-cs"/>
      </a:defRPr>
    </a:lvl2pPr>
    <a:lvl3pPr marL="914400" algn="l" rtl="0" eaLnBrk="0" fontAlgn="base" hangingPunct="0">
      <a:spcBef>
        <a:spcPct val="0"/>
      </a:spcBef>
      <a:spcAft>
        <a:spcPct val="0"/>
      </a:spcAft>
      <a:defRPr sz="2400" kern="1200">
        <a:solidFill>
          <a:schemeClr val="tx1"/>
        </a:solidFill>
        <a:latin typeface="Lucida Grande" pitchFamily="112" charset="0"/>
        <a:ea typeface="Geneva" pitchFamily="112" charset="-128"/>
        <a:cs typeface="+mn-cs"/>
      </a:defRPr>
    </a:lvl3pPr>
    <a:lvl4pPr marL="1371600" algn="l" rtl="0" eaLnBrk="0" fontAlgn="base" hangingPunct="0">
      <a:spcBef>
        <a:spcPct val="0"/>
      </a:spcBef>
      <a:spcAft>
        <a:spcPct val="0"/>
      </a:spcAft>
      <a:defRPr sz="2400" kern="1200">
        <a:solidFill>
          <a:schemeClr val="tx1"/>
        </a:solidFill>
        <a:latin typeface="Lucida Grande" pitchFamily="112" charset="0"/>
        <a:ea typeface="Geneva" pitchFamily="112" charset="-128"/>
        <a:cs typeface="+mn-cs"/>
      </a:defRPr>
    </a:lvl4pPr>
    <a:lvl5pPr marL="1828800" algn="l" rtl="0" eaLnBrk="0" fontAlgn="base" hangingPunct="0">
      <a:spcBef>
        <a:spcPct val="0"/>
      </a:spcBef>
      <a:spcAft>
        <a:spcPct val="0"/>
      </a:spcAft>
      <a:defRPr sz="2400" kern="1200">
        <a:solidFill>
          <a:schemeClr val="tx1"/>
        </a:solidFill>
        <a:latin typeface="Lucida Grande" pitchFamily="112" charset="0"/>
        <a:ea typeface="Geneva" pitchFamily="112" charset="-128"/>
        <a:cs typeface="+mn-cs"/>
      </a:defRPr>
    </a:lvl5pPr>
    <a:lvl6pPr marL="2286000" algn="l" defTabSz="914400" rtl="0" eaLnBrk="1" latinLnBrk="0" hangingPunct="1">
      <a:defRPr sz="2400" kern="1200">
        <a:solidFill>
          <a:schemeClr val="tx1"/>
        </a:solidFill>
        <a:latin typeface="Lucida Grande" pitchFamily="112" charset="0"/>
        <a:ea typeface="Geneva" pitchFamily="112" charset="-128"/>
        <a:cs typeface="+mn-cs"/>
      </a:defRPr>
    </a:lvl6pPr>
    <a:lvl7pPr marL="2743200" algn="l" defTabSz="914400" rtl="0" eaLnBrk="1" latinLnBrk="0" hangingPunct="1">
      <a:defRPr sz="2400" kern="1200">
        <a:solidFill>
          <a:schemeClr val="tx1"/>
        </a:solidFill>
        <a:latin typeface="Lucida Grande" pitchFamily="112" charset="0"/>
        <a:ea typeface="Geneva" pitchFamily="112" charset="-128"/>
        <a:cs typeface="+mn-cs"/>
      </a:defRPr>
    </a:lvl7pPr>
    <a:lvl8pPr marL="3200400" algn="l" defTabSz="914400" rtl="0" eaLnBrk="1" latinLnBrk="0" hangingPunct="1">
      <a:defRPr sz="2400" kern="1200">
        <a:solidFill>
          <a:schemeClr val="tx1"/>
        </a:solidFill>
        <a:latin typeface="Lucida Grande" pitchFamily="112" charset="0"/>
        <a:ea typeface="Geneva" pitchFamily="112" charset="-128"/>
        <a:cs typeface="+mn-cs"/>
      </a:defRPr>
    </a:lvl8pPr>
    <a:lvl9pPr marL="3657600" algn="l" defTabSz="914400" rtl="0" eaLnBrk="1" latinLnBrk="0" hangingPunct="1">
      <a:defRPr sz="2400" kern="1200">
        <a:solidFill>
          <a:schemeClr val="tx1"/>
        </a:solidFill>
        <a:latin typeface="Lucida Grande" pitchFamily="112" charset="0"/>
        <a:ea typeface="Geneva"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57" autoAdjust="0"/>
    <p:restoredTop sz="75915" autoAdjust="0"/>
  </p:normalViewPr>
  <p:slideViewPr>
    <p:cSldViewPr>
      <p:cViewPr varScale="1">
        <p:scale>
          <a:sx n="63" d="100"/>
          <a:sy n="63" d="100"/>
        </p:scale>
        <p:origin x="547"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7D985E4-D222-409E-A04C-9256EBFD88C3}" type="datetimeFigureOut">
              <a:rPr lang="en-US" smtClean="0"/>
              <a:pPr/>
              <a:t>2/2/2015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3451ED8-CF6B-4075-95AA-3CA4480C6CA3}" type="slidenum">
              <a:rPr lang="en-US" smtClean="0"/>
              <a:pPr/>
              <a:t>‹#›</a:t>
            </a:fld>
            <a:endParaRPr lang="en-US"/>
          </a:p>
        </p:txBody>
      </p:sp>
    </p:spTree>
    <p:extLst>
      <p:ext uri="{BB962C8B-B14F-4D97-AF65-F5344CB8AC3E}">
        <p14:creationId xmlns:p14="http://schemas.microsoft.com/office/powerpoint/2010/main" val="1574454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1C35275-4358-4D49-892D-3613D639F52F}" type="datetimeFigureOut">
              <a:rPr lang="en-US" smtClean="0"/>
              <a:pPr/>
              <a:t>2/2/2015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506CA1E-B74D-4E1E-937B-7E52668FB696}" type="slidenum">
              <a:rPr lang="en-US" smtClean="0"/>
              <a:pPr/>
              <a:t>‹#›</a:t>
            </a:fld>
            <a:endParaRPr lang="en-US"/>
          </a:p>
        </p:txBody>
      </p:sp>
    </p:spTree>
    <p:extLst>
      <p:ext uri="{BB962C8B-B14F-4D97-AF65-F5344CB8AC3E}">
        <p14:creationId xmlns:p14="http://schemas.microsoft.com/office/powerpoint/2010/main" val="1637513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06CA1E-B74D-4E1E-937B-7E52668FB696}" type="slidenum">
              <a:rPr lang="en-US" smtClean="0"/>
              <a:pPr/>
              <a:t>1</a:t>
            </a:fld>
            <a:endParaRPr lang="en-US"/>
          </a:p>
        </p:txBody>
      </p:sp>
    </p:spTree>
    <p:extLst>
      <p:ext uri="{BB962C8B-B14F-4D97-AF65-F5344CB8AC3E}">
        <p14:creationId xmlns:p14="http://schemas.microsoft.com/office/powerpoint/2010/main" val="298633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06CA1E-B74D-4E1E-937B-7E52668FB696}" type="slidenum">
              <a:rPr lang="en-US" smtClean="0"/>
              <a:pPr/>
              <a:t>12</a:t>
            </a:fld>
            <a:endParaRPr lang="en-US"/>
          </a:p>
        </p:txBody>
      </p:sp>
    </p:spTree>
    <p:extLst>
      <p:ext uri="{BB962C8B-B14F-4D97-AF65-F5344CB8AC3E}">
        <p14:creationId xmlns:p14="http://schemas.microsoft.com/office/powerpoint/2010/main" val="270554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Name</a:t>
            </a:r>
            <a:r>
              <a:rPr lang="en-US" baseline="0" dirty="0" smtClean="0"/>
              <a:t> and title. We organize and unite the power of individuals and organizations to address issues that impact them. On health care we have worked alongside many of you for many years to expand access to care and health, always from the consumer perspective or as we like to call consumers – people. </a:t>
            </a:r>
          </a:p>
          <a:p>
            <a:endParaRPr lang="en-US" baseline="0" dirty="0" smtClean="0"/>
          </a:p>
          <a:p>
            <a:r>
              <a:rPr lang="en-US" baseline="0" dirty="0" smtClean="0"/>
              <a:t>I’m excited to have so many people here today representing such diverse orgs because it’s you who will take health care access from policy to reality for people.</a:t>
            </a:r>
          </a:p>
        </p:txBody>
      </p:sp>
      <p:sp>
        <p:nvSpPr>
          <p:cNvPr id="4" name="Slide Number Placeholder 3"/>
          <p:cNvSpPr>
            <a:spLocks noGrp="1"/>
          </p:cNvSpPr>
          <p:nvPr>
            <p:ph type="sldNum" sz="quarter" idx="10"/>
          </p:nvPr>
        </p:nvSpPr>
        <p:spPr/>
        <p:txBody>
          <a:bodyPr/>
          <a:lstStyle/>
          <a:p>
            <a:fld id="{3506CA1E-B74D-4E1E-937B-7E52668FB696}" type="slidenum">
              <a:rPr lang="en-US" smtClean="0"/>
              <a:pPr/>
              <a:t>2</a:t>
            </a:fld>
            <a:endParaRPr lang="en-US"/>
          </a:p>
        </p:txBody>
      </p:sp>
    </p:spTree>
    <p:extLst>
      <p:ext uri="{BB962C8B-B14F-4D97-AF65-F5344CB8AC3E}">
        <p14:creationId xmlns:p14="http://schemas.microsoft.com/office/powerpoint/2010/main" val="256719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a:t>
            </a:r>
            <a:r>
              <a:rPr lang="en-US" baseline="0" dirty="0" err="1" smtClean="0"/>
              <a:t>MNCare</a:t>
            </a:r>
            <a:r>
              <a:rPr lang="en-US" baseline="0" dirty="0" smtClean="0"/>
              <a:t> and expanded MA. </a:t>
            </a:r>
          </a:p>
          <a:p>
            <a:r>
              <a:rPr lang="en-US" baseline="0" dirty="0" smtClean="0"/>
              <a:t>Those on the exchange are squeezed as much/more than in other states. </a:t>
            </a:r>
            <a:endParaRPr lang="en-US" dirty="0"/>
          </a:p>
        </p:txBody>
      </p:sp>
      <p:sp>
        <p:nvSpPr>
          <p:cNvPr id="4" name="Slide Number Placeholder 3"/>
          <p:cNvSpPr>
            <a:spLocks noGrp="1"/>
          </p:cNvSpPr>
          <p:nvPr>
            <p:ph type="sldNum" sz="quarter" idx="10"/>
          </p:nvPr>
        </p:nvSpPr>
        <p:spPr/>
        <p:txBody>
          <a:bodyPr/>
          <a:lstStyle/>
          <a:p>
            <a:fld id="{3506CA1E-B74D-4E1E-937B-7E52668FB696}" type="slidenum">
              <a:rPr lang="en-US" smtClean="0"/>
              <a:pPr/>
              <a:t>4</a:t>
            </a:fld>
            <a:endParaRPr lang="en-US"/>
          </a:p>
        </p:txBody>
      </p:sp>
    </p:spTree>
    <p:extLst>
      <p:ext uri="{BB962C8B-B14F-4D97-AF65-F5344CB8AC3E}">
        <p14:creationId xmlns:p14="http://schemas.microsoft.com/office/powerpoint/2010/main" val="325695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it all wash out</a:t>
            </a:r>
            <a:r>
              <a:rPr lang="en-US" baseline="0" dirty="0" smtClean="0"/>
              <a:t> – what does it mean for consumers?</a:t>
            </a:r>
            <a:endParaRPr lang="en-US" dirty="0"/>
          </a:p>
        </p:txBody>
      </p:sp>
      <p:sp>
        <p:nvSpPr>
          <p:cNvPr id="4" name="Slide Number Placeholder 3"/>
          <p:cNvSpPr>
            <a:spLocks noGrp="1"/>
          </p:cNvSpPr>
          <p:nvPr>
            <p:ph type="sldNum" sz="quarter" idx="10"/>
          </p:nvPr>
        </p:nvSpPr>
        <p:spPr/>
        <p:txBody>
          <a:bodyPr/>
          <a:lstStyle/>
          <a:p>
            <a:fld id="{3506CA1E-B74D-4E1E-937B-7E52668FB696}" type="slidenum">
              <a:rPr lang="en-US" smtClean="0"/>
              <a:pPr/>
              <a:t>5</a:t>
            </a:fld>
            <a:endParaRPr lang="en-US"/>
          </a:p>
        </p:txBody>
      </p:sp>
    </p:spTree>
    <p:extLst>
      <p:ext uri="{BB962C8B-B14F-4D97-AF65-F5344CB8AC3E}">
        <p14:creationId xmlns:p14="http://schemas.microsoft.com/office/powerpoint/2010/main" val="25891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 QHPS on MNsure – 76</a:t>
            </a:r>
            <a:r>
              <a:rPr lang="en-US" baseline="0" dirty="0" smtClean="0"/>
              <a:t> non-catastrophic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a:t>
            </a:r>
            <a:r>
              <a:rPr lang="en-US" baseline="0" dirty="0" smtClean="0"/>
              <a:t> catastrophic – 7 in metro, 1 not in metro. 76 non-catastrophic plans in metro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(24 CSR for those who qualify)</a:t>
            </a:r>
            <a:endParaRPr lang="en-US" dirty="0" smtClean="0"/>
          </a:p>
          <a:p>
            <a:r>
              <a:rPr lang="en-US" dirty="0" smtClean="0"/>
              <a:t>3 $13,200</a:t>
            </a:r>
            <a:r>
              <a:rPr lang="en-US" baseline="0" dirty="0" smtClean="0"/>
              <a:t> Family D Bronze, all embedded; all 7 Catastrophic are $13,200 </a:t>
            </a:r>
            <a:r>
              <a:rPr lang="en-US" baseline="0" dirty="0" err="1" smtClean="0"/>
              <a:t>Fam</a:t>
            </a:r>
            <a:r>
              <a:rPr lang="en-US" baseline="0" dirty="0" smtClean="0"/>
              <a:t> D mix of embedded and catastrophic</a:t>
            </a:r>
          </a:p>
          <a:p>
            <a:r>
              <a:rPr lang="en-US" baseline="0" dirty="0" smtClean="0"/>
              <a:t>32 Embedded, 33 Aggregate</a:t>
            </a:r>
          </a:p>
          <a:p>
            <a:r>
              <a:rPr lang="en-US" baseline="0" dirty="0" smtClean="0"/>
              <a:t>CSR only applies to 200-250 FPL in MN. </a:t>
            </a:r>
            <a:endParaRPr lang="en-US" dirty="0"/>
          </a:p>
        </p:txBody>
      </p:sp>
      <p:sp>
        <p:nvSpPr>
          <p:cNvPr id="4" name="Slide Number Placeholder 3"/>
          <p:cNvSpPr>
            <a:spLocks noGrp="1"/>
          </p:cNvSpPr>
          <p:nvPr>
            <p:ph type="sldNum" sz="quarter" idx="10"/>
          </p:nvPr>
        </p:nvSpPr>
        <p:spPr/>
        <p:txBody>
          <a:bodyPr/>
          <a:lstStyle/>
          <a:p>
            <a:fld id="{3506CA1E-B74D-4E1E-937B-7E52668FB696}" type="slidenum">
              <a:rPr lang="en-US" smtClean="0"/>
              <a:pPr/>
              <a:t>6</a:t>
            </a:fld>
            <a:endParaRPr lang="en-US"/>
          </a:p>
        </p:txBody>
      </p:sp>
    </p:spTree>
    <p:extLst>
      <p:ext uri="{BB962C8B-B14F-4D97-AF65-F5344CB8AC3E}">
        <p14:creationId xmlns:p14="http://schemas.microsoft.com/office/powerpoint/2010/main" val="137037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spending as opposed to OOP limit, but MOOP is all we could go by in</a:t>
            </a:r>
            <a:r>
              <a:rPr lang="en-US" baseline="0" dirty="0" smtClean="0"/>
              <a:t> the plans</a:t>
            </a:r>
            <a:endParaRPr lang="en-US" dirty="0"/>
          </a:p>
        </p:txBody>
      </p:sp>
      <p:sp>
        <p:nvSpPr>
          <p:cNvPr id="4" name="Slide Number Placeholder 3"/>
          <p:cNvSpPr>
            <a:spLocks noGrp="1"/>
          </p:cNvSpPr>
          <p:nvPr>
            <p:ph type="sldNum" sz="quarter" idx="10"/>
          </p:nvPr>
        </p:nvSpPr>
        <p:spPr/>
        <p:txBody>
          <a:bodyPr/>
          <a:lstStyle/>
          <a:p>
            <a:fld id="{3506CA1E-B74D-4E1E-937B-7E52668FB696}" type="slidenum">
              <a:rPr lang="en-US" smtClean="0"/>
              <a:pPr/>
              <a:t>7</a:t>
            </a:fld>
            <a:endParaRPr lang="en-US"/>
          </a:p>
        </p:txBody>
      </p:sp>
    </p:spTree>
    <p:extLst>
      <p:ext uri="{BB962C8B-B14F-4D97-AF65-F5344CB8AC3E}">
        <p14:creationId xmlns:p14="http://schemas.microsoft.com/office/powerpoint/2010/main" val="1188214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smtClean="0">
                <a:solidFill>
                  <a:srgbClr val="000000"/>
                </a:solidFill>
                <a:latin typeface="Calibri" panose="020F0502020204030204" pitchFamily="34" charset="0"/>
                <a:ea typeface="Calibri" panose="020F0502020204030204" pitchFamily="34" charset="0"/>
              </a:rPr>
              <a:t>Here's what our BHP does for enrollees compared to old </a:t>
            </a:r>
            <a:r>
              <a:rPr lang="en-US" dirty="0" err="1" smtClean="0">
                <a:solidFill>
                  <a:srgbClr val="000000"/>
                </a:solidFill>
                <a:latin typeface="Calibri" panose="020F0502020204030204" pitchFamily="34" charset="0"/>
                <a:ea typeface="Calibri" panose="020F0502020204030204" pitchFamily="34" charset="0"/>
              </a:rPr>
              <a:t>MNCare</a:t>
            </a:r>
            <a:r>
              <a:rPr lang="en-US" smtClean="0">
                <a:solidFill>
                  <a:srgbClr val="000000"/>
                </a:solidFill>
                <a:latin typeface="Calibri" panose="020F0502020204030204" pitchFamily="34" charset="0"/>
                <a:ea typeface="Calibri" panose="020F0502020204030204" pitchFamily="34" charset="0"/>
              </a:rPr>
              <a:t> program</a:t>
            </a:r>
          </a:p>
          <a:p>
            <a:pPr marL="0" marR="0">
              <a:spcBef>
                <a:spcPts val="0"/>
              </a:spcBef>
              <a:spcAft>
                <a:spcPts val="0"/>
              </a:spcAft>
            </a:pPr>
            <a:endParaRPr lang="en-US" dirty="0" smtClean="0">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3506CA1E-B74D-4E1E-937B-7E52668FB696}" type="slidenum">
              <a:rPr lang="en-US" smtClean="0"/>
              <a:pPr/>
              <a:t>9</a:t>
            </a:fld>
            <a:endParaRPr lang="en-US"/>
          </a:p>
        </p:txBody>
      </p:sp>
    </p:spTree>
    <p:extLst>
      <p:ext uri="{BB962C8B-B14F-4D97-AF65-F5344CB8AC3E}">
        <p14:creationId xmlns:p14="http://schemas.microsoft.com/office/powerpoint/2010/main" val="226606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Calibri" panose="020F0502020204030204" pitchFamily="34" charset="0"/>
                <a:ea typeface="Calibri" panose="020F0502020204030204" pitchFamily="34" charset="0"/>
              </a:rPr>
              <a:t>Paid for w HCAF - show what that is, when passed</a:t>
            </a:r>
            <a:endParaRPr lang="en-US" dirty="0" smtClean="0">
              <a:effectLst/>
              <a:latin typeface="Times New Roman" panose="02020603050405020304" pitchFamily="18" charset="0"/>
              <a:ea typeface="Calibri" panose="020F0502020204030204" pitchFamily="34" charset="0"/>
            </a:endParaRPr>
          </a:p>
          <a:p>
            <a:endParaRPr lang="en-US" dirty="0" smtClean="0"/>
          </a:p>
          <a:p>
            <a:r>
              <a:rPr lang="en-US" dirty="0" smtClean="0"/>
              <a:t>Good news is that we still have PT and can fight to de-sunset it, and huge admin commit to keep </a:t>
            </a:r>
            <a:r>
              <a:rPr lang="en-US" dirty="0" err="1" smtClean="0"/>
              <a:t>MNCare</a:t>
            </a:r>
            <a:r>
              <a:rPr lang="en-US" dirty="0" smtClean="0"/>
              <a:t>. Good news for other states is you would likely not be punished as MN is for low premiums and already having BHP pop outside your market. But obviously not the best news</a:t>
            </a:r>
          </a:p>
          <a:p>
            <a:endParaRPr lang="en-US" dirty="0" smtClean="0"/>
          </a:p>
          <a:p>
            <a:r>
              <a:rPr lang="en-US" dirty="0" smtClean="0"/>
              <a:t>(compared to 2013 projections of about $300M and $850M respectively)</a:t>
            </a:r>
          </a:p>
          <a:p>
            <a:r>
              <a:rPr lang="en-US" dirty="0" smtClean="0"/>
              <a:t>​​$910 M revenue projected for 2015</a:t>
            </a:r>
          </a:p>
          <a:p>
            <a:r>
              <a:rPr lang="en-US" dirty="0" smtClean="0"/>
              <a:t>$651 M 2% provider tax and 1% gross premium tax </a:t>
            </a:r>
          </a:p>
          <a:p>
            <a:r>
              <a:rPr lang="en-US" dirty="0" smtClean="0"/>
              <a:t>$34M premiums</a:t>
            </a:r>
          </a:p>
          <a:p>
            <a:r>
              <a:rPr lang="en-US" dirty="0" smtClean="0"/>
              <a:t>$154M federal BHP $ - projected to grow to $353M 2016</a:t>
            </a:r>
          </a:p>
          <a:p>
            <a:endParaRPr lang="en-US" dirty="0"/>
          </a:p>
        </p:txBody>
      </p:sp>
      <p:sp>
        <p:nvSpPr>
          <p:cNvPr id="4" name="Slide Number Placeholder 3"/>
          <p:cNvSpPr>
            <a:spLocks noGrp="1"/>
          </p:cNvSpPr>
          <p:nvPr>
            <p:ph type="sldNum" sz="quarter" idx="10"/>
          </p:nvPr>
        </p:nvSpPr>
        <p:spPr/>
        <p:txBody>
          <a:bodyPr/>
          <a:lstStyle/>
          <a:p>
            <a:fld id="{3506CA1E-B74D-4E1E-937B-7E52668FB696}" type="slidenum">
              <a:rPr lang="en-US" smtClean="0"/>
              <a:pPr/>
              <a:t>10</a:t>
            </a:fld>
            <a:endParaRPr lang="en-US"/>
          </a:p>
        </p:txBody>
      </p:sp>
    </p:spTree>
    <p:extLst>
      <p:ext uri="{BB962C8B-B14F-4D97-AF65-F5344CB8AC3E}">
        <p14:creationId xmlns:p14="http://schemas.microsoft.com/office/powerpoint/2010/main" val="41032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Calibri" panose="020F0502020204030204" pitchFamily="34" charset="0"/>
                <a:ea typeface="Calibri" panose="020F0502020204030204" pitchFamily="34" charset="0"/>
              </a:rPr>
              <a:t>combine power of individual dollars (less), fed dollars (about same) and state dollars (more) to leverage better bang for buck, AND amplify current experiments in delivery reform</a:t>
            </a:r>
            <a:endParaRPr lang="en-US" dirty="0" smtClean="0">
              <a:effectLst/>
              <a:latin typeface="Times New Roman" panose="02020603050405020304" pitchFamily="18" charset="0"/>
              <a:ea typeface="Calibri" panose="020F0502020204030204" pitchFamily="34" charset="0"/>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Contracting, transparency, and delivery reforms can lower costs shift $$ to care.</a:t>
            </a:r>
          </a:p>
          <a:p>
            <a:endParaRPr lang="en-US" dirty="0"/>
          </a:p>
        </p:txBody>
      </p:sp>
      <p:sp>
        <p:nvSpPr>
          <p:cNvPr id="4" name="Slide Number Placeholder 3"/>
          <p:cNvSpPr>
            <a:spLocks noGrp="1"/>
          </p:cNvSpPr>
          <p:nvPr>
            <p:ph type="sldNum" sz="quarter" idx="10"/>
          </p:nvPr>
        </p:nvSpPr>
        <p:spPr/>
        <p:txBody>
          <a:bodyPr/>
          <a:lstStyle/>
          <a:p>
            <a:fld id="{3506CA1E-B74D-4E1E-937B-7E52668FB696}" type="slidenum">
              <a:rPr lang="en-US" smtClean="0"/>
              <a:pPr/>
              <a:t>11</a:t>
            </a:fld>
            <a:endParaRPr lang="en-US"/>
          </a:p>
        </p:txBody>
      </p:sp>
    </p:spTree>
    <p:extLst>
      <p:ext uri="{BB962C8B-B14F-4D97-AF65-F5344CB8AC3E}">
        <p14:creationId xmlns:p14="http://schemas.microsoft.com/office/powerpoint/2010/main" val="418699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5DBFA1-E716-403D-94F2-9BDF0E7A205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A483DE-A134-49BF-B34F-84455F3887F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2900D1-2BC4-4143-A0A7-1EA9D21AF8D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518B61-1B09-437F-A9AC-989449E7FE0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EC7154-D0AA-43D8-A309-3C17D4AE3FA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267AAD-6499-48FC-88B9-9AD4BA7DF4B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58C2B1-D9E4-4F4B-B4DB-4BC4AF675DC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29E510-1303-4544-8F1D-B9638272F5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6BA3B76-7AD2-4BC7-B136-809B202971C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57B23D-0095-40AA-B675-7779632722C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5A0726-EDBB-4BF2-8155-349C0E1CC6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E1DDACD6-BC56-4D3B-AB1C-2FCB8710D4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Lucida Grande" pitchFamily="112" charset="0"/>
          <a:ea typeface="Geneva" pitchFamily="112" charset="-128"/>
        </a:defRPr>
      </a:lvl2pPr>
      <a:lvl3pPr algn="ctr" rtl="0" fontAlgn="base">
        <a:spcBef>
          <a:spcPct val="0"/>
        </a:spcBef>
        <a:spcAft>
          <a:spcPct val="0"/>
        </a:spcAft>
        <a:defRPr sz="4400">
          <a:solidFill>
            <a:schemeClr val="tx2"/>
          </a:solidFill>
          <a:latin typeface="Lucida Grande" pitchFamily="112" charset="0"/>
          <a:ea typeface="Geneva" pitchFamily="112" charset="-128"/>
        </a:defRPr>
      </a:lvl3pPr>
      <a:lvl4pPr algn="ctr" rtl="0" fontAlgn="base">
        <a:spcBef>
          <a:spcPct val="0"/>
        </a:spcBef>
        <a:spcAft>
          <a:spcPct val="0"/>
        </a:spcAft>
        <a:defRPr sz="4400">
          <a:solidFill>
            <a:schemeClr val="tx2"/>
          </a:solidFill>
          <a:latin typeface="Lucida Grande" pitchFamily="112" charset="0"/>
          <a:ea typeface="Geneva" pitchFamily="112" charset="-128"/>
        </a:defRPr>
      </a:lvl4pPr>
      <a:lvl5pPr algn="ctr" rtl="0" fontAlgn="base">
        <a:spcBef>
          <a:spcPct val="0"/>
        </a:spcBef>
        <a:spcAft>
          <a:spcPct val="0"/>
        </a:spcAft>
        <a:defRPr sz="4400">
          <a:solidFill>
            <a:schemeClr val="tx2"/>
          </a:solidFill>
          <a:latin typeface="Lucida Grande" pitchFamily="112" charset="0"/>
          <a:ea typeface="Geneva" pitchFamily="112" charset="-128"/>
        </a:defRPr>
      </a:lvl5pPr>
      <a:lvl6pPr marL="457200" algn="ctr" rtl="0" fontAlgn="base">
        <a:spcBef>
          <a:spcPct val="0"/>
        </a:spcBef>
        <a:spcAft>
          <a:spcPct val="0"/>
        </a:spcAft>
        <a:defRPr sz="4400">
          <a:solidFill>
            <a:schemeClr val="tx2"/>
          </a:solidFill>
          <a:latin typeface="Lucida Grande" pitchFamily="112" charset="0"/>
          <a:ea typeface="Geneva" pitchFamily="112" charset="-128"/>
        </a:defRPr>
      </a:lvl6pPr>
      <a:lvl7pPr marL="914400" algn="ctr" rtl="0" fontAlgn="base">
        <a:spcBef>
          <a:spcPct val="0"/>
        </a:spcBef>
        <a:spcAft>
          <a:spcPct val="0"/>
        </a:spcAft>
        <a:defRPr sz="4400">
          <a:solidFill>
            <a:schemeClr val="tx2"/>
          </a:solidFill>
          <a:latin typeface="Lucida Grande" pitchFamily="112" charset="0"/>
          <a:ea typeface="Geneva" pitchFamily="112" charset="-128"/>
        </a:defRPr>
      </a:lvl7pPr>
      <a:lvl8pPr marL="1371600" algn="ctr" rtl="0" fontAlgn="base">
        <a:spcBef>
          <a:spcPct val="0"/>
        </a:spcBef>
        <a:spcAft>
          <a:spcPct val="0"/>
        </a:spcAft>
        <a:defRPr sz="4400">
          <a:solidFill>
            <a:schemeClr val="tx2"/>
          </a:solidFill>
          <a:latin typeface="Lucida Grande" pitchFamily="112" charset="0"/>
          <a:ea typeface="Geneva" pitchFamily="112" charset="-128"/>
        </a:defRPr>
      </a:lvl8pPr>
      <a:lvl9pPr marL="1828800" algn="ctr" rtl="0" fontAlgn="base">
        <a:spcBef>
          <a:spcPct val="0"/>
        </a:spcBef>
        <a:spcAft>
          <a:spcPct val="0"/>
        </a:spcAft>
        <a:defRPr sz="4400">
          <a:solidFill>
            <a:schemeClr val="tx2"/>
          </a:solidFill>
          <a:latin typeface="Lucida Grande" pitchFamily="112" charset="0"/>
          <a:ea typeface="Geneva" pitchFamily="11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Sarah@TakeActionMinnesot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p>
        </p:txBody>
      </p:sp>
      <p:sp>
        <p:nvSpPr>
          <p:cNvPr id="3075" name="Rectangle 3"/>
          <p:cNvSpPr>
            <a:spLocks noGrp="1" noChangeArrowheads="1"/>
          </p:cNvSpPr>
          <p:nvPr>
            <p:ph type="body" idx="1"/>
          </p:nvPr>
        </p:nvSpPr>
        <p:spPr/>
        <p:txBody>
          <a:bodyPr/>
          <a:lstStyle/>
          <a:p>
            <a:endParaRPr lang="en-US"/>
          </a:p>
        </p:txBody>
      </p:sp>
      <p:pic>
        <p:nvPicPr>
          <p:cNvPr id="3077" name="Picture 5" descr="PPcover_v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Care Access Fund</a:t>
            </a:r>
            <a:endParaRPr lang="en-US" b="1" dirty="0"/>
          </a:p>
        </p:txBody>
      </p:sp>
      <p:sp>
        <p:nvSpPr>
          <p:cNvPr id="3" name="Content Placeholder 2"/>
          <p:cNvSpPr>
            <a:spLocks noGrp="1"/>
          </p:cNvSpPr>
          <p:nvPr>
            <p:ph idx="1"/>
          </p:nvPr>
        </p:nvSpPr>
        <p:spPr>
          <a:xfrm>
            <a:off x="685800" y="1752600"/>
            <a:ext cx="7772400" cy="4343400"/>
          </a:xfrm>
        </p:spPr>
        <p:txBody>
          <a:bodyPr/>
          <a:lstStyle/>
          <a:p>
            <a:r>
              <a:rPr lang="en-US" dirty="0" smtClean="0"/>
              <a:t>Established in 1992 with the creation of </a:t>
            </a:r>
            <a:r>
              <a:rPr lang="en-US" dirty="0" err="1" smtClean="0"/>
              <a:t>MNCare</a:t>
            </a:r>
            <a:endParaRPr lang="en-US" dirty="0" smtClean="0"/>
          </a:p>
          <a:p>
            <a:r>
              <a:rPr lang="en-US" dirty="0" smtClean="0"/>
              <a:t>​​Over ½ of 2015 revenue projected to come from 2</a:t>
            </a:r>
            <a:r>
              <a:rPr lang="en-US" dirty="0"/>
              <a:t>% provider tax </a:t>
            </a:r>
            <a:endParaRPr lang="en-US" dirty="0" smtClean="0"/>
          </a:p>
          <a:p>
            <a:r>
              <a:rPr lang="en-US" dirty="0" smtClean="0"/>
              <a:t>BHP$ Next biggest chunk, projected to grow. </a:t>
            </a:r>
          </a:p>
          <a:p>
            <a:r>
              <a:rPr lang="en-US" dirty="0" smtClean="0"/>
              <a:t>1% Premium tax, </a:t>
            </a:r>
            <a:r>
              <a:rPr lang="en-US" dirty="0" err="1" smtClean="0"/>
              <a:t>MNCare</a:t>
            </a:r>
            <a:r>
              <a:rPr lang="en-US" dirty="0" smtClean="0"/>
              <a:t> premiums and odds and ends make up the rest</a:t>
            </a:r>
            <a:endParaRPr lang="en-US" dirty="0"/>
          </a:p>
          <a:p>
            <a:pPr marL="0" indent="0">
              <a:buNone/>
            </a:pPr>
            <a:r>
              <a:rPr lang="en-US" dirty="0"/>
              <a:t/>
            </a:r>
            <a:br>
              <a:rPr lang="en-US" dirty="0"/>
            </a:br>
            <a:r>
              <a:rPr lang="en-US" dirty="0"/>
              <a:t/>
            </a:r>
            <a:br>
              <a:rPr lang="en-US" dirty="0"/>
            </a:br>
            <a:endParaRPr lang="en-US" dirty="0"/>
          </a:p>
          <a:p>
            <a:r>
              <a:rPr lang="en-US" dirty="0"/>
              <a:t>Pays for: </a:t>
            </a:r>
            <a:r>
              <a:rPr lang="en-US" dirty="0" err="1"/>
              <a:t>MNCare</a:t>
            </a:r>
            <a:r>
              <a:rPr lang="en-US" dirty="0"/>
              <a:t>, some MA expansion costs, a little medical education, health care access and quality improvement initiatives, admin. </a:t>
            </a:r>
          </a:p>
          <a:p>
            <a:endParaRPr lang="en-US" dirty="0"/>
          </a:p>
        </p:txBody>
      </p:sp>
    </p:spTree>
    <p:extLst>
      <p:ext uri="{BB962C8B-B14F-4D97-AF65-F5344CB8AC3E}">
        <p14:creationId xmlns:p14="http://schemas.microsoft.com/office/powerpoint/2010/main" val="3941443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Affordability Strategies</a:t>
            </a:r>
            <a:endParaRPr lang="en-US" dirty="0"/>
          </a:p>
        </p:txBody>
      </p:sp>
      <p:sp>
        <p:nvSpPr>
          <p:cNvPr id="3" name="Content Placeholder 2"/>
          <p:cNvSpPr>
            <a:spLocks noGrp="1"/>
          </p:cNvSpPr>
          <p:nvPr>
            <p:ph idx="1"/>
          </p:nvPr>
        </p:nvSpPr>
        <p:spPr/>
        <p:txBody>
          <a:bodyPr/>
          <a:lstStyle/>
          <a:p>
            <a:r>
              <a:rPr lang="en-US" dirty="0" smtClean="0"/>
              <a:t>Keep </a:t>
            </a:r>
            <a:r>
              <a:rPr lang="en-US" dirty="0" err="1" smtClean="0"/>
              <a:t>MinnesotaCare</a:t>
            </a:r>
            <a:r>
              <a:rPr lang="en-US" dirty="0" smtClean="0"/>
              <a:t> Strong</a:t>
            </a:r>
          </a:p>
          <a:p>
            <a:r>
              <a:rPr lang="en-US" dirty="0" smtClean="0"/>
              <a:t>Expand </a:t>
            </a:r>
            <a:r>
              <a:rPr lang="en-US" dirty="0" err="1" smtClean="0"/>
              <a:t>MNCare</a:t>
            </a:r>
            <a:r>
              <a:rPr lang="en-US" dirty="0" smtClean="0"/>
              <a:t> up to 275-400% FPL</a:t>
            </a:r>
          </a:p>
          <a:p>
            <a:r>
              <a:rPr lang="en-US" dirty="0" smtClean="0"/>
              <a:t>Improve QHP quality through Active Purchaser and/or Plan Standardization</a:t>
            </a:r>
          </a:p>
          <a:p>
            <a:r>
              <a:rPr lang="en-US" dirty="0" smtClean="0"/>
              <a:t>Mind the profits – Hospitals, Carriers have growing reserves. Public program profitability is up. </a:t>
            </a:r>
            <a:endParaRPr lang="en-US" dirty="0"/>
          </a:p>
        </p:txBody>
      </p:sp>
    </p:spTree>
    <p:extLst>
      <p:ext uri="{BB962C8B-B14F-4D97-AF65-F5344CB8AC3E}">
        <p14:creationId xmlns:p14="http://schemas.microsoft.com/office/powerpoint/2010/main" val="4283104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content_v2"/>
          <p:cNvPicPr>
            <a:picLocks noChangeAspect="1" noChangeArrowheads="1"/>
          </p:cNvPicPr>
          <p:nvPr/>
        </p:nvPicPr>
        <p:blipFill>
          <a:blip r:embed="rId3" cstate="print"/>
          <a:srcRect/>
          <a:stretch>
            <a:fillRect/>
          </a:stretch>
        </p:blipFill>
        <p:spPr bwMode="auto">
          <a:xfrm>
            <a:off x="0" y="10886"/>
            <a:ext cx="9144000" cy="6858000"/>
          </a:xfrm>
          <a:prstGeom prst="rect">
            <a:avLst/>
          </a:prstGeom>
          <a:noFill/>
        </p:spPr>
      </p:pic>
      <p:sp>
        <p:nvSpPr>
          <p:cNvPr id="5122" name="Rectangle 2"/>
          <p:cNvSpPr>
            <a:spLocks noGrp="1" noChangeArrowheads="1"/>
          </p:cNvSpPr>
          <p:nvPr>
            <p:ph type="title"/>
          </p:nvPr>
        </p:nvSpPr>
        <p:spPr/>
        <p:txBody>
          <a:bodyPr anchor="t"/>
          <a:lstStyle/>
          <a:p>
            <a:pPr algn="l"/>
            <a:endParaRPr lang="en-US" sz="5400" dirty="0">
              <a:solidFill>
                <a:schemeClr val="tx1"/>
              </a:solidFill>
              <a:latin typeface="Knockout 52 Cruiserweight" pitchFamily="50" charset="0"/>
            </a:endParaRPr>
          </a:p>
        </p:txBody>
      </p:sp>
      <p:sp>
        <p:nvSpPr>
          <p:cNvPr id="5123" name="Rectangle 3"/>
          <p:cNvSpPr>
            <a:spLocks noGrp="1" noChangeArrowheads="1"/>
          </p:cNvSpPr>
          <p:nvPr>
            <p:ph type="body" idx="1"/>
          </p:nvPr>
        </p:nvSpPr>
        <p:spPr>
          <a:xfrm>
            <a:off x="685800" y="3200400"/>
            <a:ext cx="4876800" cy="2895600"/>
          </a:xfrm>
        </p:spPr>
        <p:txBody>
          <a:bodyPr/>
          <a:lstStyle/>
          <a:p>
            <a:pPr marL="0" indent="0">
              <a:buNone/>
            </a:pPr>
            <a:endParaRPr lang="en-US" sz="2400" dirty="0">
              <a:solidFill>
                <a:schemeClr val="bg1"/>
              </a:solidFill>
              <a:latin typeface="Calibri" pitchFamily="34" charset="0"/>
              <a:cs typeface="Calibri" pitchFamily="34" charset="0"/>
            </a:endParaRPr>
          </a:p>
        </p:txBody>
      </p:sp>
      <p:sp>
        <p:nvSpPr>
          <p:cNvPr id="5125" name="Rectangle 5"/>
          <p:cNvSpPr>
            <a:spLocks noChangeArrowheads="1"/>
          </p:cNvSpPr>
          <p:nvPr/>
        </p:nvSpPr>
        <p:spPr bwMode="auto">
          <a:xfrm>
            <a:off x="6629400" y="1676400"/>
            <a:ext cx="2133600" cy="3276600"/>
          </a:xfrm>
          <a:prstGeom prst="rect">
            <a:avLst/>
          </a:prstGeom>
          <a:noFill/>
          <a:ln w="9525">
            <a:noFill/>
            <a:miter lim="800000"/>
            <a:headEnd/>
            <a:tailEnd/>
          </a:ln>
        </p:spPr>
        <p:txBody>
          <a:bodyPr wrap="none"/>
          <a:lstStyle/>
          <a:p>
            <a:pPr marL="342900" indent="-342900" eaLnBrk="1" hangingPunct="1">
              <a:lnSpc>
                <a:spcPct val="80000"/>
              </a:lnSpc>
              <a:spcBef>
                <a:spcPct val="20000"/>
              </a:spcBef>
            </a:pPr>
            <a:r>
              <a:rPr lang="en-US" sz="1600" dirty="0" smtClean="0">
                <a:latin typeface="GeoSlab703 Md BT" pitchFamily="18" charset="0"/>
              </a:rPr>
              <a:t>For more </a:t>
            </a:r>
          </a:p>
          <a:p>
            <a:pPr marL="342900" indent="-342900" eaLnBrk="1" hangingPunct="1">
              <a:lnSpc>
                <a:spcPct val="80000"/>
              </a:lnSpc>
              <a:spcBef>
                <a:spcPct val="20000"/>
              </a:spcBef>
            </a:pPr>
            <a:r>
              <a:rPr lang="en-US" sz="1600" dirty="0" smtClean="0">
                <a:latin typeface="GeoSlab703 Md BT" pitchFamily="18" charset="0"/>
              </a:rPr>
              <a:t>information or to get</a:t>
            </a:r>
          </a:p>
          <a:p>
            <a:pPr marL="342900" indent="-342900" eaLnBrk="1" hangingPunct="1">
              <a:lnSpc>
                <a:spcPct val="80000"/>
              </a:lnSpc>
              <a:spcBef>
                <a:spcPct val="20000"/>
              </a:spcBef>
            </a:pPr>
            <a:r>
              <a:rPr lang="en-US" sz="1600" dirty="0" smtClean="0">
                <a:latin typeface="GeoSlab703 Md BT" pitchFamily="18" charset="0"/>
              </a:rPr>
              <a:t> involved, contact </a:t>
            </a:r>
          </a:p>
          <a:p>
            <a:pPr marL="342900" indent="-342900" eaLnBrk="1" hangingPunct="1">
              <a:lnSpc>
                <a:spcPct val="80000"/>
              </a:lnSpc>
              <a:spcBef>
                <a:spcPct val="20000"/>
              </a:spcBef>
            </a:pPr>
            <a:r>
              <a:rPr lang="en-US" sz="1600" dirty="0" smtClean="0">
                <a:latin typeface="GeoSlab703 Md BT" pitchFamily="18" charset="0"/>
                <a:hlinkClick r:id="rId4"/>
              </a:rPr>
              <a:t>Sarah@</a:t>
            </a:r>
          </a:p>
          <a:p>
            <a:pPr marL="342900" indent="-342900" eaLnBrk="1" hangingPunct="1">
              <a:lnSpc>
                <a:spcPct val="80000"/>
              </a:lnSpc>
              <a:spcBef>
                <a:spcPct val="20000"/>
              </a:spcBef>
            </a:pPr>
            <a:r>
              <a:rPr lang="en-US" sz="1600" dirty="0" smtClean="0">
                <a:latin typeface="GeoSlab703 Md BT" pitchFamily="18" charset="0"/>
                <a:hlinkClick r:id="rId4"/>
              </a:rPr>
              <a:t>TakeActionMinnesota.org</a:t>
            </a:r>
            <a:endParaRPr lang="en-US" sz="1600" dirty="0" smtClean="0">
              <a:latin typeface="GeoSlab703 Md BT" pitchFamily="18" charset="0"/>
            </a:endParaRPr>
          </a:p>
          <a:p>
            <a:pPr marL="342900" indent="-342900" eaLnBrk="1" hangingPunct="1">
              <a:lnSpc>
                <a:spcPct val="80000"/>
              </a:lnSpc>
              <a:spcBef>
                <a:spcPct val="20000"/>
              </a:spcBef>
            </a:pPr>
            <a:endParaRPr lang="en-US" sz="1600" dirty="0">
              <a:latin typeface="GeoSlab703 Md BT"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PPtitle_v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50" name="Rectangle 2"/>
          <p:cNvSpPr>
            <a:spLocks noGrp="1" noChangeArrowheads="1"/>
          </p:cNvSpPr>
          <p:nvPr>
            <p:ph type="ctrTitle"/>
          </p:nvPr>
        </p:nvSpPr>
        <p:spPr>
          <a:xfrm>
            <a:off x="1066800" y="1981200"/>
            <a:ext cx="7772400" cy="1981200"/>
          </a:xfrm>
        </p:spPr>
        <p:txBody>
          <a:bodyPr anchor="t"/>
          <a:lstStyle/>
          <a:p>
            <a:pPr algn="l"/>
            <a:r>
              <a:rPr lang="en-US" sz="5400" dirty="0" smtClean="0">
                <a:solidFill>
                  <a:schemeClr val="bg1"/>
                </a:solidFill>
                <a:latin typeface="Arial" pitchFamily="34" charset="0"/>
                <a:cs typeface="Arial" pitchFamily="34" charset="0"/>
              </a:rPr>
              <a:t>BHP and Other Affordability Strategies in MN</a:t>
            </a:r>
            <a:endParaRPr lang="en-US" dirty="0">
              <a:latin typeface="Arial" pitchFamily="34" charset="0"/>
              <a:cs typeface="Arial" pitchFamily="34" charset="0"/>
            </a:endParaRPr>
          </a:p>
        </p:txBody>
      </p:sp>
      <p:sp>
        <p:nvSpPr>
          <p:cNvPr id="2051" name="Rectangle 3"/>
          <p:cNvSpPr>
            <a:spLocks noGrp="1" noChangeArrowheads="1"/>
          </p:cNvSpPr>
          <p:nvPr>
            <p:ph type="subTitle" idx="1"/>
          </p:nvPr>
        </p:nvSpPr>
        <p:spPr>
          <a:xfrm>
            <a:off x="1066800" y="4572000"/>
            <a:ext cx="6400800" cy="1524000"/>
          </a:xfrm>
        </p:spPr>
        <p:txBody>
          <a:bodyPr/>
          <a:lstStyle/>
          <a:p>
            <a:pPr algn="l"/>
            <a:endParaRPr lang="en-US" sz="2400"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Minnesota</a:t>
            </a:r>
            <a:endParaRPr lang="en-US" dirty="0"/>
          </a:p>
        </p:txBody>
      </p:sp>
      <p:sp>
        <p:nvSpPr>
          <p:cNvPr id="3" name="Content Placeholder 2"/>
          <p:cNvSpPr>
            <a:spLocks noGrp="1"/>
          </p:cNvSpPr>
          <p:nvPr>
            <p:ph idx="1"/>
          </p:nvPr>
        </p:nvSpPr>
        <p:spPr/>
        <p:txBody>
          <a:bodyPr/>
          <a:lstStyle/>
          <a:p>
            <a:pPr>
              <a:lnSpc>
                <a:spcPct val="150000"/>
              </a:lnSpc>
            </a:pPr>
            <a:r>
              <a:rPr lang="en-US" dirty="0" smtClean="0"/>
              <a:t>Among the best policy (BHP, SBM, MA Expansion)</a:t>
            </a:r>
          </a:p>
          <a:p>
            <a:pPr>
              <a:lnSpc>
                <a:spcPct val="150000"/>
              </a:lnSpc>
            </a:pPr>
            <a:r>
              <a:rPr lang="en-US" dirty="0" smtClean="0"/>
              <a:t>Among the highest insured rate (95%)</a:t>
            </a:r>
          </a:p>
          <a:p>
            <a:pPr>
              <a:lnSpc>
                <a:spcPct val="150000"/>
              </a:lnSpc>
            </a:pPr>
            <a:r>
              <a:rPr lang="en-US" dirty="0" smtClean="0"/>
              <a:t>Lowest premiums </a:t>
            </a:r>
            <a:endParaRPr lang="en-US" dirty="0"/>
          </a:p>
          <a:p>
            <a:pPr>
              <a:lnSpc>
                <a:spcPct val="150000"/>
              </a:lnSpc>
            </a:pPr>
            <a:r>
              <a:rPr lang="en-US" dirty="0" smtClean="0"/>
              <a:t>Highest Deductibles</a:t>
            </a:r>
            <a:endParaRPr lang="en-US" dirty="0"/>
          </a:p>
        </p:txBody>
      </p:sp>
    </p:spTree>
    <p:extLst>
      <p:ext uri="{BB962C8B-B14F-4D97-AF65-F5344CB8AC3E}">
        <p14:creationId xmlns:p14="http://schemas.microsoft.com/office/powerpoint/2010/main" val="373619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86000" y="2644170"/>
            <a:ext cx="4572000" cy="1569660"/>
          </a:xfrm>
          <a:prstGeom prst="rect">
            <a:avLst/>
          </a:prstGeom>
        </p:spPr>
        <p:txBody>
          <a:bodyPr>
            <a:spAutoFit/>
          </a:bodyPr>
          <a:lstStyle/>
          <a:p>
            <a:pPr marL="0" marR="0">
              <a:spcBef>
                <a:spcPts val="0"/>
              </a:spcBef>
              <a:spcAft>
                <a:spcPts val="0"/>
              </a:spcAft>
            </a:pPr>
            <a:r>
              <a:rPr lang="en-US" dirty="0">
                <a:solidFill>
                  <a:srgbClr val="000000"/>
                </a:solidFill>
                <a:latin typeface="Calibri" panose="020F0502020204030204" pitchFamily="34" charset="0"/>
                <a:ea typeface="Calibri" panose="020F0502020204030204" pitchFamily="34" charset="0"/>
              </a:rPr>
              <a:t>How does that wash out?</a:t>
            </a:r>
            <a:endParaRPr lang="en-US" dirty="0">
              <a:latin typeface="Times New Roman" panose="02020603050405020304" pitchFamily="18" charset="0"/>
              <a:ea typeface="Calibri" panose="020F0502020204030204" pitchFamily="34" charset="0"/>
            </a:endParaRPr>
          </a:p>
          <a:p>
            <a:pPr marL="0" marR="0">
              <a:spcBef>
                <a:spcPts val="0"/>
              </a:spcBef>
              <a:spcAft>
                <a:spcPts val="0"/>
              </a:spcAft>
            </a:pPr>
            <a:r>
              <a:rPr lang="en-US" dirty="0">
                <a:solidFill>
                  <a:srgbClr val="000000"/>
                </a:solidFill>
                <a:latin typeface="Calibri" panose="020F0502020204030204" pitchFamily="34" charset="0"/>
                <a:ea typeface="Calibri" panose="020F0502020204030204" pitchFamily="34" charset="0"/>
              </a:rPr>
              <a:t>We have </a:t>
            </a:r>
            <a:r>
              <a:rPr lang="en-US" dirty="0" err="1">
                <a:solidFill>
                  <a:srgbClr val="000000"/>
                </a:solidFill>
                <a:latin typeface="Calibri" panose="020F0502020204030204" pitchFamily="34" charset="0"/>
                <a:ea typeface="Calibri" panose="020F0502020204030204" pitchFamily="34" charset="0"/>
              </a:rPr>
              <a:t>MNCare</a:t>
            </a:r>
            <a:r>
              <a:rPr lang="en-US" dirty="0">
                <a:solidFill>
                  <a:srgbClr val="000000"/>
                </a:solidFill>
                <a:latin typeface="Calibri" panose="020F0502020204030204" pitchFamily="34" charset="0"/>
                <a:ea typeface="Calibri" panose="020F0502020204030204" pitchFamily="34" charset="0"/>
              </a:rPr>
              <a:t>, as well as expanded MA for kids/</a:t>
            </a:r>
            <a:r>
              <a:rPr lang="en-US" dirty="0" err="1">
                <a:solidFill>
                  <a:srgbClr val="000000"/>
                </a:solidFill>
                <a:latin typeface="Calibri" panose="020F0502020204030204" pitchFamily="34" charset="0"/>
                <a:ea typeface="Calibri" panose="020F0502020204030204" pitchFamily="34" charset="0"/>
              </a:rPr>
              <a:t>preg</a:t>
            </a:r>
            <a:r>
              <a:rPr lang="en-US" dirty="0">
                <a:solidFill>
                  <a:srgbClr val="000000"/>
                </a:solidFill>
                <a:latin typeface="Calibri" panose="020F0502020204030204" pitchFamily="34" charset="0"/>
                <a:ea typeface="Calibri" panose="020F0502020204030204" pitchFamily="34" charset="0"/>
              </a:rPr>
              <a:t> women. </a:t>
            </a:r>
            <a:r>
              <a:rPr lang="en-US" dirty="0" err="1">
                <a:solidFill>
                  <a:srgbClr val="000000"/>
                </a:solidFill>
                <a:latin typeface="Calibri" panose="020F0502020204030204" pitchFamily="34" charset="0"/>
                <a:ea typeface="Calibri" panose="020F0502020204030204" pitchFamily="34" charset="0"/>
              </a:rPr>
              <a:t>FOr</a:t>
            </a:r>
            <a:r>
              <a:rPr lang="en-US" dirty="0">
                <a:solidFill>
                  <a:srgbClr val="000000"/>
                </a:solidFill>
                <a:latin typeface="Calibri" panose="020F0502020204030204" pitchFamily="34" charset="0"/>
                <a:ea typeface="Calibri" panose="020F0502020204030204" pitchFamily="34" charset="0"/>
              </a:rPr>
              <a:t> those on HIX:  </a:t>
            </a:r>
            <a:endParaRPr lang="en-US" dirty="0">
              <a:effectLst/>
              <a:latin typeface="Times New Roman" panose="02020603050405020304" pitchFamily="18" charset="0"/>
              <a:ea typeface="Calibri" panose="020F0502020204030204" pitchFamily="34" charset="0"/>
            </a:endParaRPr>
          </a:p>
        </p:txBody>
      </p:sp>
      <p:pic>
        <p:nvPicPr>
          <p:cNvPr id="6" name="Picture 5"/>
          <p:cNvPicPr>
            <a:picLocks noChangeAspect="1"/>
          </p:cNvPicPr>
          <p:nvPr/>
        </p:nvPicPr>
        <p:blipFill>
          <a:blip r:embed="rId3"/>
          <a:stretch>
            <a:fillRect/>
          </a:stretch>
        </p:blipFill>
        <p:spPr>
          <a:xfrm>
            <a:off x="149296" y="257764"/>
            <a:ext cx="8994704" cy="6630716"/>
          </a:xfrm>
          <a:prstGeom prst="rect">
            <a:avLst/>
          </a:prstGeom>
        </p:spPr>
      </p:pic>
    </p:spTree>
    <p:extLst>
      <p:ext uri="{BB962C8B-B14F-4D97-AF65-F5344CB8AC3E}">
        <p14:creationId xmlns:p14="http://schemas.microsoft.com/office/powerpoint/2010/main" val="21012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9600" dirty="0" smtClean="0"/>
              <a:t>= ?</a:t>
            </a:r>
            <a:endParaRPr lang="en-US" sz="9600" dirty="0"/>
          </a:p>
        </p:txBody>
      </p:sp>
    </p:spTree>
    <p:extLst>
      <p:ext uri="{BB962C8B-B14F-4D97-AF65-F5344CB8AC3E}">
        <p14:creationId xmlns:p14="http://schemas.microsoft.com/office/powerpoint/2010/main" val="268434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65 metro plans*</a:t>
            </a:r>
            <a:endParaRPr lang="en-US" dirty="0"/>
          </a:p>
        </p:txBody>
      </p:sp>
      <p:sp>
        <p:nvSpPr>
          <p:cNvPr id="3" name="Content Placeholder 2"/>
          <p:cNvSpPr>
            <a:spLocks noGrp="1"/>
          </p:cNvSpPr>
          <p:nvPr>
            <p:ph idx="1"/>
          </p:nvPr>
        </p:nvSpPr>
        <p:spPr>
          <a:xfrm>
            <a:off x="685800" y="1981200"/>
            <a:ext cx="7772400" cy="4572000"/>
          </a:xfrm>
        </p:spPr>
        <p:txBody>
          <a:bodyPr/>
          <a:lstStyle/>
          <a:p>
            <a:r>
              <a:rPr lang="en-US" dirty="0" smtClean="0"/>
              <a:t>Individual deductibles from </a:t>
            </a:r>
            <a:r>
              <a:rPr lang="en-US" dirty="0"/>
              <a:t>$0 (4) to $6600 (11 over $6K</a:t>
            </a:r>
            <a:r>
              <a:rPr lang="en-US" dirty="0" smtClean="0"/>
              <a:t>), $</a:t>
            </a:r>
            <a:r>
              <a:rPr lang="en-US" dirty="0"/>
              <a:t>0 (4) to $13,200 (14 over $12K) for </a:t>
            </a:r>
            <a:r>
              <a:rPr lang="en-US" dirty="0" smtClean="0"/>
              <a:t>Family</a:t>
            </a:r>
          </a:p>
          <a:p>
            <a:pPr marL="0" indent="0">
              <a:buNone/>
            </a:pPr>
            <a:endParaRPr lang="en-US" sz="1200" dirty="0"/>
          </a:p>
          <a:p>
            <a:r>
              <a:rPr lang="en-US" dirty="0" smtClean="0"/>
              <a:t>Half are </a:t>
            </a:r>
            <a:r>
              <a:rPr lang="en-US" dirty="0"/>
              <a:t>Aggregate </a:t>
            </a:r>
            <a:r>
              <a:rPr lang="en-US" dirty="0" smtClean="0"/>
              <a:t>Deductibles</a:t>
            </a:r>
          </a:p>
          <a:p>
            <a:endParaRPr lang="en-US" sz="1200" dirty="0" smtClean="0"/>
          </a:p>
          <a:p>
            <a:r>
              <a:rPr lang="en-US" dirty="0" smtClean="0"/>
              <a:t>Premiums </a:t>
            </a:r>
            <a:r>
              <a:rPr lang="en-US" dirty="0"/>
              <a:t>for a 40 year old </a:t>
            </a:r>
            <a:r>
              <a:rPr lang="en-US" dirty="0" smtClean="0"/>
              <a:t>from $140 - $323 (Benchmark premium = $183)</a:t>
            </a:r>
          </a:p>
          <a:p>
            <a:endParaRPr lang="en-US" sz="800" dirty="0"/>
          </a:p>
          <a:p>
            <a:endParaRPr lang="en-US" sz="800" dirty="0" smtClean="0"/>
          </a:p>
          <a:p>
            <a:endParaRPr lang="en-US" sz="800" dirty="0"/>
          </a:p>
          <a:p>
            <a:endParaRPr lang="en-US" sz="800" dirty="0" smtClean="0"/>
          </a:p>
          <a:p>
            <a:pPr marL="0" indent="0">
              <a:buNone/>
            </a:pPr>
            <a:r>
              <a:rPr lang="en-US" sz="2000" dirty="0" smtClean="0"/>
              <a:t>* Bronze through Platinum, not including catastrophic or CSR</a:t>
            </a:r>
          </a:p>
          <a:p>
            <a:pPr marL="0" indent="0">
              <a:buNone/>
            </a:pPr>
            <a:endParaRPr lang="en-US" dirty="0"/>
          </a:p>
          <a:p>
            <a:endParaRPr lang="en-US" dirty="0"/>
          </a:p>
        </p:txBody>
      </p:sp>
    </p:spTree>
    <p:extLst>
      <p:ext uri="{BB962C8B-B14F-4D97-AF65-F5344CB8AC3E}">
        <p14:creationId xmlns:p14="http://schemas.microsoft.com/office/powerpoint/2010/main" val="139384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Commonwealth Definitions of Underinsurance	</a:t>
            </a:r>
            <a:endParaRPr lang="en-US" dirty="0"/>
          </a:p>
        </p:txBody>
      </p:sp>
      <p:sp>
        <p:nvSpPr>
          <p:cNvPr id="3" name="Content Placeholder 2"/>
          <p:cNvSpPr>
            <a:spLocks noGrp="1"/>
          </p:cNvSpPr>
          <p:nvPr>
            <p:ph idx="1"/>
          </p:nvPr>
        </p:nvSpPr>
        <p:spPr/>
        <p:txBody>
          <a:bodyPr/>
          <a:lstStyle/>
          <a:p>
            <a:r>
              <a:rPr lang="en-US" dirty="0" smtClean="0"/>
              <a:t>You are underinsured if your plan’s deductible equal to or greater than 5% of income</a:t>
            </a:r>
          </a:p>
          <a:p>
            <a:r>
              <a:rPr lang="en-US" dirty="0" smtClean="0"/>
              <a:t>You are underinsured if your out of pocket </a:t>
            </a:r>
            <a:r>
              <a:rPr lang="en-US" i="1" dirty="0" smtClean="0"/>
              <a:t>spending, </a:t>
            </a:r>
            <a:r>
              <a:rPr lang="en-US" dirty="0" smtClean="0"/>
              <a:t>not including premiums, exceeds 10% of income (5% if under 200% FPL)</a:t>
            </a:r>
            <a:endParaRPr lang="en-US" dirty="0"/>
          </a:p>
        </p:txBody>
      </p:sp>
    </p:spTree>
    <p:extLst>
      <p:ext uri="{BB962C8B-B14F-4D97-AF65-F5344CB8AC3E}">
        <p14:creationId xmlns:p14="http://schemas.microsoft.com/office/powerpoint/2010/main" val="105350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410200"/>
          </a:xfrm>
        </p:spPr>
        <p:txBody>
          <a:bodyPr/>
          <a:lstStyle/>
          <a:p>
            <a:r>
              <a:rPr lang="en-US" dirty="0"/>
              <a:t>Between 200-300% FPL, over 70% of silver plans have a deductible of over 5% income (50% over 300% FPL</a:t>
            </a:r>
            <a:r>
              <a:rPr lang="en-US" dirty="0" smtClean="0"/>
              <a:t>)</a:t>
            </a:r>
          </a:p>
          <a:p>
            <a:endParaRPr lang="en-US" sz="800" dirty="0"/>
          </a:p>
          <a:p>
            <a:r>
              <a:rPr lang="en-US" dirty="0" smtClean="0"/>
              <a:t>Between 200-300% FPL, over 90% of silver plans have a MOOP of over 10% of income (77% over 300% FPL)</a:t>
            </a:r>
          </a:p>
          <a:p>
            <a:endParaRPr lang="en-US" sz="800" dirty="0" smtClean="0"/>
          </a:p>
          <a:p>
            <a:r>
              <a:rPr lang="en-US" dirty="0" smtClean="0"/>
              <a:t>At 210% FPL, the premium plus </a:t>
            </a:r>
            <a:r>
              <a:rPr lang="en-US" i="1" dirty="0" smtClean="0"/>
              <a:t>½ deductible</a:t>
            </a:r>
            <a:r>
              <a:rPr lang="en-US" dirty="0" smtClean="0"/>
              <a:t> is 15% of your income or more in 41% of plans</a:t>
            </a:r>
          </a:p>
        </p:txBody>
      </p:sp>
    </p:spTree>
    <p:extLst>
      <p:ext uri="{BB962C8B-B14F-4D97-AF65-F5344CB8AC3E}">
        <p14:creationId xmlns:p14="http://schemas.microsoft.com/office/powerpoint/2010/main" val="185641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927350" y="1871246"/>
            <a:ext cx="250260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295525" algn="l"/>
              </a:tabLst>
              <a:defRPr>
                <a:solidFill>
                  <a:schemeClr val="tx1"/>
                </a:solidFill>
                <a:latin typeface="Arial" panose="020B0604020202020204" pitchFamily="34" charset="0"/>
              </a:defRPr>
            </a:lvl1pPr>
            <a:lvl2pPr>
              <a:tabLst>
                <a:tab pos="2295525" algn="l"/>
              </a:tabLst>
              <a:defRPr>
                <a:solidFill>
                  <a:schemeClr val="tx1"/>
                </a:solidFill>
                <a:latin typeface="Arial" panose="020B0604020202020204" pitchFamily="34" charset="0"/>
              </a:defRPr>
            </a:lvl2pPr>
            <a:lvl3pPr>
              <a:tabLst>
                <a:tab pos="2295525" algn="l"/>
              </a:tabLst>
              <a:defRPr>
                <a:solidFill>
                  <a:schemeClr val="tx1"/>
                </a:solidFill>
                <a:latin typeface="Arial" panose="020B0604020202020204" pitchFamily="34" charset="0"/>
              </a:defRPr>
            </a:lvl3pPr>
            <a:lvl4pPr>
              <a:tabLst>
                <a:tab pos="2295525" algn="l"/>
              </a:tabLst>
              <a:defRPr>
                <a:solidFill>
                  <a:schemeClr val="tx1"/>
                </a:solidFill>
                <a:latin typeface="Arial" panose="020B0604020202020204" pitchFamily="34" charset="0"/>
              </a:defRPr>
            </a:lvl4pPr>
            <a:lvl5pPr>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95525" algn="l"/>
              </a:tabLst>
            </a:pPr>
            <a:r>
              <a:rPr kumimoji="0" lang="en-US" altLang="en-US" sz="1200" b="0" i="0" u="none" strike="noStrike" cap="none" normalizeH="0" baseline="0" dirty="0" smtClean="0">
                <a:ln>
                  <a:noFill/>
                </a:ln>
                <a:solidFill>
                  <a:srgbClr val="000000"/>
                </a:solidFill>
                <a:effectLst/>
                <a:latin typeface="Helvetica" panose="020B0604020202020204" pitchFamily="34" charset="0"/>
                <a:ea typeface="Arial Unicode MS" panose="020B0604020202020204" pitchFamily="34" charset="-128"/>
                <a:cs typeface="Times New Roman" panose="02020603050405020304" pitchFamily="18" charset="0"/>
              </a:rPr>
              <a:t>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7679300"/>
              </p:ext>
            </p:extLst>
          </p:nvPr>
        </p:nvGraphicFramePr>
        <p:xfrm>
          <a:off x="304800" y="381000"/>
          <a:ext cx="8229600" cy="6172199"/>
        </p:xfrm>
        <a:graphic>
          <a:graphicData uri="http://schemas.openxmlformats.org/drawingml/2006/table">
            <a:tbl>
              <a:tblPr firstRow="1" firstCol="1" bandRow="1">
                <a:tableStyleId>{5C22544A-7EE6-4342-B048-85BDC9FD1C3A}</a:tableStyleId>
              </a:tblPr>
              <a:tblGrid>
                <a:gridCol w="1342261"/>
                <a:gridCol w="3458339"/>
                <a:gridCol w="3429000"/>
              </a:tblGrid>
              <a:tr h="457201">
                <a:tc>
                  <a:txBody>
                    <a:bodyPr/>
                    <a:lstStyle/>
                    <a:p>
                      <a:pPr marL="0" marR="0" algn="ctr">
                        <a:spcBef>
                          <a:spcPts val="0"/>
                        </a:spcBef>
                        <a:spcAft>
                          <a:spcPts val="0"/>
                        </a:spcAft>
                      </a:pPr>
                      <a:r>
                        <a:rPr lang="en-US" sz="1000" kern="1200" dirty="0">
                          <a:effectLst/>
                        </a:rPr>
                        <a:t> </a:t>
                      </a:r>
                      <a:endParaRPr lang="en-US" sz="1000" dirty="0">
                        <a:effectLst/>
                        <a:latin typeface="Calibri" panose="020F0502020204030204" pitchFamily="34" charset="0"/>
                        <a:ea typeface="Times New Roman" panose="02020603050405020304" pitchFamily="18" charset="0"/>
                      </a:endParaRPr>
                    </a:p>
                  </a:txBody>
                  <a:tcPr marL="62345" marR="62345" marT="0" marB="0" anchor="ctr"/>
                </a:tc>
                <a:tc>
                  <a:txBody>
                    <a:bodyPr/>
                    <a:lstStyle/>
                    <a:p>
                      <a:pPr marL="0" marR="0" algn="ctr">
                        <a:spcBef>
                          <a:spcPts val="0"/>
                        </a:spcBef>
                        <a:spcAft>
                          <a:spcPts val="0"/>
                        </a:spcAft>
                      </a:pPr>
                      <a:r>
                        <a:rPr lang="en-US" sz="1000" kern="1200">
                          <a:effectLst/>
                        </a:rPr>
                        <a:t>Old MinnesotaCare Program</a:t>
                      </a:r>
                      <a:endParaRPr lang="en-US" sz="1000">
                        <a:effectLst/>
                        <a:latin typeface="Calibri" panose="020F0502020204030204" pitchFamily="34" charset="0"/>
                        <a:ea typeface="Times New Roman" panose="02020603050405020304" pitchFamily="18" charset="0"/>
                      </a:endParaRPr>
                    </a:p>
                  </a:txBody>
                  <a:tcPr marL="62345" marR="62345" marT="0" marB="0" anchor="ctr"/>
                </a:tc>
                <a:tc>
                  <a:txBody>
                    <a:bodyPr/>
                    <a:lstStyle/>
                    <a:p>
                      <a:pPr marL="0" marR="0" algn="ctr">
                        <a:spcBef>
                          <a:spcPts val="0"/>
                        </a:spcBef>
                        <a:spcAft>
                          <a:spcPts val="0"/>
                        </a:spcAft>
                      </a:pPr>
                      <a:r>
                        <a:rPr lang="en-US" sz="1000" kern="1200">
                          <a:effectLst/>
                        </a:rPr>
                        <a:t>New MinnesotaCare (BHP) effective January 1, 2014</a:t>
                      </a:r>
                      <a:endParaRPr lang="en-US" sz="1000">
                        <a:effectLst/>
                        <a:latin typeface="Calibri" panose="020F0502020204030204" pitchFamily="34" charset="0"/>
                        <a:ea typeface="Times New Roman" panose="02020603050405020304" pitchFamily="18" charset="0"/>
                      </a:endParaRPr>
                    </a:p>
                  </a:txBody>
                  <a:tcPr marL="62345" marR="62345" marT="0" marB="0" anchor="ctr"/>
                </a:tc>
              </a:tr>
              <a:tr h="685800">
                <a:tc>
                  <a:txBody>
                    <a:bodyPr/>
                    <a:lstStyle/>
                    <a:p>
                      <a:pPr marL="0" marR="0" algn="ctr">
                        <a:spcBef>
                          <a:spcPts val="0"/>
                        </a:spcBef>
                        <a:spcAft>
                          <a:spcPts val="0"/>
                        </a:spcAft>
                      </a:pPr>
                      <a:r>
                        <a:rPr lang="en-US" sz="1000" kern="1200" dirty="0">
                          <a:effectLst/>
                        </a:rPr>
                        <a:t>Premiums</a:t>
                      </a:r>
                      <a:endParaRPr lang="en-US" sz="1000" dirty="0">
                        <a:effectLst/>
                        <a:latin typeface="Calibri" panose="020F0502020204030204" pitchFamily="34" charset="0"/>
                        <a:ea typeface="Times New Roman" panose="02020603050405020304" pitchFamily="18" charset="0"/>
                      </a:endParaRPr>
                    </a:p>
                  </a:txBody>
                  <a:tcPr marL="62345" marR="62345" marT="0" marB="0" anchor="ctr"/>
                </a:tc>
                <a:tc>
                  <a:txBody>
                    <a:bodyPr/>
                    <a:lstStyle/>
                    <a:p>
                      <a:pPr marL="0" marR="0" algn="ctr">
                        <a:spcBef>
                          <a:spcPts val="0"/>
                        </a:spcBef>
                        <a:spcAft>
                          <a:spcPts val="0"/>
                        </a:spcAft>
                      </a:pPr>
                      <a:r>
                        <a:rPr lang="en-US" sz="1000" kern="1200">
                          <a:effectLst/>
                        </a:rPr>
                        <a:t>Based on household income, up to $100 a month for childless adult</a:t>
                      </a:r>
                      <a:endParaRPr lang="en-US" sz="1000">
                        <a:effectLst/>
                        <a:latin typeface="Calibri" panose="020F0502020204030204" pitchFamily="34" charset="0"/>
                        <a:ea typeface="Times New Roman" panose="02020603050405020304" pitchFamily="18" charset="0"/>
                      </a:endParaRPr>
                    </a:p>
                  </a:txBody>
                  <a:tcPr marL="62345" marR="62345" marT="0" marB="0" anchor="ctr"/>
                </a:tc>
                <a:tc>
                  <a:txBody>
                    <a:bodyPr/>
                    <a:lstStyle/>
                    <a:p>
                      <a:pPr marL="0" marR="0" algn="ctr">
                        <a:spcBef>
                          <a:spcPts val="0"/>
                        </a:spcBef>
                        <a:spcAft>
                          <a:spcPts val="0"/>
                        </a:spcAft>
                      </a:pPr>
                      <a:r>
                        <a:rPr lang="en-US" sz="1000" kern="1200">
                          <a:effectLst/>
                        </a:rPr>
                        <a:t>Premium levels up to $50 a month</a:t>
                      </a:r>
                      <a:endParaRPr lang="en-US" sz="1000">
                        <a:effectLst/>
                      </a:endParaRPr>
                    </a:p>
                    <a:p>
                      <a:pPr marL="0" marR="0">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endParaRPr>
                    </a:p>
                  </a:txBody>
                  <a:tcPr marL="62345" marR="62345" marT="0" marB="0" anchor="ctr"/>
                </a:tc>
              </a:tr>
              <a:tr h="1600201">
                <a:tc>
                  <a:txBody>
                    <a:bodyPr/>
                    <a:lstStyle/>
                    <a:p>
                      <a:pPr marL="0" marR="0" algn="ctr">
                        <a:spcBef>
                          <a:spcPts val="0"/>
                        </a:spcBef>
                        <a:spcAft>
                          <a:spcPts val="0"/>
                        </a:spcAft>
                      </a:pPr>
                      <a:r>
                        <a:rPr lang="en-US" sz="1000" kern="1200" dirty="0">
                          <a:effectLst/>
                        </a:rPr>
                        <a:t>Coverage</a:t>
                      </a:r>
                      <a:endParaRPr lang="en-US" sz="1000" dirty="0">
                        <a:effectLst/>
                        <a:latin typeface="Calibri" panose="020F0502020204030204" pitchFamily="34" charset="0"/>
                        <a:ea typeface="Times New Roman" panose="02020603050405020304" pitchFamily="18" charset="0"/>
                      </a:endParaRPr>
                    </a:p>
                  </a:txBody>
                  <a:tcPr marL="62345" marR="62345" marT="0" marB="0" anchor="ctr"/>
                </a:tc>
                <a:tc>
                  <a:txBody>
                    <a:bodyPr/>
                    <a:lstStyle/>
                    <a:p>
                      <a:pPr marL="0" marR="0" algn="ctr">
                        <a:spcBef>
                          <a:spcPts val="0"/>
                        </a:spcBef>
                        <a:spcAft>
                          <a:spcPts val="0"/>
                        </a:spcAft>
                      </a:pPr>
                      <a:r>
                        <a:rPr lang="en-US" sz="1000" kern="1200" dirty="0">
                          <a:effectLst/>
                        </a:rPr>
                        <a:t>Childless adults up to 200% (200-250% on “Healthy MN”),  Parents, pregnant women, and children up to 275%</a:t>
                      </a:r>
                      <a:endParaRPr lang="en-US" sz="1000" dirty="0">
                        <a:effectLst/>
                      </a:endParaRPr>
                    </a:p>
                    <a:p>
                      <a:pPr marL="0" marR="0" algn="ctr">
                        <a:spcBef>
                          <a:spcPts val="0"/>
                        </a:spcBef>
                        <a:spcAft>
                          <a:spcPts val="0"/>
                        </a:spcAft>
                      </a:pPr>
                      <a:r>
                        <a:rPr lang="en-US" sz="1000" kern="1200" dirty="0">
                          <a:effectLst/>
                        </a:rPr>
                        <a:t>Lawfully present </a:t>
                      </a:r>
                      <a:r>
                        <a:rPr lang="en-US" sz="1000" kern="1200" dirty="0" smtClean="0">
                          <a:effectLst/>
                        </a:rPr>
                        <a:t>immigrants</a:t>
                      </a:r>
                      <a:endParaRPr lang="en-US" sz="1000" dirty="0">
                        <a:effectLst/>
                      </a:endParaRPr>
                    </a:p>
                  </a:txBody>
                  <a:tcPr marL="62345" marR="62345" marT="0" marB="0" anchor="ctr"/>
                </a:tc>
                <a:tc>
                  <a:txBody>
                    <a:bodyPr/>
                    <a:lstStyle/>
                    <a:p>
                      <a:pPr marL="0" marR="0">
                        <a:spcBef>
                          <a:spcPts val="0"/>
                        </a:spcBef>
                        <a:spcAft>
                          <a:spcPts val="0"/>
                        </a:spcAft>
                      </a:pPr>
                      <a:r>
                        <a:rPr lang="en-US" sz="1000" kern="1200" dirty="0" smtClean="0">
                          <a:effectLst/>
                        </a:rPr>
                        <a:t>Adults </a:t>
                      </a:r>
                      <a:r>
                        <a:rPr lang="en-US" sz="1000" kern="1200" dirty="0">
                          <a:effectLst/>
                        </a:rPr>
                        <a:t>138 - to 200% FPL.  </a:t>
                      </a:r>
                      <a:endParaRPr lang="en-US" sz="1000" dirty="0">
                        <a:effectLst/>
                      </a:endParaRPr>
                    </a:p>
                    <a:p>
                      <a:pPr marL="0" marR="0">
                        <a:spcBef>
                          <a:spcPts val="0"/>
                        </a:spcBef>
                        <a:spcAft>
                          <a:spcPts val="0"/>
                        </a:spcAft>
                      </a:pPr>
                      <a:r>
                        <a:rPr lang="en-US" sz="1000" kern="1200" dirty="0">
                          <a:effectLst/>
                        </a:rPr>
                        <a:t> </a:t>
                      </a:r>
                      <a:endParaRPr lang="en-US" sz="1000" dirty="0">
                        <a:effectLst/>
                      </a:endParaRPr>
                    </a:p>
                    <a:p>
                      <a:pPr marL="0" marR="0">
                        <a:spcBef>
                          <a:spcPts val="0"/>
                        </a:spcBef>
                        <a:spcAft>
                          <a:spcPts val="0"/>
                        </a:spcAft>
                      </a:pPr>
                      <a:r>
                        <a:rPr lang="en-US" sz="1000" kern="1200" dirty="0">
                          <a:effectLst/>
                        </a:rPr>
                        <a:t>Lawfully present immigrants 0- 200% FPL</a:t>
                      </a:r>
                      <a:endParaRPr lang="en-US" sz="1000" dirty="0">
                        <a:effectLst/>
                      </a:endParaRPr>
                    </a:p>
                    <a:p>
                      <a:pPr marL="0" marR="0">
                        <a:spcBef>
                          <a:spcPts val="0"/>
                        </a:spcBef>
                        <a:spcAft>
                          <a:spcPts val="0"/>
                        </a:spcAft>
                      </a:pPr>
                      <a:r>
                        <a:rPr lang="en-US" sz="1000" kern="1200" dirty="0">
                          <a:effectLst/>
                        </a:rPr>
                        <a:t> </a:t>
                      </a:r>
                      <a:endParaRPr lang="en-US" sz="1000" dirty="0">
                        <a:effectLst/>
                      </a:endParaRPr>
                    </a:p>
                    <a:p>
                      <a:pPr marL="0" marR="0">
                        <a:spcBef>
                          <a:spcPts val="0"/>
                        </a:spcBef>
                        <a:spcAft>
                          <a:spcPts val="0"/>
                        </a:spcAft>
                      </a:pPr>
                      <a:r>
                        <a:rPr lang="en-US" sz="1000" dirty="0" smtClean="0">
                          <a:effectLst/>
                        </a:rPr>
                        <a:t>(Children</a:t>
                      </a:r>
                      <a:r>
                        <a:rPr lang="en-US" sz="1000" baseline="0" dirty="0" smtClean="0">
                          <a:effectLst/>
                        </a:rPr>
                        <a:t> &amp; pregnant women up to 275% FPL, and parents and childless adults below 138% FPL transitioned to Medicaid. Parents and childless adults 200-275% FPL onto MNsure for now)</a:t>
                      </a:r>
                      <a:endParaRPr lang="en-US" sz="1000" dirty="0">
                        <a:effectLst/>
                      </a:endParaRPr>
                    </a:p>
                  </a:txBody>
                  <a:tcPr marL="62345" marR="62345" marT="0" marB="0" anchor="ctr"/>
                </a:tc>
              </a:tr>
              <a:tr h="914399">
                <a:tc>
                  <a:txBody>
                    <a:bodyPr/>
                    <a:lstStyle/>
                    <a:p>
                      <a:pPr marL="0" marR="0" algn="ctr">
                        <a:spcBef>
                          <a:spcPts val="0"/>
                        </a:spcBef>
                        <a:spcAft>
                          <a:spcPts val="0"/>
                        </a:spcAft>
                      </a:pPr>
                      <a:r>
                        <a:rPr lang="en-US" sz="1000" kern="1200" dirty="0">
                          <a:effectLst/>
                        </a:rPr>
                        <a:t>Copayments</a:t>
                      </a:r>
                      <a:endParaRPr lang="en-US" sz="1000" dirty="0">
                        <a:effectLst/>
                        <a:latin typeface="Calibri" panose="020F0502020204030204" pitchFamily="34" charset="0"/>
                        <a:ea typeface="Times New Roman" panose="02020603050405020304" pitchFamily="18" charset="0"/>
                      </a:endParaRPr>
                    </a:p>
                  </a:txBody>
                  <a:tcPr marL="62345" marR="62345" marT="0" marB="0" anchor="ctr"/>
                </a:tc>
                <a:tc>
                  <a:txBody>
                    <a:bodyPr/>
                    <a:lstStyle/>
                    <a:p>
                      <a:pPr marL="0" marR="0" algn="ctr">
                        <a:spcBef>
                          <a:spcPts val="0"/>
                        </a:spcBef>
                        <a:spcAft>
                          <a:spcPts val="0"/>
                        </a:spcAft>
                      </a:pPr>
                      <a:r>
                        <a:rPr lang="en-US" sz="1000" kern="1200" dirty="0">
                          <a:effectLst/>
                        </a:rPr>
                        <a:t>10% of inpatient hospital charges  up to $1,000 </a:t>
                      </a:r>
                      <a:endParaRPr lang="en-US" sz="1000" dirty="0">
                        <a:effectLst/>
                      </a:endParaRPr>
                    </a:p>
                    <a:p>
                      <a:pPr marL="0" marR="0" algn="ctr">
                        <a:spcBef>
                          <a:spcPts val="0"/>
                        </a:spcBef>
                        <a:spcAft>
                          <a:spcPts val="0"/>
                        </a:spcAft>
                      </a:pPr>
                      <a:r>
                        <a:rPr lang="en-US" sz="1000" kern="1200" dirty="0">
                          <a:effectLst/>
                        </a:rPr>
                        <a:t>Plus other minimal copayments</a:t>
                      </a:r>
                      <a:endParaRPr lang="en-US" sz="1000" dirty="0">
                        <a:effectLst/>
                        <a:latin typeface="Calibri" panose="020F0502020204030204" pitchFamily="34" charset="0"/>
                        <a:ea typeface="Times New Roman" panose="02020603050405020304" pitchFamily="18" charset="0"/>
                      </a:endParaRPr>
                    </a:p>
                  </a:txBody>
                  <a:tcPr marL="62345" marR="62345" marT="0" marB="0" anchor="ctr"/>
                </a:tc>
                <a:tc>
                  <a:txBody>
                    <a:bodyPr/>
                    <a:lstStyle/>
                    <a:p>
                      <a:pPr marL="0" marR="0" algn="ctr">
                        <a:spcBef>
                          <a:spcPts val="0"/>
                        </a:spcBef>
                        <a:spcAft>
                          <a:spcPts val="0"/>
                        </a:spcAft>
                      </a:pPr>
                      <a:r>
                        <a:rPr lang="en-US" sz="1000" kern="1200" dirty="0">
                          <a:effectLst/>
                        </a:rPr>
                        <a:t> </a:t>
                      </a:r>
                      <a:endParaRPr lang="en-US" sz="1000" dirty="0">
                        <a:effectLst/>
                      </a:endParaRPr>
                    </a:p>
                    <a:p>
                      <a:pPr marL="0" marR="0" algn="ctr">
                        <a:spcBef>
                          <a:spcPts val="0"/>
                        </a:spcBef>
                        <a:spcAft>
                          <a:spcPts val="0"/>
                        </a:spcAft>
                      </a:pPr>
                      <a:r>
                        <a:rPr lang="en-US" sz="1000" kern="1200" dirty="0">
                          <a:effectLst/>
                        </a:rPr>
                        <a:t>$1,000 hospital copayment  removed,</a:t>
                      </a:r>
                      <a:endParaRPr lang="en-US" sz="1000" dirty="0">
                        <a:effectLst/>
                      </a:endParaRPr>
                    </a:p>
                    <a:p>
                      <a:pPr marL="0" marR="0" algn="ctr">
                        <a:spcBef>
                          <a:spcPts val="0"/>
                        </a:spcBef>
                        <a:spcAft>
                          <a:spcPts val="0"/>
                        </a:spcAft>
                      </a:pPr>
                      <a:r>
                        <a:rPr lang="en-US" sz="1000" kern="1200" dirty="0">
                          <a:effectLst/>
                        </a:rPr>
                        <a:t>otherwise consistent with previous </a:t>
                      </a:r>
                      <a:r>
                        <a:rPr lang="en-US" sz="1000" kern="1200" dirty="0" err="1">
                          <a:effectLst/>
                        </a:rPr>
                        <a:t>MNCare</a:t>
                      </a:r>
                      <a:r>
                        <a:rPr lang="en-US" sz="1000" kern="1200" dirty="0">
                          <a:effectLst/>
                        </a:rPr>
                        <a:t> program </a:t>
                      </a:r>
                      <a:endParaRPr lang="en-US" sz="1000" dirty="0">
                        <a:effectLst/>
                        <a:latin typeface="Calibri" panose="020F0502020204030204" pitchFamily="34" charset="0"/>
                        <a:ea typeface="Times New Roman" panose="02020603050405020304" pitchFamily="18" charset="0"/>
                      </a:endParaRPr>
                    </a:p>
                  </a:txBody>
                  <a:tcPr marL="62345" marR="62345" marT="0" marB="0" anchor="ctr"/>
                </a:tc>
              </a:tr>
              <a:tr h="914399">
                <a:tc>
                  <a:txBody>
                    <a:bodyPr/>
                    <a:lstStyle/>
                    <a:p>
                      <a:pPr marL="0" marR="0" algn="ctr">
                        <a:spcBef>
                          <a:spcPts val="0"/>
                        </a:spcBef>
                        <a:spcAft>
                          <a:spcPts val="0"/>
                        </a:spcAft>
                      </a:pPr>
                      <a:r>
                        <a:rPr lang="en-US" sz="1000" kern="1200" dirty="0">
                          <a:effectLst/>
                        </a:rPr>
                        <a:t>Assets</a:t>
                      </a:r>
                      <a:endParaRPr lang="en-US" sz="1000" dirty="0">
                        <a:effectLst/>
                        <a:latin typeface="Calibri" panose="020F0502020204030204" pitchFamily="34" charset="0"/>
                        <a:ea typeface="Times New Roman" panose="02020603050405020304" pitchFamily="18" charset="0"/>
                      </a:endParaRPr>
                    </a:p>
                  </a:txBody>
                  <a:tcPr marL="62345" marR="62345" marT="0" marB="0" anchor="ctr"/>
                </a:tc>
                <a:tc>
                  <a:txBody>
                    <a:bodyPr/>
                    <a:lstStyle/>
                    <a:p>
                      <a:pPr marL="0" marR="0" algn="ctr">
                        <a:spcBef>
                          <a:spcPts val="0"/>
                        </a:spcBef>
                        <a:spcAft>
                          <a:spcPts val="0"/>
                        </a:spcAft>
                      </a:pPr>
                      <a:r>
                        <a:rPr lang="en-US" sz="1000" kern="1200">
                          <a:effectLst/>
                        </a:rPr>
                        <a:t>Asset test for non-pregnant adults of $10,000 for a household of one and $20,000 for a household of two</a:t>
                      </a:r>
                      <a:endParaRPr lang="en-US" sz="1000">
                        <a:effectLst/>
                        <a:latin typeface="Calibri" panose="020F0502020204030204" pitchFamily="34" charset="0"/>
                        <a:ea typeface="Times New Roman" panose="02020603050405020304" pitchFamily="18" charset="0"/>
                      </a:endParaRPr>
                    </a:p>
                  </a:txBody>
                  <a:tcPr marL="62345" marR="62345" marT="0" marB="0" anchor="ctr"/>
                </a:tc>
                <a:tc>
                  <a:txBody>
                    <a:bodyPr/>
                    <a:lstStyle/>
                    <a:p>
                      <a:pPr marL="0" marR="0" algn="ctr">
                        <a:spcBef>
                          <a:spcPts val="0"/>
                        </a:spcBef>
                        <a:spcAft>
                          <a:spcPts val="0"/>
                        </a:spcAft>
                      </a:pPr>
                      <a:r>
                        <a:rPr lang="en-US" sz="1000" kern="1200">
                          <a:effectLst/>
                        </a:rPr>
                        <a:t>Eliminates Asset test</a:t>
                      </a:r>
                      <a:endParaRPr lang="en-US" sz="1000">
                        <a:effectLst/>
                        <a:latin typeface="Calibri" panose="020F0502020204030204" pitchFamily="34" charset="0"/>
                        <a:ea typeface="Times New Roman" panose="02020603050405020304" pitchFamily="18" charset="0"/>
                      </a:endParaRPr>
                    </a:p>
                  </a:txBody>
                  <a:tcPr marL="62345" marR="62345" marT="0" marB="0" anchor="ctr"/>
                </a:tc>
              </a:tr>
              <a:tr h="914399">
                <a:tc>
                  <a:txBody>
                    <a:bodyPr/>
                    <a:lstStyle/>
                    <a:p>
                      <a:pPr marL="0" marR="0" algn="ctr">
                        <a:spcBef>
                          <a:spcPts val="0"/>
                        </a:spcBef>
                        <a:spcAft>
                          <a:spcPts val="0"/>
                        </a:spcAft>
                      </a:pPr>
                      <a:r>
                        <a:rPr lang="en-US" sz="1000" kern="1200" dirty="0">
                          <a:effectLst/>
                        </a:rPr>
                        <a:t> </a:t>
                      </a:r>
                      <a:endParaRPr lang="en-US" sz="1000" dirty="0">
                        <a:effectLst/>
                      </a:endParaRPr>
                    </a:p>
                    <a:p>
                      <a:pPr marL="0" marR="0" algn="ctr">
                        <a:spcBef>
                          <a:spcPts val="0"/>
                        </a:spcBef>
                        <a:spcAft>
                          <a:spcPts val="0"/>
                        </a:spcAft>
                      </a:pPr>
                      <a:r>
                        <a:rPr lang="en-US" sz="1000" kern="1200" dirty="0">
                          <a:effectLst/>
                        </a:rPr>
                        <a:t>Waiting periods</a:t>
                      </a:r>
                      <a:endParaRPr lang="en-US" sz="1000" dirty="0">
                        <a:effectLst/>
                      </a:endParaRPr>
                    </a:p>
                    <a:p>
                      <a:pPr marL="0" marR="0" algn="ctr">
                        <a:spcBef>
                          <a:spcPts val="0"/>
                        </a:spcBef>
                        <a:spcAft>
                          <a:spcPts val="0"/>
                        </a:spcAft>
                      </a:pPr>
                      <a:r>
                        <a:rPr lang="en-US" sz="1000" kern="1200" dirty="0">
                          <a:effectLst/>
                        </a:rPr>
                        <a:t> </a:t>
                      </a:r>
                      <a:endParaRPr lang="en-US" sz="1000" dirty="0">
                        <a:effectLst/>
                        <a:latin typeface="Calibri" panose="020F0502020204030204" pitchFamily="34" charset="0"/>
                        <a:ea typeface="Times New Roman" panose="02020603050405020304" pitchFamily="18" charset="0"/>
                      </a:endParaRPr>
                    </a:p>
                  </a:txBody>
                  <a:tcPr marL="62345" marR="62345" marT="0" marB="0" anchor="ctr"/>
                </a:tc>
                <a:tc>
                  <a:txBody>
                    <a:bodyPr/>
                    <a:lstStyle/>
                    <a:p>
                      <a:pPr marL="0" marR="0" algn="ctr">
                        <a:spcBef>
                          <a:spcPts val="0"/>
                        </a:spcBef>
                        <a:spcAft>
                          <a:spcPts val="0"/>
                        </a:spcAft>
                      </a:pPr>
                      <a:r>
                        <a:rPr lang="en-US" sz="1000" kern="1200">
                          <a:effectLst/>
                        </a:rPr>
                        <a:t>4 month required period of uninsurance before eligible for MinnesotaCare</a:t>
                      </a:r>
                      <a:endParaRPr lang="en-US" sz="1000">
                        <a:effectLst/>
                        <a:latin typeface="Calibri" panose="020F0502020204030204" pitchFamily="34" charset="0"/>
                        <a:ea typeface="Times New Roman" panose="02020603050405020304" pitchFamily="18" charset="0"/>
                      </a:endParaRPr>
                    </a:p>
                  </a:txBody>
                  <a:tcPr marL="62345" marR="62345" marT="0" marB="0" anchor="ctr"/>
                </a:tc>
                <a:tc>
                  <a:txBody>
                    <a:bodyPr/>
                    <a:lstStyle/>
                    <a:p>
                      <a:pPr marL="0" marR="0" algn="ctr">
                        <a:spcBef>
                          <a:spcPts val="0"/>
                        </a:spcBef>
                        <a:spcAft>
                          <a:spcPts val="0"/>
                        </a:spcAft>
                      </a:pPr>
                      <a:r>
                        <a:rPr lang="en-US" sz="1000" kern="1200">
                          <a:effectLst/>
                        </a:rPr>
                        <a:t>4 month uninsurance waiting period removed</a:t>
                      </a:r>
                      <a:endParaRPr lang="en-US" sz="1000">
                        <a:effectLst/>
                        <a:latin typeface="Calibri" panose="020F0502020204030204" pitchFamily="34" charset="0"/>
                        <a:ea typeface="Times New Roman" panose="02020603050405020304" pitchFamily="18" charset="0"/>
                      </a:endParaRPr>
                    </a:p>
                  </a:txBody>
                  <a:tcPr marL="62345" marR="62345" marT="0" marB="0" anchor="ctr"/>
                </a:tc>
              </a:tr>
              <a:tr h="685800">
                <a:tc>
                  <a:txBody>
                    <a:bodyPr/>
                    <a:lstStyle/>
                    <a:p>
                      <a:pPr marL="0" marR="0" algn="ctr">
                        <a:spcBef>
                          <a:spcPts val="0"/>
                        </a:spcBef>
                        <a:spcAft>
                          <a:spcPts val="0"/>
                        </a:spcAft>
                      </a:pPr>
                      <a:r>
                        <a:rPr lang="en-US" sz="1000" kern="1200" dirty="0">
                          <a:effectLst/>
                        </a:rPr>
                        <a:t>Benefits</a:t>
                      </a:r>
                      <a:endParaRPr lang="en-US" sz="1000" dirty="0">
                        <a:effectLst/>
                        <a:latin typeface="Calibri" panose="020F0502020204030204" pitchFamily="34" charset="0"/>
                        <a:ea typeface="Times New Roman" panose="02020603050405020304" pitchFamily="18" charset="0"/>
                      </a:endParaRPr>
                    </a:p>
                  </a:txBody>
                  <a:tcPr marL="62345" marR="62345" marT="0" marB="0" anchor="ctr"/>
                </a:tc>
                <a:tc>
                  <a:txBody>
                    <a:bodyPr/>
                    <a:lstStyle/>
                    <a:p>
                      <a:pPr marL="0" marR="0" algn="ctr">
                        <a:spcBef>
                          <a:spcPts val="0"/>
                        </a:spcBef>
                        <a:spcAft>
                          <a:spcPts val="0"/>
                        </a:spcAft>
                      </a:pPr>
                      <a:r>
                        <a:rPr lang="en-US" sz="1000" kern="1200">
                          <a:effectLst/>
                        </a:rPr>
                        <a:t>Includes cap on in-patient hospital coverage at $10,000 for childless adults</a:t>
                      </a:r>
                      <a:endParaRPr lang="en-US" sz="1000">
                        <a:effectLst/>
                        <a:latin typeface="Calibri" panose="020F0502020204030204" pitchFamily="34" charset="0"/>
                        <a:ea typeface="Times New Roman" panose="02020603050405020304" pitchFamily="18" charset="0"/>
                      </a:endParaRPr>
                    </a:p>
                  </a:txBody>
                  <a:tcPr marL="62345" marR="62345" marT="0" marB="0" anchor="ctr"/>
                </a:tc>
                <a:tc>
                  <a:txBody>
                    <a:bodyPr/>
                    <a:lstStyle/>
                    <a:p>
                      <a:pPr marL="0" marR="0" algn="ctr">
                        <a:spcBef>
                          <a:spcPts val="0"/>
                        </a:spcBef>
                        <a:spcAft>
                          <a:spcPts val="0"/>
                        </a:spcAft>
                      </a:pPr>
                      <a:r>
                        <a:rPr lang="en-US" sz="1000" kern="1200" dirty="0">
                          <a:effectLst/>
                        </a:rPr>
                        <a:t>$10,000 hospital cap removed</a:t>
                      </a:r>
                      <a:endParaRPr lang="en-US" sz="1000" dirty="0">
                        <a:effectLst/>
                      </a:endParaRPr>
                    </a:p>
                    <a:p>
                      <a:pPr marL="0" marR="0" algn="ctr">
                        <a:spcBef>
                          <a:spcPts val="0"/>
                        </a:spcBef>
                        <a:spcAft>
                          <a:spcPts val="0"/>
                        </a:spcAft>
                      </a:pPr>
                      <a:r>
                        <a:rPr lang="en-US" sz="1000" kern="1200" dirty="0">
                          <a:effectLst/>
                        </a:rPr>
                        <a:t> </a:t>
                      </a:r>
                      <a:endParaRPr lang="en-US" sz="1000" dirty="0">
                        <a:effectLst/>
                      </a:endParaRPr>
                    </a:p>
                    <a:p>
                      <a:pPr marL="0" marR="0" algn="ctr">
                        <a:spcBef>
                          <a:spcPts val="0"/>
                        </a:spcBef>
                        <a:spcAft>
                          <a:spcPts val="0"/>
                        </a:spcAft>
                      </a:pPr>
                      <a:r>
                        <a:rPr lang="en-US" sz="1000" kern="1200" dirty="0">
                          <a:effectLst/>
                        </a:rPr>
                        <a:t>Benefit set now meets EHB standard </a:t>
                      </a:r>
                      <a:endParaRPr lang="en-US" sz="1000" dirty="0">
                        <a:effectLst/>
                        <a:latin typeface="Calibri" panose="020F0502020204030204" pitchFamily="34" charset="0"/>
                        <a:ea typeface="Times New Roman" panose="02020603050405020304" pitchFamily="18" charset="0"/>
                      </a:endParaRPr>
                    </a:p>
                  </a:txBody>
                  <a:tcPr marL="62345" marR="62345" marT="0" marB="0" anchor="ctr"/>
                </a:tc>
              </a:tr>
            </a:tbl>
          </a:graphicData>
        </a:graphic>
      </p:graphicFrame>
    </p:spTree>
    <p:extLst>
      <p:ext uri="{BB962C8B-B14F-4D97-AF65-F5344CB8AC3E}">
        <p14:creationId xmlns:p14="http://schemas.microsoft.com/office/powerpoint/2010/main" val="30099956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Geneva"/>
        <a:cs typeface=""/>
      </a:majorFont>
      <a:minorFont>
        <a:latin typeface="Lucida Grand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12" charset="0"/>
            <a:ea typeface="Geneva"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12" charset="0"/>
            <a:ea typeface="Geneva"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3AE2E60D2C5B4BB1F7EDE2A81E37E2" ma:contentTypeVersion="1" ma:contentTypeDescription="Create a new document." ma:contentTypeScope="" ma:versionID="ee11cba15ddf156a37e06a0829bb8473">
  <xsd:schema xmlns:xsd="http://www.w3.org/2001/XMLSchema" xmlns:xs="http://www.w3.org/2001/XMLSchema" xmlns:p="http://schemas.microsoft.com/office/2006/metadata/properties" xmlns:ns2="283ae073-a0c8-4109-96b2-583bcc564b38" targetNamespace="http://schemas.microsoft.com/office/2006/metadata/properties" ma:root="true" ma:fieldsID="aa5faa55ff3dbe292166e02c03a14f6f" ns2:_="">
    <xsd:import namespace="283ae073-a0c8-4109-96b2-583bcc564b3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ae073-a0c8-4109-96b2-583bcc564b3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DA573D-4F00-4639-A2B0-01E69CD7478E}">
  <ds:schemaRefs>
    <ds:schemaRef ds:uri="283ae073-a0c8-4109-96b2-583bcc564b38"/>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89962DF2-2117-4210-A590-CCC876F33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ae073-a0c8-4109-96b2-583bcc564b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B3649F-7DE4-4F51-9B4C-020C6F6D6A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Apex</Template>
  <TotalTime>17724</TotalTime>
  <Words>904</Words>
  <Application>Microsoft Office PowerPoint</Application>
  <PresentationFormat>On-screen Show (4:3)</PresentationFormat>
  <Paragraphs>116</Paragraphs>
  <Slides>12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Lucida Grande</vt:lpstr>
      <vt:lpstr>GeoSlab703 Md BT</vt:lpstr>
      <vt:lpstr>Arial Unicode MS</vt:lpstr>
      <vt:lpstr>Knockout 52 Cruiserweight</vt:lpstr>
      <vt:lpstr>Geneva</vt:lpstr>
      <vt:lpstr>Calibri</vt:lpstr>
      <vt:lpstr>Arial</vt:lpstr>
      <vt:lpstr>Helvetica</vt:lpstr>
      <vt:lpstr>Times New Roman</vt:lpstr>
      <vt:lpstr>Blank Presentation</vt:lpstr>
      <vt:lpstr>PowerPoint Presentation</vt:lpstr>
      <vt:lpstr>BHP and Other Affordability Strategies in MN</vt:lpstr>
      <vt:lpstr>Minnesota</vt:lpstr>
      <vt:lpstr>PowerPoint Presentation</vt:lpstr>
      <vt:lpstr>PowerPoint Presentation</vt:lpstr>
      <vt:lpstr>Analysis of 65 metro plans*</vt:lpstr>
      <vt:lpstr>Commonwealth Definitions of Underinsurance </vt:lpstr>
      <vt:lpstr>PowerPoint Presentation</vt:lpstr>
      <vt:lpstr>PowerPoint Presentation</vt:lpstr>
      <vt:lpstr>Health Care Access Fund</vt:lpstr>
      <vt:lpstr>Additional Affordability Strategies</vt:lpstr>
      <vt:lpstr>PowerPoint Presentation</vt:lpstr>
    </vt:vector>
  </TitlesOfParts>
  <Company>Jay Miller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Miller</dc:creator>
  <cp:lastModifiedBy>Cheryl Parcham</cp:lastModifiedBy>
  <cp:revision>133</cp:revision>
  <cp:lastPrinted>2013-05-22T21:08:52Z</cp:lastPrinted>
  <dcterms:created xsi:type="dcterms:W3CDTF">2010-11-08T15:58:00Z</dcterms:created>
  <dcterms:modified xsi:type="dcterms:W3CDTF">2015-02-02T15:55:25Z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0x010100E63AE2E60D2C5B4BB1F7EDE2A81E37E2</vt:lpwstr>
  </property>
</Properties>
</file>